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slides/slide169.xml" ContentType="application/vnd.openxmlformats-officedocument.presentationml.slide+xml"/>
  <Override PartName="/ppt/tableStyles.xml" ContentType="application/vnd.openxmlformats-officedocument.presentationml.tableStyles+xml"/>
  <Override PartName="/ppt/slides/slide129.xml" ContentType="application/vnd.openxmlformats-officedocument.presentationml.slide+xml"/>
  <Override PartName="/ppt/slides/slide147.xml" ContentType="application/vnd.openxmlformats-officedocument.presentationml.slide+xml"/>
  <Override PartName="/ppt/slides/slide158.xml" ContentType="application/vnd.openxmlformats-officedocument.presentationml.slide+xml"/>
  <Override PartName="/ppt/slides/slide176.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Override PartName="/ppt/slides/slide165.xml" ContentType="application/vnd.openxmlformats-officedocument.presentationml.slide+xml"/>
  <Override PartName="/ppt/slides/slide183.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72.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59.xml" ContentType="application/vnd.openxmlformats-officedocument.presentationml.slide+xml"/>
  <Override PartName="/ppt/slides/slide119.xml" ContentType="application/vnd.openxmlformats-officedocument.presentationml.slide+xml"/>
  <Override PartName="/ppt/slides/slide148.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55.xml" ContentType="application/vnd.openxmlformats-officedocument.presentationml.slide+xml"/>
  <Override PartName="/ppt/slides/slide173.xml" ContentType="application/vnd.openxmlformats-officedocument.presentationml.slide+xml"/>
  <Override PartName="/ppt/slides/slide184.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slides/slide144.xml" ContentType="application/vnd.openxmlformats-officedocument.presentationml.slide+xml"/>
  <Override PartName="/ppt/slides/slide162.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51.xml" ContentType="application/vnd.openxmlformats-officedocument.presentationml.slide+xml"/>
  <Override PartName="/ppt/slides/slide180.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s/slide178.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167.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74.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s/slide163.xml" ContentType="application/vnd.openxmlformats-officedocument.presentationml.slide+xml"/>
  <Override PartName="/ppt/slides/slide181.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170.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s/slide20.xml" ContentType="application/vnd.openxmlformats-officedocument.presentationml.slide+xml"/>
  <Override PartName="/ppt/slides/slide168.xml" ContentType="application/vnd.openxmlformats-officedocument.presentationml.slide+xml"/>
  <Override PartName="/ppt/slides/slide179.xml" ContentType="application/vnd.openxmlformats-officedocument.presentationml.slide+xml"/>
  <Override PartName="/ppt/slides/slide139.xml" ContentType="application/vnd.openxmlformats-officedocument.presentationml.slide+xml"/>
  <Override PartName="/ppt/slides/slide157.xml" ContentType="application/vnd.openxmlformats-officedocument.presentationml.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s/slide32.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6"/>
  </p:notesMasterIdLst>
  <p:sldIdLst>
    <p:sldId id="256" r:id="rId2"/>
    <p:sldId id="260" r:id="rId3"/>
    <p:sldId id="261" r:id="rId4"/>
    <p:sldId id="265" r:id="rId5"/>
    <p:sldId id="266" r:id="rId6"/>
    <p:sldId id="267" r:id="rId7"/>
    <p:sldId id="269" r:id="rId8"/>
    <p:sldId id="270" r:id="rId9"/>
    <p:sldId id="272" r:id="rId10"/>
    <p:sldId id="273" r:id="rId11"/>
    <p:sldId id="274" r:id="rId12"/>
    <p:sldId id="257" r:id="rId13"/>
    <p:sldId id="268" r:id="rId14"/>
    <p:sldId id="302" r:id="rId15"/>
    <p:sldId id="285" r:id="rId16"/>
    <p:sldId id="303" r:id="rId17"/>
    <p:sldId id="304" r:id="rId18"/>
    <p:sldId id="306" r:id="rId19"/>
    <p:sldId id="284" r:id="rId20"/>
    <p:sldId id="275" r:id="rId21"/>
    <p:sldId id="276" r:id="rId22"/>
    <p:sldId id="277" r:id="rId23"/>
    <p:sldId id="305" r:id="rId24"/>
    <p:sldId id="278" r:id="rId25"/>
    <p:sldId id="307" r:id="rId26"/>
    <p:sldId id="312" r:id="rId27"/>
    <p:sldId id="279" r:id="rId28"/>
    <p:sldId id="309" r:id="rId29"/>
    <p:sldId id="310" r:id="rId30"/>
    <p:sldId id="311" r:id="rId31"/>
    <p:sldId id="372" r:id="rId32"/>
    <p:sldId id="380" r:id="rId33"/>
    <p:sldId id="374" r:id="rId34"/>
    <p:sldId id="382" r:id="rId35"/>
    <p:sldId id="375" r:id="rId36"/>
    <p:sldId id="376" r:id="rId37"/>
    <p:sldId id="377" r:id="rId38"/>
    <p:sldId id="392" r:id="rId39"/>
    <p:sldId id="393" r:id="rId40"/>
    <p:sldId id="394" r:id="rId41"/>
    <p:sldId id="378" r:id="rId42"/>
    <p:sldId id="413" r:id="rId43"/>
    <p:sldId id="395" r:id="rId44"/>
    <p:sldId id="379" r:id="rId45"/>
    <p:sldId id="397" r:id="rId46"/>
    <p:sldId id="396" r:id="rId47"/>
    <p:sldId id="385" r:id="rId48"/>
    <p:sldId id="401" r:id="rId49"/>
    <p:sldId id="400" r:id="rId50"/>
    <p:sldId id="399" r:id="rId51"/>
    <p:sldId id="414" r:id="rId52"/>
    <p:sldId id="398" r:id="rId53"/>
    <p:sldId id="402" r:id="rId54"/>
    <p:sldId id="403" r:id="rId55"/>
    <p:sldId id="404" r:id="rId56"/>
    <p:sldId id="386" r:id="rId57"/>
    <p:sldId id="405" r:id="rId58"/>
    <p:sldId id="406" r:id="rId59"/>
    <p:sldId id="387" r:id="rId60"/>
    <p:sldId id="388" r:id="rId61"/>
    <p:sldId id="407" r:id="rId62"/>
    <p:sldId id="408" r:id="rId63"/>
    <p:sldId id="409" r:id="rId64"/>
    <p:sldId id="389" r:id="rId65"/>
    <p:sldId id="390" r:id="rId66"/>
    <p:sldId id="410" r:id="rId67"/>
    <p:sldId id="383" r:id="rId68"/>
    <p:sldId id="412" r:id="rId69"/>
    <p:sldId id="411" r:id="rId70"/>
    <p:sldId id="423" r:id="rId71"/>
    <p:sldId id="424" r:id="rId72"/>
    <p:sldId id="415" r:id="rId73"/>
    <p:sldId id="425" r:id="rId74"/>
    <p:sldId id="426" r:id="rId75"/>
    <p:sldId id="416" r:id="rId76"/>
    <p:sldId id="427" r:id="rId77"/>
    <p:sldId id="428" r:id="rId78"/>
    <p:sldId id="417" r:id="rId79"/>
    <p:sldId id="429" r:id="rId80"/>
    <p:sldId id="418" r:id="rId81"/>
    <p:sldId id="419" r:id="rId82"/>
    <p:sldId id="421" r:id="rId83"/>
    <p:sldId id="432" r:id="rId84"/>
    <p:sldId id="430" r:id="rId85"/>
    <p:sldId id="431" r:id="rId86"/>
    <p:sldId id="422" r:id="rId87"/>
    <p:sldId id="434" r:id="rId88"/>
    <p:sldId id="435" r:id="rId89"/>
    <p:sldId id="436" r:id="rId90"/>
    <p:sldId id="433" r:id="rId91"/>
    <p:sldId id="373" r:id="rId92"/>
    <p:sldId id="437" r:id="rId93"/>
    <p:sldId id="384" r:id="rId94"/>
    <p:sldId id="264" r:id="rId95"/>
    <p:sldId id="281" r:id="rId96"/>
    <p:sldId id="313" r:id="rId97"/>
    <p:sldId id="283" r:id="rId98"/>
    <p:sldId id="282" r:id="rId99"/>
    <p:sldId id="314" r:id="rId100"/>
    <p:sldId id="286" r:id="rId101"/>
    <p:sldId id="316" r:id="rId102"/>
    <p:sldId id="317" r:id="rId103"/>
    <p:sldId id="318" r:id="rId104"/>
    <p:sldId id="287" r:id="rId105"/>
    <p:sldId id="315" r:id="rId106"/>
    <p:sldId id="288" r:id="rId107"/>
    <p:sldId id="295" r:id="rId108"/>
    <p:sldId id="289" r:id="rId109"/>
    <p:sldId id="291" r:id="rId110"/>
    <p:sldId id="292" r:id="rId111"/>
    <p:sldId id="293" r:id="rId112"/>
    <p:sldId id="319" r:id="rId113"/>
    <p:sldId id="320" r:id="rId114"/>
    <p:sldId id="328" r:id="rId115"/>
    <p:sldId id="341" r:id="rId116"/>
    <p:sldId id="342" r:id="rId117"/>
    <p:sldId id="343" r:id="rId118"/>
    <p:sldId id="344" r:id="rId119"/>
    <p:sldId id="345" r:id="rId120"/>
    <p:sldId id="346" r:id="rId121"/>
    <p:sldId id="347" r:id="rId122"/>
    <p:sldId id="348" r:id="rId123"/>
    <p:sldId id="349" r:id="rId124"/>
    <p:sldId id="350" r:id="rId125"/>
    <p:sldId id="351" r:id="rId126"/>
    <p:sldId id="352" r:id="rId127"/>
    <p:sldId id="353" r:id="rId128"/>
    <p:sldId id="354" r:id="rId129"/>
    <p:sldId id="324" r:id="rId130"/>
    <p:sldId id="330" r:id="rId131"/>
    <p:sldId id="333" r:id="rId132"/>
    <p:sldId id="334" r:id="rId133"/>
    <p:sldId id="335" r:id="rId134"/>
    <p:sldId id="336" r:id="rId135"/>
    <p:sldId id="337" r:id="rId136"/>
    <p:sldId id="381" r:id="rId137"/>
    <p:sldId id="338" r:id="rId138"/>
    <p:sldId id="339" r:id="rId139"/>
    <p:sldId id="332" r:id="rId140"/>
    <p:sldId id="325" r:id="rId141"/>
    <p:sldId id="331" r:id="rId142"/>
    <p:sldId id="321" r:id="rId143"/>
    <p:sldId id="294" r:id="rId144"/>
    <p:sldId id="355" r:id="rId145"/>
    <p:sldId id="362" r:id="rId146"/>
    <p:sldId id="363" r:id="rId147"/>
    <p:sldId id="361" r:id="rId148"/>
    <p:sldId id="356" r:id="rId149"/>
    <p:sldId id="357" r:id="rId150"/>
    <p:sldId id="358" r:id="rId151"/>
    <p:sldId id="359" r:id="rId152"/>
    <p:sldId id="360" r:id="rId153"/>
    <p:sldId id="364" r:id="rId154"/>
    <p:sldId id="258" r:id="rId155"/>
    <p:sldId id="365" r:id="rId156"/>
    <p:sldId id="366" r:id="rId157"/>
    <p:sldId id="296" r:id="rId158"/>
    <p:sldId id="367" r:id="rId159"/>
    <p:sldId id="368" r:id="rId160"/>
    <p:sldId id="439" r:id="rId161"/>
    <p:sldId id="369" r:id="rId162"/>
    <p:sldId id="438" r:id="rId163"/>
    <p:sldId id="370" r:id="rId164"/>
    <p:sldId id="371" r:id="rId165"/>
    <p:sldId id="297" r:id="rId166"/>
    <p:sldId id="441" r:id="rId167"/>
    <p:sldId id="442" r:id="rId168"/>
    <p:sldId id="443" r:id="rId169"/>
    <p:sldId id="440" r:id="rId170"/>
    <p:sldId id="445" r:id="rId171"/>
    <p:sldId id="448" r:id="rId172"/>
    <p:sldId id="450" r:id="rId173"/>
    <p:sldId id="259" r:id="rId174"/>
    <p:sldId id="298" r:id="rId175"/>
    <p:sldId id="446" r:id="rId176"/>
    <p:sldId id="447" r:id="rId177"/>
    <p:sldId id="299" r:id="rId178"/>
    <p:sldId id="449" r:id="rId179"/>
    <p:sldId id="451" r:id="rId180"/>
    <p:sldId id="452" r:id="rId181"/>
    <p:sldId id="453" r:id="rId182"/>
    <p:sldId id="300" r:id="rId183"/>
    <p:sldId id="327" r:id="rId184"/>
    <p:sldId id="454" r:id="rId18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9" d="100"/>
          <a:sy n="49" d="100"/>
        </p:scale>
        <p:origin x="-187"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slide" Target="slides/slide174.xml"/><Relationship Id="rId170" Type="http://schemas.openxmlformats.org/officeDocument/2006/relationships/slide" Target="slides/slide169.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theme" Target="theme/theme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0" Type="http://schemas.openxmlformats.org/officeDocument/2006/relationships/tableStyles" Target="tableStyle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44E7BE-969A-48D6-9F0D-2D8821D52705}" type="datetimeFigureOut">
              <a:rPr lang="es-CO" smtClean="0"/>
              <a:pPr/>
              <a:t>16/03/2011</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FAB34F2-AED5-411F-96DE-04C6B6A1CABC}" type="slidenum">
              <a:rPr lang="es-CO" smtClean="0"/>
              <a:pPr/>
              <a:t>‹Nº›</a:t>
            </a:fld>
            <a:endParaRPr lang="es-CO"/>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9FAB34F2-AED5-411F-96DE-04C6B6A1CABC}" type="slidenum">
              <a:rPr lang="es-CO" smtClean="0"/>
              <a:pPr/>
              <a:t>30</a:t>
            </a:fld>
            <a:endParaRPr lang="es-CO"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9FAB34F2-AED5-411F-96DE-04C6B6A1CABC}" type="slidenum">
              <a:rPr lang="es-CO" smtClean="0"/>
              <a:pPr/>
              <a:t>86</a:t>
            </a:fld>
            <a:endParaRPr lang="es-CO"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9FAB34F2-AED5-411F-96DE-04C6B6A1CABC}" type="slidenum">
              <a:rPr lang="es-CO" smtClean="0"/>
              <a:pPr/>
              <a:t>140</a:t>
            </a:fld>
            <a:endParaRPr lang="es-C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16/03/2011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16/03/2011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16/03/2011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16/03/2011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16/03/2011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16/03/2011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16/03/2011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16/03/2011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16/03/2011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16/03/2011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16/03/2011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16/03/2011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2" Type="http://schemas.openxmlformats.org/officeDocument/2006/relationships/hyperlink" Target="http://www.biblegateway.com/bible/?language=es&amp;version=42&amp;passage=Hechos+11:28"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desastresnaturales.suite101.net/article.cfm/terremotos-que-han-impactado-a-la-humanidad" TargetMode="External"/><Relationship Id="rId2" Type="http://schemas.openxmlformats.org/officeDocument/2006/relationships/hyperlink" Target="http://earthquake.usgs.gov/earthquakes/eqinthenews/2009/" TargetMode="External"/><Relationship Id="rId1" Type="http://schemas.openxmlformats.org/officeDocument/2006/relationships/slideLayout" Target="../slideLayouts/slideLayout2.xml"/><Relationship Id="rId5" Type="http://schemas.openxmlformats.org/officeDocument/2006/relationships/hyperlink" Target="http://earthquake.usgs.gov/earthquakes/eqinthenews/2010/" TargetMode="External"/><Relationship Id="rId4" Type="http://schemas.openxmlformats.org/officeDocument/2006/relationships/hyperlink" Target="http://desastresnaturales.suite101.net/article.cfm/por-que-suceden-los-temblores"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31.xml.rels><?xml version="1.0" encoding="UTF-8" standalone="yes"?>
<Relationships xmlns="http://schemas.openxmlformats.org/package/2006/relationships"><Relationship Id="rId3" Type="http://schemas.openxmlformats.org/officeDocument/2006/relationships/hyperlink" Target="http://es.wikipedia.org/wiki/Potencia_mundial" TargetMode="External"/><Relationship Id="rId2" Type="http://schemas.openxmlformats.org/officeDocument/2006/relationships/hyperlink" Target="http://es.wikipedia.org/wiki/Poblaci%C3%B3n" TargetMode="External"/><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hyperlink" Target="http://es.wikipedia.org/wiki/Econom%C3%ADa"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42.jpeg"/><Relationship Id="rId7" Type="http://schemas.openxmlformats.org/officeDocument/2006/relationships/image" Target="../media/image46.jpeg"/><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45.jpeg"/><Relationship Id="rId5" Type="http://schemas.openxmlformats.org/officeDocument/2006/relationships/image" Target="../media/image44.jpeg"/><Relationship Id="rId10" Type="http://schemas.openxmlformats.org/officeDocument/2006/relationships/image" Target="../media/image49.jpeg"/><Relationship Id="rId4" Type="http://schemas.openxmlformats.org/officeDocument/2006/relationships/image" Target="../media/image43.jpeg"/><Relationship Id="rId9" Type="http://schemas.openxmlformats.org/officeDocument/2006/relationships/image" Target="../media/image48.jpeg"/></Relationships>
</file>

<file path=ppt/slides/_rels/slide36.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50.jpeg"/><Relationship Id="rId7" Type="http://schemas.openxmlformats.org/officeDocument/2006/relationships/image" Target="../media/image54.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 Id="rId9" Type="http://schemas.openxmlformats.org/officeDocument/2006/relationships/image" Target="../media/image56.jpeg"/></Relationships>
</file>

<file path=ppt/slides/_rels/slide37.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8.jpeg"/><Relationship Id="rId7" Type="http://schemas.openxmlformats.org/officeDocument/2006/relationships/image" Target="../media/image62.jpeg"/><Relationship Id="rId2" Type="http://schemas.openxmlformats.org/officeDocument/2006/relationships/image" Target="../media/image57.jpeg"/><Relationship Id="rId1" Type="http://schemas.openxmlformats.org/officeDocument/2006/relationships/slideLayout" Target="../slideLayouts/slideLayout7.xml"/><Relationship Id="rId6" Type="http://schemas.openxmlformats.org/officeDocument/2006/relationships/image" Target="../media/image61.jpeg"/><Relationship Id="rId5" Type="http://schemas.openxmlformats.org/officeDocument/2006/relationships/image" Target="../media/image60.jpeg"/><Relationship Id="rId10" Type="http://schemas.openxmlformats.org/officeDocument/2006/relationships/image" Target="../media/image65.jpeg"/><Relationship Id="rId4" Type="http://schemas.openxmlformats.org/officeDocument/2006/relationships/image" Target="../media/image59.jpeg"/><Relationship Id="rId9" Type="http://schemas.openxmlformats.org/officeDocument/2006/relationships/image" Target="../media/image64.jpeg"/></Relationships>
</file>

<file path=ppt/slides/_rels/slide3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5" Type="http://schemas.openxmlformats.org/officeDocument/2006/relationships/image" Target="../media/image72.jpeg"/><Relationship Id="rId4" Type="http://schemas.openxmlformats.org/officeDocument/2006/relationships/image" Target="../media/image71.jpeg"/></Relationships>
</file>

<file path=ppt/slides/_rels/slide4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45.xml.rels><?xml version="1.0" encoding="UTF-8" standalone="yes"?>
<Relationships xmlns="http://schemas.openxmlformats.org/package/2006/relationships"><Relationship Id="rId8" Type="http://schemas.openxmlformats.org/officeDocument/2006/relationships/hyperlink" Target="http://es.wikipedia.org/wiki/Per%C3%BA" TargetMode="External"/><Relationship Id="rId13" Type="http://schemas.openxmlformats.org/officeDocument/2006/relationships/hyperlink" Target="http://es.wikipedia.org/wiki/Estados_Unidos" TargetMode="External"/><Relationship Id="rId18" Type="http://schemas.openxmlformats.org/officeDocument/2006/relationships/hyperlink" Target="http://es.wikipedia.org/wiki/Jap%C3%B3n" TargetMode="External"/><Relationship Id="rId3" Type="http://schemas.openxmlformats.org/officeDocument/2006/relationships/hyperlink" Target="http://es.wikipedia.org/wiki/Oc%C3%A9ano_Pac%C3%ADfico" TargetMode="External"/><Relationship Id="rId21" Type="http://schemas.openxmlformats.org/officeDocument/2006/relationships/hyperlink" Target="http://es.wikipedia.org/wiki/Indonesia" TargetMode="External"/><Relationship Id="rId7" Type="http://schemas.openxmlformats.org/officeDocument/2006/relationships/hyperlink" Target="http://es.wikipedia.org/wiki/Chile" TargetMode="External"/><Relationship Id="rId12" Type="http://schemas.openxmlformats.org/officeDocument/2006/relationships/hyperlink" Target="http://es.wikipedia.org/wiki/M%C3%A9xico" TargetMode="External"/><Relationship Id="rId17" Type="http://schemas.openxmlformats.org/officeDocument/2006/relationships/hyperlink" Target="http://es.wikipedia.org/wiki/China" TargetMode="External"/><Relationship Id="rId2" Type="http://schemas.openxmlformats.org/officeDocument/2006/relationships/image" Target="../media/image78.jpeg"/><Relationship Id="rId16" Type="http://schemas.openxmlformats.org/officeDocument/2006/relationships/hyperlink" Target="http://es.wikipedia.org/wiki/Rusia" TargetMode="External"/><Relationship Id="rId20" Type="http://schemas.openxmlformats.org/officeDocument/2006/relationships/hyperlink" Target="http://es.wikipedia.org/wiki/Filipinas" TargetMode="External"/><Relationship Id="rId1" Type="http://schemas.openxmlformats.org/officeDocument/2006/relationships/slideLayout" Target="../slideLayouts/slideLayout7.xml"/><Relationship Id="rId6" Type="http://schemas.openxmlformats.org/officeDocument/2006/relationships/hyperlink" Target="http://es.wikipedia.org/wiki/Volc%C3%A1nica" TargetMode="External"/><Relationship Id="rId11" Type="http://schemas.openxmlformats.org/officeDocument/2006/relationships/hyperlink" Target="http://es.wikipedia.org/wiki/Am%C3%A9rica_Central" TargetMode="External"/><Relationship Id="rId24" Type="http://schemas.openxmlformats.org/officeDocument/2006/relationships/hyperlink" Target="http://es.wikipedia.org/wiki/Nueva_Zelanda" TargetMode="External"/><Relationship Id="rId5" Type="http://schemas.openxmlformats.org/officeDocument/2006/relationships/hyperlink" Target="http://es.wikipedia.org/wiki/S%C3%ADsmica" TargetMode="External"/><Relationship Id="rId15" Type="http://schemas.openxmlformats.org/officeDocument/2006/relationships/hyperlink" Target="http://es.wikipedia.org/wiki/Islas_Aleutianas" TargetMode="External"/><Relationship Id="rId23" Type="http://schemas.openxmlformats.org/officeDocument/2006/relationships/hyperlink" Target="http://es.wikipedia.org/wiki/Australia" TargetMode="External"/><Relationship Id="rId10" Type="http://schemas.openxmlformats.org/officeDocument/2006/relationships/hyperlink" Target="http://es.wikipedia.org/wiki/Colombia" TargetMode="External"/><Relationship Id="rId19" Type="http://schemas.openxmlformats.org/officeDocument/2006/relationships/hyperlink" Target="http://es.wikipedia.org/wiki/Taiw%C3%A1n" TargetMode="External"/><Relationship Id="rId4" Type="http://schemas.openxmlformats.org/officeDocument/2006/relationships/hyperlink" Target="http://es.wikipedia.org/wiki/Subducci%C3%B3n" TargetMode="External"/><Relationship Id="rId9" Type="http://schemas.openxmlformats.org/officeDocument/2006/relationships/hyperlink" Target="http://es.wikipedia.org/wiki/Ecuador" TargetMode="External"/><Relationship Id="rId14" Type="http://schemas.openxmlformats.org/officeDocument/2006/relationships/hyperlink" Target="http://es.wikipedia.org/wiki/Canad%C3%A1" TargetMode="External"/><Relationship Id="rId22" Type="http://schemas.openxmlformats.org/officeDocument/2006/relationships/hyperlink" Target="http://es.wikipedia.org/wiki/Pap%C3%BAa_Nueva_Guinea"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7.xml"/><Relationship Id="rId5" Type="http://schemas.openxmlformats.org/officeDocument/2006/relationships/image" Target="../media/image83.jpeg"/><Relationship Id="rId4" Type="http://schemas.openxmlformats.org/officeDocument/2006/relationships/image" Target="../media/image82.jpeg"/></Relationships>
</file>

<file path=ppt/slides/_rels/slide48.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7.xml"/><Relationship Id="rId5" Type="http://schemas.openxmlformats.org/officeDocument/2006/relationships/image" Target="../media/image96.jpeg"/><Relationship Id="rId4" Type="http://schemas.openxmlformats.org/officeDocument/2006/relationships/image" Target="../media/image95.jpeg"/></Relationships>
</file>

<file path=ppt/slides/_rels/slide57.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image" Target="../media/image101.jpeg"/><Relationship Id="rId7" Type="http://schemas.openxmlformats.org/officeDocument/2006/relationships/image" Target="../media/image105.jpeg"/><Relationship Id="rId2" Type="http://schemas.openxmlformats.org/officeDocument/2006/relationships/image" Target="../media/image100.jpeg"/><Relationship Id="rId1" Type="http://schemas.openxmlformats.org/officeDocument/2006/relationships/slideLayout" Target="../slideLayouts/slideLayout7.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s>
</file>

<file path=ppt/slides/_rels/slide60.xml.rels><?xml version="1.0" encoding="UTF-8" standalone="yes"?>
<Relationships xmlns="http://schemas.openxmlformats.org/package/2006/relationships"><Relationship Id="rId8" Type="http://schemas.openxmlformats.org/officeDocument/2006/relationships/image" Target="../media/image113.jpeg"/><Relationship Id="rId3" Type="http://schemas.openxmlformats.org/officeDocument/2006/relationships/image" Target="../media/image108.jpeg"/><Relationship Id="rId7" Type="http://schemas.openxmlformats.org/officeDocument/2006/relationships/image" Target="../media/image112.jpeg"/><Relationship Id="rId2" Type="http://schemas.openxmlformats.org/officeDocument/2006/relationships/image" Target="../media/image107.jpeg"/><Relationship Id="rId1" Type="http://schemas.openxmlformats.org/officeDocument/2006/relationships/slideLayout" Target="../slideLayouts/slideLayout7.xml"/><Relationship Id="rId6" Type="http://schemas.openxmlformats.org/officeDocument/2006/relationships/image" Target="../media/image111.jpeg"/><Relationship Id="rId5" Type="http://schemas.openxmlformats.org/officeDocument/2006/relationships/image" Target="../media/image110.jpeg"/><Relationship Id="rId10" Type="http://schemas.openxmlformats.org/officeDocument/2006/relationships/image" Target="../media/image115.jpeg"/><Relationship Id="rId4" Type="http://schemas.openxmlformats.org/officeDocument/2006/relationships/image" Target="../media/image109.jpeg"/><Relationship Id="rId9" Type="http://schemas.openxmlformats.org/officeDocument/2006/relationships/image" Target="../media/image114.jpeg"/></Relationships>
</file>

<file path=ppt/slides/_rels/slide61.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125.jpeg"/><Relationship Id="rId3" Type="http://schemas.openxmlformats.org/officeDocument/2006/relationships/image" Target="../media/image120.jpeg"/><Relationship Id="rId7" Type="http://schemas.openxmlformats.org/officeDocument/2006/relationships/image" Target="../media/image124.jpeg"/><Relationship Id="rId2" Type="http://schemas.openxmlformats.org/officeDocument/2006/relationships/image" Target="../media/image119.jpeg"/><Relationship Id="rId1" Type="http://schemas.openxmlformats.org/officeDocument/2006/relationships/slideLayout" Target="../slideLayouts/slideLayout7.xml"/><Relationship Id="rId6" Type="http://schemas.openxmlformats.org/officeDocument/2006/relationships/image" Target="../media/image123.jpeg"/><Relationship Id="rId5" Type="http://schemas.openxmlformats.org/officeDocument/2006/relationships/image" Target="../media/image122.jpeg"/><Relationship Id="rId4" Type="http://schemas.openxmlformats.org/officeDocument/2006/relationships/image" Target="../media/image121.jpeg"/></Relationships>
</file>

<file path=ppt/slides/_rels/slide65.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7.xml"/><Relationship Id="rId6" Type="http://schemas.openxmlformats.org/officeDocument/2006/relationships/image" Target="../media/image130.jpeg"/><Relationship Id="rId5" Type="http://schemas.openxmlformats.org/officeDocument/2006/relationships/image" Target="../media/image129.jpeg"/><Relationship Id="rId4" Type="http://schemas.openxmlformats.org/officeDocument/2006/relationships/image" Target="../media/image128.jpeg"/></Relationships>
</file>

<file path=ppt/slides/_rels/slide66.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31.jpeg"/><Relationship Id="rId1" Type="http://schemas.openxmlformats.org/officeDocument/2006/relationships/slideLayout" Target="../slideLayouts/slideLayout7.xml"/><Relationship Id="rId5" Type="http://schemas.openxmlformats.org/officeDocument/2006/relationships/image" Target="../media/image134.jpeg"/><Relationship Id="rId4" Type="http://schemas.openxmlformats.org/officeDocument/2006/relationships/image" Target="../media/image133.jpeg"/></Relationships>
</file>

<file path=ppt/slides/_rels/slide67.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7.xml"/><Relationship Id="rId6" Type="http://schemas.openxmlformats.org/officeDocument/2006/relationships/image" Target="../media/image139.jpeg"/><Relationship Id="rId5" Type="http://schemas.openxmlformats.org/officeDocument/2006/relationships/image" Target="../media/image138.jpeg"/><Relationship Id="rId4" Type="http://schemas.openxmlformats.org/officeDocument/2006/relationships/image" Target="../media/image137.jpeg"/></Relationships>
</file>

<file path=ppt/slides/_rels/slide68.xml.rels><?xml version="1.0" encoding="UTF-8" standalone="yes"?>
<Relationships xmlns="http://schemas.openxmlformats.org/package/2006/relationships"><Relationship Id="rId2" Type="http://schemas.openxmlformats.org/officeDocument/2006/relationships/image" Target="../media/image14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14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image" Target="../media/image143.jpeg"/><Relationship Id="rId1" Type="http://schemas.openxmlformats.org/officeDocument/2006/relationships/slideLayout" Target="../slideLayouts/slideLayout7.xml"/><Relationship Id="rId5" Type="http://schemas.openxmlformats.org/officeDocument/2006/relationships/image" Target="../media/image146.jpeg"/><Relationship Id="rId4" Type="http://schemas.openxmlformats.org/officeDocument/2006/relationships/image" Target="../media/image145.jpeg"/></Relationships>
</file>

<file path=ppt/slides/_rels/slide72.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147.jpeg"/><Relationship Id="rId1" Type="http://schemas.openxmlformats.org/officeDocument/2006/relationships/slideLayout" Target="../slideLayouts/slideLayout7.xml"/><Relationship Id="rId5" Type="http://schemas.openxmlformats.org/officeDocument/2006/relationships/image" Target="../media/image150.jpeg"/><Relationship Id="rId4" Type="http://schemas.openxmlformats.org/officeDocument/2006/relationships/image" Target="../media/image149.jpeg"/></Relationships>
</file>

<file path=ppt/slides/_rels/slide73.xml.rels><?xml version="1.0" encoding="UTF-8" standalone="yes"?>
<Relationships xmlns="http://schemas.openxmlformats.org/package/2006/relationships"><Relationship Id="rId2" Type="http://schemas.openxmlformats.org/officeDocument/2006/relationships/image" Target="../media/image151.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152.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54.jpeg"/><Relationship Id="rId2" Type="http://schemas.openxmlformats.org/officeDocument/2006/relationships/image" Target="../media/image153.jpeg"/><Relationship Id="rId1" Type="http://schemas.openxmlformats.org/officeDocument/2006/relationships/slideLayout" Target="../slideLayouts/slideLayout7.xml"/><Relationship Id="rId5" Type="http://schemas.openxmlformats.org/officeDocument/2006/relationships/image" Target="../media/image156.jpeg"/><Relationship Id="rId4" Type="http://schemas.openxmlformats.org/officeDocument/2006/relationships/image" Target="../media/image155.jpeg"/></Relationships>
</file>

<file path=ppt/slides/_rels/slide76.xml.rels><?xml version="1.0" encoding="UTF-8" standalone="yes"?>
<Relationships xmlns="http://schemas.openxmlformats.org/package/2006/relationships"><Relationship Id="rId3" Type="http://schemas.openxmlformats.org/officeDocument/2006/relationships/image" Target="../media/image158.jpeg"/><Relationship Id="rId2" Type="http://schemas.openxmlformats.org/officeDocument/2006/relationships/image" Target="../media/image15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15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61.jpeg"/><Relationship Id="rId7" Type="http://schemas.openxmlformats.org/officeDocument/2006/relationships/image" Target="../media/image165.jpeg"/><Relationship Id="rId2" Type="http://schemas.openxmlformats.org/officeDocument/2006/relationships/image" Target="../media/image160.jpeg"/><Relationship Id="rId1" Type="http://schemas.openxmlformats.org/officeDocument/2006/relationships/slideLayout" Target="../slideLayouts/slideLayout7.xml"/><Relationship Id="rId6" Type="http://schemas.openxmlformats.org/officeDocument/2006/relationships/image" Target="../media/image164.jpeg"/><Relationship Id="rId5" Type="http://schemas.openxmlformats.org/officeDocument/2006/relationships/image" Target="../media/image163.jpeg"/><Relationship Id="rId4" Type="http://schemas.openxmlformats.org/officeDocument/2006/relationships/image" Target="../media/image162.jpeg"/></Relationships>
</file>

<file path=ppt/slides/_rels/slide79.xml.rels><?xml version="1.0" encoding="UTF-8" standalone="yes"?>
<Relationships xmlns="http://schemas.openxmlformats.org/package/2006/relationships"><Relationship Id="rId2" Type="http://schemas.openxmlformats.org/officeDocument/2006/relationships/image" Target="../media/image166.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68.jpeg"/><Relationship Id="rId2" Type="http://schemas.openxmlformats.org/officeDocument/2006/relationships/image" Target="../media/image167.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169.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176.jpeg"/><Relationship Id="rId3" Type="http://schemas.openxmlformats.org/officeDocument/2006/relationships/image" Target="../media/image171.jpeg"/><Relationship Id="rId7" Type="http://schemas.openxmlformats.org/officeDocument/2006/relationships/image" Target="../media/image175.jpeg"/><Relationship Id="rId2" Type="http://schemas.openxmlformats.org/officeDocument/2006/relationships/image" Target="../media/image170.jpeg"/><Relationship Id="rId1" Type="http://schemas.openxmlformats.org/officeDocument/2006/relationships/slideLayout" Target="../slideLayouts/slideLayout7.xml"/><Relationship Id="rId6" Type="http://schemas.openxmlformats.org/officeDocument/2006/relationships/image" Target="../media/image174.jpeg"/><Relationship Id="rId5" Type="http://schemas.openxmlformats.org/officeDocument/2006/relationships/image" Target="../media/image173.jpeg"/><Relationship Id="rId10" Type="http://schemas.openxmlformats.org/officeDocument/2006/relationships/image" Target="../media/image178.jpeg"/><Relationship Id="rId4" Type="http://schemas.openxmlformats.org/officeDocument/2006/relationships/image" Target="../media/image172.jpeg"/><Relationship Id="rId9" Type="http://schemas.openxmlformats.org/officeDocument/2006/relationships/image" Target="../media/image177.jpeg"/></Relationships>
</file>

<file path=ppt/slides/_rels/slide83.xml.rels><?xml version="1.0" encoding="UTF-8" standalone="yes"?>
<Relationships xmlns="http://schemas.openxmlformats.org/package/2006/relationships"><Relationship Id="rId2" Type="http://schemas.openxmlformats.org/officeDocument/2006/relationships/image" Target="../media/image179.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image" Target="../media/image180.jpeg"/><Relationship Id="rId1" Type="http://schemas.openxmlformats.org/officeDocument/2006/relationships/slideLayout" Target="../slideLayouts/slideLayout7.xml"/><Relationship Id="rId5" Type="http://schemas.openxmlformats.org/officeDocument/2006/relationships/image" Target="../media/image183.jpeg"/><Relationship Id="rId4" Type="http://schemas.openxmlformats.org/officeDocument/2006/relationships/image" Target="../media/image182.jpeg"/></Relationships>
</file>

<file path=ppt/slides/_rels/slide85.xml.rels><?xml version="1.0" encoding="UTF-8" standalone="yes"?>
<Relationships xmlns="http://schemas.openxmlformats.org/package/2006/relationships"><Relationship Id="rId2" Type="http://schemas.openxmlformats.org/officeDocument/2006/relationships/image" Target="../media/image184.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18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88.jpeg"/><Relationship Id="rId5" Type="http://schemas.openxmlformats.org/officeDocument/2006/relationships/image" Target="../media/image187.jpeg"/><Relationship Id="rId4" Type="http://schemas.openxmlformats.org/officeDocument/2006/relationships/image" Target="../media/image186.jpeg"/></Relationships>
</file>

<file path=ppt/slides/_rels/slide87.xml.rels><?xml version="1.0" encoding="UTF-8" standalone="yes"?>
<Relationships xmlns="http://schemas.openxmlformats.org/package/2006/relationships"><Relationship Id="rId2" Type="http://schemas.openxmlformats.org/officeDocument/2006/relationships/image" Target="../media/image189.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190.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191.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193.jpeg"/><Relationship Id="rId2" Type="http://schemas.openxmlformats.org/officeDocument/2006/relationships/image" Target="../media/image192.jpeg"/><Relationship Id="rId1" Type="http://schemas.openxmlformats.org/officeDocument/2006/relationships/slideLayout" Target="../slideLayouts/slideLayout7.xml"/><Relationship Id="rId5" Type="http://schemas.openxmlformats.org/officeDocument/2006/relationships/image" Target="../media/image195.jpeg"/><Relationship Id="rId4" Type="http://schemas.openxmlformats.org/officeDocument/2006/relationships/image" Target="../media/image194.jpeg"/></Relationships>
</file>

<file path=ppt/slides/_rels/slide91.xml.rels><?xml version="1.0" encoding="UTF-8" standalone="yes"?>
<Relationships xmlns="http://schemas.openxmlformats.org/package/2006/relationships"><Relationship Id="rId2" Type="http://schemas.openxmlformats.org/officeDocument/2006/relationships/image" Target="../media/image196.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197.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hyperlink" Target="http://bibliaparalela.com/jeremiah/4-24.htm" TargetMode="External"/><Relationship Id="rId2" Type="http://schemas.openxmlformats.org/officeDocument/2006/relationships/hyperlink" Target="http://bibliaparalela.com/isaiah/54-10.htm" TargetMode="Externa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99.jpeg"/><Relationship Id="rId2" Type="http://schemas.openxmlformats.org/officeDocument/2006/relationships/image" Target="../media/image198.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201.jpeg"/><Relationship Id="rId2" Type="http://schemas.openxmlformats.org/officeDocument/2006/relationships/image" Target="../media/image200.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203.jpeg"/><Relationship Id="rId2" Type="http://schemas.openxmlformats.org/officeDocument/2006/relationships/image" Target="../media/image202.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204.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206.jpeg"/><Relationship Id="rId2" Type="http://schemas.openxmlformats.org/officeDocument/2006/relationships/image" Target="../media/image205.jpe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207.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image" Target="../media/image208.jpeg"/><Relationship Id="rId1" Type="http://schemas.openxmlformats.org/officeDocument/2006/relationships/slideLayout" Target="../slideLayouts/slideLayout2.xml"/><Relationship Id="rId4" Type="http://schemas.openxmlformats.org/officeDocument/2006/relationships/image" Target="../media/image210.jpeg"/></Relationships>
</file>

<file path=ppt/slides/_rels/slide106.xml.rels><?xml version="1.0" encoding="UTF-8" standalone="yes"?>
<Relationships xmlns="http://schemas.openxmlformats.org/package/2006/relationships"><Relationship Id="rId3" Type="http://schemas.openxmlformats.org/officeDocument/2006/relationships/image" Target="../media/image212.jpeg"/><Relationship Id="rId2" Type="http://schemas.openxmlformats.org/officeDocument/2006/relationships/image" Target="../media/image211.jpeg"/><Relationship Id="rId1" Type="http://schemas.openxmlformats.org/officeDocument/2006/relationships/slideLayout" Target="../slideLayouts/slideLayout2.xml"/><Relationship Id="rId4" Type="http://schemas.openxmlformats.org/officeDocument/2006/relationships/image" Target="../media/image213.jpeg"/></Relationships>
</file>

<file path=ppt/slides/_rels/slide107.xml.rels><?xml version="1.0" encoding="UTF-8" standalone="yes"?>
<Relationships xmlns="http://schemas.openxmlformats.org/package/2006/relationships"><Relationship Id="rId3" Type="http://schemas.openxmlformats.org/officeDocument/2006/relationships/image" Target="../media/image214.jpeg"/><Relationship Id="rId2" Type="http://schemas.openxmlformats.org/officeDocument/2006/relationships/image" Target="../media/image211.jpe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215.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216.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218.jpeg"/><Relationship Id="rId2" Type="http://schemas.openxmlformats.org/officeDocument/2006/relationships/image" Target="../media/image217.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220.jpeg"/><Relationship Id="rId2" Type="http://schemas.openxmlformats.org/officeDocument/2006/relationships/image" Target="../media/image219.jpeg"/><Relationship Id="rId1" Type="http://schemas.openxmlformats.org/officeDocument/2006/relationships/slideLayout" Target="../slideLayouts/slideLayout2.xml"/><Relationship Id="rId4" Type="http://schemas.openxmlformats.org/officeDocument/2006/relationships/image" Target="../media/image221.jpeg"/></Relationships>
</file>

<file path=ppt/slides/_rels/slide112.xml.rels><?xml version="1.0" encoding="UTF-8" standalone="yes"?>
<Relationships xmlns="http://schemas.openxmlformats.org/package/2006/relationships"><Relationship Id="rId2" Type="http://schemas.openxmlformats.org/officeDocument/2006/relationships/hyperlink" Target="http://es.wikipedia.org/wiki/Sodoma" TargetMode="Externa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222.jpeg"/><Relationship Id="rId2" Type="http://schemas.openxmlformats.org/officeDocument/2006/relationships/hyperlink" Target="http://es.wikipedia.org/wiki/Archivo:Gay_March_celebrating_2005_Pride_Day_and_Same-Sex_Marriage_Law_in_Spain.jpg" TargetMode="External"/><Relationship Id="rId1" Type="http://schemas.openxmlformats.org/officeDocument/2006/relationships/slideLayout" Target="../slideLayouts/slideLayout2.xml"/><Relationship Id="rId5" Type="http://schemas.openxmlformats.org/officeDocument/2006/relationships/hyperlink" Target="http://es.wikipedia.org/wiki/Matrimonio_homosexual" TargetMode="External"/><Relationship Id="rId4" Type="http://schemas.openxmlformats.org/officeDocument/2006/relationships/hyperlink" Target="http://es.wikipedia.org/wiki/D%C3%ADa_del_Orgullo_Gay" TargetMode="External"/></Relationships>
</file>

<file path=ppt/slides/_rels/slide115.xml.rels><?xml version="1.0" encoding="UTF-8" standalone="yes"?>
<Relationships xmlns="http://schemas.openxmlformats.org/package/2006/relationships"><Relationship Id="rId3" Type="http://schemas.openxmlformats.org/officeDocument/2006/relationships/hyperlink" Target="http://es.wikipedia.org/wiki/Pena_capital" TargetMode="External"/><Relationship Id="rId2" Type="http://schemas.openxmlformats.org/officeDocument/2006/relationships/hyperlink" Target="http://es.wikipedia.org/wiki/Tortura" TargetMode="External"/><Relationship Id="rId1" Type="http://schemas.openxmlformats.org/officeDocument/2006/relationships/slideLayout" Target="../slideLayouts/slideLayout2.xml"/><Relationship Id="rId6" Type="http://schemas.openxmlformats.org/officeDocument/2006/relationships/hyperlink" Target="http://es.wikipedia.org/wiki/1482" TargetMode="External"/><Relationship Id="rId5" Type="http://schemas.openxmlformats.org/officeDocument/2006/relationships/hyperlink" Target="http://es.wikipedia.org/wiki/Z%C3%BArich" TargetMode="External"/><Relationship Id="rId4" Type="http://schemas.openxmlformats.org/officeDocument/2006/relationships/image" Target="../media/image223.jpeg"/></Relationships>
</file>

<file path=ppt/slides/_rels/slide116.xml.rels><?xml version="1.0" encoding="UTF-8" standalone="yes"?>
<Relationships xmlns="http://schemas.openxmlformats.org/package/2006/relationships"><Relationship Id="rId8" Type="http://schemas.openxmlformats.org/officeDocument/2006/relationships/hyperlink" Target="http://es.wikipedia.org/wiki/Archivo:Yes_check.svg" TargetMode="External"/><Relationship Id="rId3" Type="http://schemas.openxmlformats.org/officeDocument/2006/relationships/hyperlink" Target="http://es.wikipedia.org/wiki/Estonia" TargetMode="External"/><Relationship Id="rId7" Type="http://schemas.openxmlformats.org/officeDocument/2006/relationships/image" Target="../media/image224.png"/><Relationship Id="rId2" Type="http://schemas.openxmlformats.org/officeDocument/2006/relationships/hyperlink" Target="http://es.wikipedia.org/wiki/Dinamarca" TargetMode="External"/><Relationship Id="rId1" Type="http://schemas.openxmlformats.org/officeDocument/2006/relationships/slideLayout" Target="../slideLayouts/slideLayout2.xml"/><Relationship Id="rId6" Type="http://schemas.openxmlformats.org/officeDocument/2006/relationships/hyperlink" Target="http://es.wikipedia.org/wiki/Archivo:X_mark.svg" TargetMode="External"/><Relationship Id="rId11" Type="http://schemas.openxmlformats.org/officeDocument/2006/relationships/image" Target="../media/image227.png"/><Relationship Id="rId5" Type="http://schemas.openxmlformats.org/officeDocument/2006/relationships/hyperlink" Target="http://es.wikipedia.org/wiki/Isla_de_Man" TargetMode="External"/><Relationship Id="rId10" Type="http://schemas.openxmlformats.org/officeDocument/2006/relationships/image" Target="../media/image226.png"/><Relationship Id="rId4" Type="http://schemas.openxmlformats.org/officeDocument/2006/relationships/hyperlink" Target="http://es.wikipedia.org/wiki/Finlandia" TargetMode="External"/><Relationship Id="rId9" Type="http://schemas.openxmlformats.org/officeDocument/2006/relationships/image" Target="../media/image225.png"/></Relationships>
</file>

<file path=ppt/slides/_rels/slide117.xml.rels><?xml version="1.0" encoding="UTF-8" standalone="yes"?>
<Relationships xmlns="http://schemas.openxmlformats.org/package/2006/relationships"><Relationship Id="rId3" Type="http://schemas.openxmlformats.org/officeDocument/2006/relationships/hyperlink" Target="http://es.wikipedia.org/wiki/Letonia" TargetMode="External"/><Relationship Id="rId2" Type="http://schemas.openxmlformats.org/officeDocument/2006/relationships/hyperlink" Target="http://es.wikipedia.org/wiki/Islandia" TargetMode="External"/><Relationship Id="rId1" Type="http://schemas.openxmlformats.org/officeDocument/2006/relationships/slideLayout" Target="../slideLayouts/slideLayout7.xml"/><Relationship Id="rId5" Type="http://schemas.openxmlformats.org/officeDocument/2006/relationships/hyperlink" Target="http://es.wikipedia.org/wiki/Noruega" TargetMode="External"/><Relationship Id="rId4" Type="http://schemas.openxmlformats.org/officeDocument/2006/relationships/hyperlink" Target="http://es.wikipedia.org/wiki/Lituania" TargetMode="External"/></Relationships>
</file>

<file path=ppt/slides/_rels/slide118.xml.rels><?xml version="1.0" encoding="UTF-8" standalone="yes"?>
<Relationships xmlns="http://schemas.openxmlformats.org/package/2006/relationships"><Relationship Id="rId3" Type="http://schemas.openxmlformats.org/officeDocument/2006/relationships/hyperlink" Target="http://es.wikipedia.org/wiki/Suecia" TargetMode="External"/><Relationship Id="rId2" Type="http://schemas.openxmlformats.org/officeDocument/2006/relationships/hyperlink" Target="http://es.wikipedia.org/wiki/Rep%C3%BAblica_de_Irlanda" TargetMode="External"/><Relationship Id="rId1" Type="http://schemas.openxmlformats.org/officeDocument/2006/relationships/slideLayout" Target="../slideLayouts/slideLayout7.xml"/><Relationship Id="rId6" Type="http://schemas.openxmlformats.org/officeDocument/2006/relationships/hyperlink" Target="http://es.wikipedia.org/wiki/Irlanda_del_norte" TargetMode="External"/><Relationship Id="rId5" Type="http://schemas.openxmlformats.org/officeDocument/2006/relationships/hyperlink" Target="http://es.wikipedia.org/wiki/Escocia" TargetMode="External"/><Relationship Id="rId4" Type="http://schemas.openxmlformats.org/officeDocument/2006/relationships/hyperlink" Target="http://es.wikipedia.org/wiki/Reino_Unido" TargetMode="External"/></Relationships>
</file>

<file path=ppt/slides/_rels/slide119.xml.rels><?xml version="1.0" encoding="UTF-8" standalone="yes"?>
<Relationships xmlns="http://schemas.openxmlformats.org/package/2006/relationships"><Relationship Id="rId3" Type="http://schemas.openxmlformats.org/officeDocument/2006/relationships/hyperlink" Target="http://es.wikipedia.org/wiki/Espa%C3%B1a" TargetMode="External"/><Relationship Id="rId2" Type="http://schemas.openxmlformats.org/officeDocument/2006/relationships/hyperlink" Target="http://es.wikipedia.org/wiki/Chipre" TargetMode="External"/><Relationship Id="rId1" Type="http://schemas.openxmlformats.org/officeDocument/2006/relationships/slideLayout" Target="../slideLayouts/slideLayout7.xml"/><Relationship Id="rId5" Type="http://schemas.openxmlformats.org/officeDocument/2006/relationships/hyperlink" Target="http://es.wikipedia.org/wiki/Grecia" TargetMode="External"/><Relationship Id="rId4" Type="http://schemas.openxmlformats.org/officeDocument/2006/relationships/hyperlink" Target="http://es.wikipedia.org/wiki/Comunidad_aut%C3%B3noma" TargetMode="External"/></Relationships>
</file>

<file path=ppt/slides/_rels/slide120.xml.rels><?xml version="1.0" encoding="UTF-8" standalone="yes"?>
<Relationships xmlns="http://schemas.openxmlformats.org/package/2006/relationships"><Relationship Id="rId8" Type="http://schemas.openxmlformats.org/officeDocument/2006/relationships/image" Target="../media/image228.png"/><Relationship Id="rId3" Type="http://schemas.openxmlformats.org/officeDocument/2006/relationships/hyperlink" Target="http://es.wikipedia.org/wiki/Malta" TargetMode="External"/><Relationship Id="rId7" Type="http://schemas.openxmlformats.org/officeDocument/2006/relationships/image" Target="../media/image224.png"/><Relationship Id="rId2" Type="http://schemas.openxmlformats.org/officeDocument/2006/relationships/hyperlink" Target="http://es.wikipedia.org/wiki/Italia" TargetMode="External"/><Relationship Id="rId1" Type="http://schemas.openxmlformats.org/officeDocument/2006/relationships/slideLayout" Target="../slideLayouts/slideLayout7.xml"/><Relationship Id="rId6" Type="http://schemas.openxmlformats.org/officeDocument/2006/relationships/image" Target="../media/image225.png"/><Relationship Id="rId5" Type="http://schemas.openxmlformats.org/officeDocument/2006/relationships/hyperlink" Target="http://es.wikipedia.org/wiki/San_Marino" TargetMode="External"/><Relationship Id="rId10" Type="http://schemas.openxmlformats.org/officeDocument/2006/relationships/image" Target="../media/image230.png"/><Relationship Id="rId4" Type="http://schemas.openxmlformats.org/officeDocument/2006/relationships/hyperlink" Target="http://es.wikipedia.org/wiki/Portugal" TargetMode="External"/><Relationship Id="rId9" Type="http://schemas.openxmlformats.org/officeDocument/2006/relationships/image" Target="../media/image229.png"/></Relationships>
</file>

<file path=ppt/slides/_rels/slide121.xml.rels><?xml version="1.0" encoding="UTF-8" standalone="yes"?>
<Relationships xmlns="http://schemas.openxmlformats.org/package/2006/relationships"><Relationship Id="rId3" Type="http://schemas.openxmlformats.org/officeDocument/2006/relationships/hyperlink" Target="http://es.wikipedia.org/wiki/Vaticano" TargetMode="External"/><Relationship Id="rId2" Type="http://schemas.openxmlformats.org/officeDocument/2006/relationships/hyperlink" Target="http://es.wikipedia.org/wiki/Turqu%C3%ADa" TargetMode="External"/><Relationship Id="rId1" Type="http://schemas.openxmlformats.org/officeDocument/2006/relationships/slideLayout" Target="../slideLayouts/slideLayout7.xml"/><Relationship Id="rId6" Type="http://schemas.openxmlformats.org/officeDocument/2006/relationships/image" Target="../media/image231.png"/><Relationship Id="rId5" Type="http://schemas.openxmlformats.org/officeDocument/2006/relationships/image" Target="../media/image224.png"/><Relationship Id="rId4" Type="http://schemas.openxmlformats.org/officeDocument/2006/relationships/image" Target="../media/image225.png"/></Relationships>
</file>

<file path=ppt/slides/_rels/slide122.xml.rels><?xml version="1.0" encoding="UTF-8" standalone="yes"?>
<Relationships xmlns="http://schemas.openxmlformats.org/package/2006/relationships"><Relationship Id="rId3" Type="http://schemas.openxmlformats.org/officeDocument/2006/relationships/hyperlink" Target="http://es.wikipedia.org/wiki/Alemania_oriental" TargetMode="External"/><Relationship Id="rId2" Type="http://schemas.openxmlformats.org/officeDocument/2006/relationships/hyperlink" Target="http://es.wikipedia.org/wiki/Alemania" TargetMode="External"/><Relationship Id="rId1" Type="http://schemas.openxmlformats.org/officeDocument/2006/relationships/slideLayout" Target="../slideLayouts/slideLayout7.xml"/><Relationship Id="rId6" Type="http://schemas.openxmlformats.org/officeDocument/2006/relationships/image" Target="../media/image232.png"/><Relationship Id="rId5" Type="http://schemas.openxmlformats.org/officeDocument/2006/relationships/hyperlink" Target="http://es.wikipedia.org/wiki/B%C3%A9lgica" TargetMode="External"/><Relationship Id="rId4" Type="http://schemas.openxmlformats.org/officeDocument/2006/relationships/hyperlink" Target="http://es.wikipedia.org/wiki/Austria" TargetMode="External"/></Relationships>
</file>

<file path=ppt/slides/_rels/slide123.xml.rels><?xml version="1.0" encoding="UTF-8" standalone="yes"?>
<Relationships xmlns="http://schemas.openxmlformats.org/package/2006/relationships"><Relationship Id="rId8" Type="http://schemas.openxmlformats.org/officeDocument/2006/relationships/image" Target="../media/image234.png"/><Relationship Id="rId3" Type="http://schemas.openxmlformats.org/officeDocument/2006/relationships/hyperlink" Target="http://es.wikipedia.org/wiki/Eslovaquia" TargetMode="External"/><Relationship Id="rId7" Type="http://schemas.openxmlformats.org/officeDocument/2006/relationships/image" Target="../media/image233.png"/><Relationship Id="rId2" Type="http://schemas.openxmlformats.org/officeDocument/2006/relationships/hyperlink" Target="http://es.wikipedia.org/wiki/Eslovenia" TargetMode="External"/><Relationship Id="rId1" Type="http://schemas.openxmlformats.org/officeDocument/2006/relationships/slideLayout" Target="../slideLayouts/slideLayout7.xml"/><Relationship Id="rId6" Type="http://schemas.openxmlformats.org/officeDocument/2006/relationships/image" Target="../media/image224.png"/><Relationship Id="rId5" Type="http://schemas.openxmlformats.org/officeDocument/2006/relationships/image" Target="../media/image225.png"/><Relationship Id="rId4" Type="http://schemas.openxmlformats.org/officeDocument/2006/relationships/hyperlink" Target="http://es.wikipedia.org/wiki/Francia" TargetMode="External"/><Relationship Id="rId9" Type="http://schemas.openxmlformats.org/officeDocument/2006/relationships/image" Target="../media/image235.png"/></Relationships>
</file>

<file path=ppt/slides/_rels/slide124.xml.rels><?xml version="1.0" encoding="UTF-8" standalone="yes"?>
<Relationships xmlns="http://schemas.openxmlformats.org/package/2006/relationships"><Relationship Id="rId8" Type="http://schemas.openxmlformats.org/officeDocument/2006/relationships/image" Target="../media/image236.png"/><Relationship Id="rId3" Type="http://schemas.openxmlformats.org/officeDocument/2006/relationships/hyperlink" Target="http://es.wikipedia.org/wiki/Luxemburgo" TargetMode="External"/><Relationship Id="rId7" Type="http://schemas.openxmlformats.org/officeDocument/2006/relationships/image" Target="../media/image224.png"/><Relationship Id="rId2" Type="http://schemas.openxmlformats.org/officeDocument/2006/relationships/hyperlink" Target="http://es.wikipedia.org/wiki/Liechtenstein" TargetMode="External"/><Relationship Id="rId1" Type="http://schemas.openxmlformats.org/officeDocument/2006/relationships/slideLayout" Target="../slideLayouts/slideLayout7.xml"/><Relationship Id="rId6" Type="http://schemas.openxmlformats.org/officeDocument/2006/relationships/image" Target="../media/image225.png"/><Relationship Id="rId5" Type="http://schemas.openxmlformats.org/officeDocument/2006/relationships/hyperlink" Target="http://es.wikipedia.org/wiki/Pa%C3%ADses_Bajos" TargetMode="External"/><Relationship Id="rId10" Type="http://schemas.openxmlformats.org/officeDocument/2006/relationships/image" Target="../media/image238.png"/><Relationship Id="rId4" Type="http://schemas.openxmlformats.org/officeDocument/2006/relationships/hyperlink" Target="http://es.wikipedia.org/wiki/M%C3%B3naco" TargetMode="External"/><Relationship Id="rId9" Type="http://schemas.openxmlformats.org/officeDocument/2006/relationships/image" Target="../media/image237.png"/></Relationships>
</file>

<file path=ppt/slides/_rels/slide125.xml.rels><?xml version="1.0" encoding="UTF-8" standalone="yes"?>
<Relationships xmlns="http://schemas.openxmlformats.org/package/2006/relationships"><Relationship Id="rId3" Type="http://schemas.openxmlformats.org/officeDocument/2006/relationships/hyperlink" Target="http://es.wikipedia.org/wiki/Polonia" TargetMode="External"/><Relationship Id="rId7" Type="http://schemas.openxmlformats.org/officeDocument/2006/relationships/image" Target="../media/image240.png"/><Relationship Id="rId2" Type="http://schemas.openxmlformats.org/officeDocument/2006/relationships/image" Target="../media/image239.jpeg"/><Relationship Id="rId1" Type="http://schemas.openxmlformats.org/officeDocument/2006/relationships/slideLayout" Target="../slideLayouts/slideLayout7.xml"/><Relationship Id="rId6" Type="http://schemas.openxmlformats.org/officeDocument/2006/relationships/image" Target="../media/image224.png"/><Relationship Id="rId5" Type="http://schemas.openxmlformats.org/officeDocument/2006/relationships/image" Target="../media/image225.png"/><Relationship Id="rId4" Type="http://schemas.openxmlformats.org/officeDocument/2006/relationships/hyperlink" Target="http://es.wikipedia.org/wiki/Suiza" TargetMode="External"/></Relationships>
</file>

<file path=ppt/slides/_rels/slide126.xml.rels><?xml version="1.0" encoding="UTF-8" standalone="yes"?>
<Relationships xmlns="http://schemas.openxmlformats.org/package/2006/relationships"><Relationship Id="rId3" Type="http://schemas.openxmlformats.org/officeDocument/2006/relationships/hyperlink" Target="http://es.wikipedia.org/wiki/Bielorrusia" TargetMode="External"/><Relationship Id="rId2" Type="http://schemas.openxmlformats.org/officeDocument/2006/relationships/hyperlink" Target="http://es.wikipedia.org/wiki/Albania" TargetMode="External"/><Relationship Id="rId1" Type="http://schemas.openxmlformats.org/officeDocument/2006/relationships/slideLayout" Target="../slideLayouts/slideLayout7.xml"/><Relationship Id="rId6" Type="http://schemas.openxmlformats.org/officeDocument/2006/relationships/hyperlink" Target="http://es.wikipedia.org/wiki/Bulgaria" TargetMode="External"/><Relationship Id="rId5" Type="http://schemas.openxmlformats.org/officeDocument/2006/relationships/hyperlink" Target="http://es.wikipedia.org/wiki/Rep%C3%BAblica_Srpska" TargetMode="External"/><Relationship Id="rId4" Type="http://schemas.openxmlformats.org/officeDocument/2006/relationships/hyperlink" Target="http://es.wikipedia.org/wiki/Bosnia_Herzegovina" TargetMode="External"/></Relationships>
</file>

<file path=ppt/slides/_rels/slide127.xml.rels><?xml version="1.0" encoding="UTF-8" standalone="yes"?>
<Relationships xmlns="http://schemas.openxmlformats.org/package/2006/relationships"><Relationship Id="rId8" Type="http://schemas.openxmlformats.org/officeDocument/2006/relationships/image" Target="../media/image224.png"/><Relationship Id="rId3" Type="http://schemas.openxmlformats.org/officeDocument/2006/relationships/hyperlink" Target="http://es.wikipedia.org/wiki/Hungr%C3%ADa" TargetMode="External"/><Relationship Id="rId7" Type="http://schemas.openxmlformats.org/officeDocument/2006/relationships/image" Target="../media/image225.png"/><Relationship Id="rId12" Type="http://schemas.openxmlformats.org/officeDocument/2006/relationships/image" Target="../media/image244.png"/><Relationship Id="rId2" Type="http://schemas.openxmlformats.org/officeDocument/2006/relationships/hyperlink" Target="http://es.wikipedia.org/wiki/Croacia" TargetMode="External"/><Relationship Id="rId1" Type="http://schemas.openxmlformats.org/officeDocument/2006/relationships/slideLayout" Target="../slideLayouts/slideLayout7.xml"/><Relationship Id="rId6" Type="http://schemas.openxmlformats.org/officeDocument/2006/relationships/hyperlink" Target="http://es.wikipedia.org/wiki/Montenegro" TargetMode="External"/><Relationship Id="rId11" Type="http://schemas.openxmlformats.org/officeDocument/2006/relationships/image" Target="../media/image243.png"/><Relationship Id="rId5" Type="http://schemas.openxmlformats.org/officeDocument/2006/relationships/hyperlink" Target="http://es.wikipedia.org/wiki/Moldavia" TargetMode="External"/><Relationship Id="rId10" Type="http://schemas.openxmlformats.org/officeDocument/2006/relationships/image" Target="../media/image242.png"/><Relationship Id="rId4" Type="http://schemas.openxmlformats.org/officeDocument/2006/relationships/hyperlink" Target="http://es.wikipedia.org/wiki/Rep%C3%BAblica_de_Macedonia" TargetMode="External"/><Relationship Id="rId9" Type="http://schemas.openxmlformats.org/officeDocument/2006/relationships/image" Target="../media/image241.png"/></Relationships>
</file>

<file path=ppt/slides/_rels/slide128.xml.rels><?xml version="1.0" encoding="UTF-8" standalone="yes"?>
<Relationships xmlns="http://schemas.openxmlformats.org/package/2006/relationships"><Relationship Id="rId8" Type="http://schemas.openxmlformats.org/officeDocument/2006/relationships/image" Target="../media/image224.png"/><Relationship Id="rId3" Type="http://schemas.openxmlformats.org/officeDocument/2006/relationships/hyperlink" Target="http://es.wikipedia.org/wiki/Rusia" TargetMode="External"/><Relationship Id="rId7" Type="http://schemas.openxmlformats.org/officeDocument/2006/relationships/image" Target="../media/image225.png"/><Relationship Id="rId12" Type="http://schemas.openxmlformats.org/officeDocument/2006/relationships/image" Target="../media/image248.png"/><Relationship Id="rId2" Type="http://schemas.openxmlformats.org/officeDocument/2006/relationships/hyperlink" Target="http://es.wikipedia.org/wiki/Rumania" TargetMode="External"/><Relationship Id="rId1" Type="http://schemas.openxmlformats.org/officeDocument/2006/relationships/slideLayout" Target="../slideLayouts/slideLayout7.xml"/><Relationship Id="rId6" Type="http://schemas.openxmlformats.org/officeDocument/2006/relationships/hyperlink" Target="http://es.wikipedia.org/wiki/Ucrania" TargetMode="External"/><Relationship Id="rId11" Type="http://schemas.openxmlformats.org/officeDocument/2006/relationships/image" Target="../media/image247.png"/><Relationship Id="rId5" Type="http://schemas.openxmlformats.org/officeDocument/2006/relationships/hyperlink" Target="http://es.wikipedia.org/wiki/Vojvodina" TargetMode="External"/><Relationship Id="rId10" Type="http://schemas.openxmlformats.org/officeDocument/2006/relationships/image" Target="../media/image246.png"/><Relationship Id="rId4" Type="http://schemas.openxmlformats.org/officeDocument/2006/relationships/hyperlink" Target="http://es.wikipedia.org/wiki/Serbia" TargetMode="External"/><Relationship Id="rId9" Type="http://schemas.openxmlformats.org/officeDocument/2006/relationships/image" Target="../media/image245.png"/></Relationships>
</file>

<file path=ppt/slides/_rels/slide129.xml.rels><?xml version="1.0" encoding="UTF-8" standalone="yes"?>
<Relationships xmlns="http://schemas.openxmlformats.org/package/2006/relationships"><Relationship Id="rId2" Type="http://schemas.openxmlformats.org/officeDocument/2006/relationships/image" Target="../media/image249.jpe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250.jpe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251.jpe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252.jpe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253.jpe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254.jpe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255.jpe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3" Type="http://schemas.openxmlformats.org/officeDocument/2006/relationships/hyperlink" Target="http://esoterismos.com/las-profecias-mayas-el-destino-depende-de-nosotros-part-iv/" TargetMode="External"/><Relationship Id="rId2" Type="http://schemas.openxmlformats.org/officeDocument/2006/relationships/hyperlink" Target="http://esoterismos.com/11-de-septiembre-teorias/" TargetMode="Externa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256.jpeg"/><Relationship Id="rId2" Type="http://schemas.openxmlformats.org/officeDocument/2006/relationships/hyperlink" Target="http://es.wikipedia.org/wiki/Archivo:The_Pentagon_US_Department_of_Defense_building.jpg" TargetMode="External"/><Relationship Id="rId1" Type="http://schemas.openxmlformats.org/officeDocument/2006/relationships/slideLayout" Target="../slideLayouts/slideLayout2.xml"/><Relationship Id="rId6" Type="http://schemas.openxmlformats.org/officeDocument/2006/relationships/image" Target="../media/image257.png"/><Relationship Id="rId5" Type="http://schemas.openxmlformats.org/officeDocument/2006/relationships/hyperlink" Target="http://es.wikipedia.org/wiki/Monumento_Washington" TargetMode="External"/><Relationship Id="rId4" Type="http://schemas.openxmlformats.org/officeDocument/2006/relationships/hyperlink" Target="http://es.wikipedia.org/wiki/R%C3%ADo_Potomac" TargetMode="External"/></Relationships>
</file>

<file path=ppt/slides/_rels/slide146.xml.rels><?xml version="1.0" encoding="UTF-8" standalone="yes"?>
<Relationships xmlns="http://schemas.openxmlformats.org/package/2006/relationships"><Relationship Id="rId8" Type="http://schemas.openxmlformats.org/officeDocument/2006/relationships/hyperlink" Target="http://es.wikipedia.org/wiki/15_de_enero" TargetMode="External"/><Relationship Id="rId3" Type="http://schemas.openxmlformats.org/officeDocument/2006/relationships/hyperlink" Target="http://es.wikipedia.org/wiki/Pent%C3%A1gono" TargetMode="External"/><Relationship Id="rId7" Type="http://schemas.openxmlformats.org/officeDocument/2006/relationships/hyperlink" Target="http://es.wikipedia.org/wiki/1941" TargetMode="External"/><Relationship Id="rId2" Type="http://schemas.openxmlformats.org/officeDocument/2006/relationships/hyperlink" Target="http://es.wikipedia.org/wiki/Departamento_de_Defensa_de_los_Estados_Unidos" TargetMode="External"/><Relationship Id="rId1" Type="http://schemas.openxmlformats.org/officeDocument/2006/relationships/slideLayout" Target="../slideLayouts/slideLayout2.xml"/><Relationship Id="rId6" Type="http://schemas.openxmlformats.org/officeDocument/2006/relationships/hyperlink" Target="http://es.wikipedia.org/wiki/11_de_septiembre" TargetMode="External"/><Relationship Id="rId5" Type="http://schemas.openxmlformats.org/officeDocument/2006/relationships/hyperlink" Target="http://es.wikipedia.org/wiki/Virginia" TargetMode="External"/><Relationship Id="rId4" Type="http://schemas.openxmlformats.org/officeDocument/2006/relationships/hyperlink" Target="http://es.wikipedia.org/wiki/Condado_de_Arlington" TargetMode="External"/><Relationship Id="rId9" Type="http://schemas.openxmlformats.org/officeDocument/2006/relationships/hyperlink" Target="http://es.wikipedia.org/wiki/1943" TargetMode="Externa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3" Type="http://schemas.openxmlformats.org/officeDocument/2006/relationships/image" Target="../media/image259.jpeg"/><Relationship Id="rId2" Type="http://schemas.openxmlformats.org/officeDocument/2006/relationships/image" Target="../media/image258.jpeg"/><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3" Type="http://schemas.openxmlformats.org/officeDocument/2006/relationships/hyperlink" Target="http://www.google.cl/url?sa=t&amp;source=web&amp;cd=1&amp;ved=0CBUQFjAA&amp;url=http://bibliaparalela.com/revelation/6-16.htm&amp;ei=Uhl8TeqgKIOclgeq0am3BQ&amp;usg=AFQjCNH3r_vWbaR_XRBMc9r7Q7LKgRE3pQ" TargetMode="External"/><Relationship Id="rId2" Type="http://schemas.openxmlformats.org/officeDocument/2006/relationships/hyperlink" Target="http://www.google.cl/url?sa=t&amp;source=web&amp;cd=2&amp;ved=0CB0QFjAB&amp;url=http://bibliaparalela.com/malachi/4-2.htm&amp;ei=Nxh8TaPNBYKClAf5tbmBBg&amp;usg=AFQjCNEf6Wj3UX6Jo4e3bvwnbAz0V8QjbQ" TargetMode="External"/><Relationship Id="rId1" Type="http://schemas.openxmlformats.org/officeDocument/2006/relationships/slideLayout" Target="../slideLayouts/slideLayout4.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2" Type="http://schemas.openxmlformats.org/officeDocument/2006/relationships/image" Target="../media/image255.jpeg"/><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ES" sz="4800" b="1" dirty="0" smtClean="0">
                <a:latin typeface="Algerian" pitchFamily="82" charset="0"/>
              </a:rPr>
              <a:t>El tiempo se está acabando</a:t>
            </a:r>
            <a:endParaRPr lang="es-ES" sz="4800" b="1" dirty="0">
              <a:latin typeface="Algerian" pitchFamily="8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75000"/>
            </a:schemeClr>
          </a:solidFill>
        </p:spPr>
        <p:txBody>
          <a:bodyPr>
            <a:noAutofit/>
          </a:bodyPr>
          <a:lstStyle/>
          <a:p>
            <a:r>
              <a:rPr lang="es-CO" sz="4800" b="1" dirty="0" smtClean="0">
                <a:latin typeface="Vladimir Script" pitchFamily="66" charset="0"/>
              </a:rPr>
              <a:t>Se está acabando el tiempo: ¿de qué?</a:t>
            </a:r>
            <a:endParaRPr lang="es-CO" sz="4800" b="1" dirty="0">
              <a:latin typeface="Vladimir Script" pitchFamily="66" charset="0"/>
            </a:endParaRPr>
          </a:p>
        </p:txBody>
      </p:sp>
      <p:sp>
        <p:nvSpPr>
          <p:cNvPr id="3" name="2 Marcador de contenido"/>
          <p:cNvSpPr>
            <a:spLocks noGrp="1"/>
          </p:cNvSpPr>
          <p:nvPr>
            <p:ph idx="1"/>
          </p:nvPr>
        </p:nvSpPr>
        <p:spPr>
          <a:solidFill>
            <a:schemeClr val="accent2">
              <a:lumMod val="20000"/>
              <a:lumOff val="80000"/>
            </a:schemeClr>
          </a:solidFill>
        </p:spPr>
        <p:txBody>
          <a:bodyPr>
            <a:normAutofit fontScale="92500" lnSpcReduction="20000"/>
          </a:bodyPr>
          <a:lstStyle/>
          <a:p>
            <a:pPr>
              <a:buNone/>
            </a:pPr>
            <a:r>
              <a:rPr lang="es-CO" dirty="0" smtClean="0"/>
              <a:t>    </a:t>
            </a:r>
          </a:p>
          <a:p>
            <a:pPr>
              <a:buNone/>
            </a:pPr>
            <a:r>
              <a:rPr lang="es-CO" dirty="0" smtClean="0"/>
              <a:t>     Por ejemplo: Advertencias de que </a:t>
            </a:r>
            <a:r>
              <a:rPr lang="es-CO" i="1" dirty="0" smtClean="0"/>
              <a:t>se acaba el tiempo</a:t>
            </a:r>
            <a:r>
              <a:rPr lang="es-CO" dirty="0" smtClean="0"/>
              <a:t> "</a:t>
            </a:r>
            <a:r>
              <a:rPr lang="es-CO" b="1" i="1" u="sng" dirty="0" smtClean="0">
                <a:solidFill>
                  <a:srgbClr val="0070C0"/>
                </a:solidFill>
              </a:rPr>
              <a:t>para</a:t>
            </a:r>
            <a:r>
              <a:rPr lang="es-CO" b="1" u="sng" dirty="0" smtClean="0">
                <a:solidFill>
                  <a:srgbClr val="0070C0"/>
                </a:solidFill>
              </a:rPr>
              <a:t> salvaguardar el planeta</a:t>
            </a:r>
            <a:r>
              <a:rPr lang="es-CO" dirty="0" smtClean="0"/>
              <a:t>“,</a:t>
            </a:r>
          </a:p>
          <a:p>
            <a:endParaRPr lang="es-CO" dirty="0" smtClean="0"/>
          </a:p>
          <a:p>
            <a:pPr>
              <a:buNone/>
            </a:pPr>
            <a:r>
              <a:rPr lang="es-CO" dirty="0" smtClean="0"/>
              <a:t>     O, "El tiempo se acaba para una </a:t>
            </a:r>
            <a:r>
              <a:rPr lang="es-CO" b="1" u="sng" dirty="0" smtClean="0">
                <a:solidFill>
                  <a:srgbClr val="0070C0"/>
                </a:solidFill>
              </a:rPr>
              <a:t>solución amistosa negociada</a:t>
            </a:r>
            <a:r>
              <a:rPr lang="es-CO" dirty="0" smtClean="0"/>
              <a:t>“,</a:t>
            </a:r>
            <a:endParaRPr lang="es-CO" b="1" dirty="0" smtClean="0"/>
          </a:p>
          <a:p>
            <a:pPr>
              <a:buNone/>
            </a:pPr>
            <a:r>
              <a:rPr lang="es-CO" b="1" dirty="0" smtClean="0"/>
              <a:t>     </a:t>
            </a:r>
          </a:p>
          <a:p>
            <a:pPr>
              <a:buNone/>
            </a:pPr>
            <a:r>
              <a:rPr lang="es-CO" b="1" dirty="0" smtClean="0"/>
              <a:t>    Puede ser, </a:t>
            </a:r>
            <a:r>
              <a:rPr lang="es-CO" dirty="0" smtClean="0"/>
              <a:t>Se está acabando el tiempo</a:t>
            </a:r>
            <a:r>
              <a:rPr lang="es-CO" u="sng" dirty="0" smtClean="0">
                <a:solidFill>
                  <a:srgbClr val="0070C0"/>
                </a:solidFill>
              </a:rPr>
              <a:t> </a:t>
            </a:r>
            <a:r>
              <a:rPr lang="es-CO" b="1" u="sng" dirty="0" smtClean="0">
                <a:solidFill>
                  <a:srgbClr val="0070C0"/>
                </a:solidFill>
              </a:rPr>
              <a:t>para calificar</a:t>
            </a:r>
            <a:r>
              <a:rPr lang="es-CO" b="1" dirty="0" smtClean="0"/>
              <a:t>, </a:t>
            </a:r>
            <a:r>
              <a:rPr lang="es-CO" dirty="0" smtClean="0"/>
              <a:t>¿qué hago?</a:t>
            </a:r>
          </a:p>
          <a:p>
            <a:pP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3">
              <a:lumMod val="20000"/>
              <a:lumOff val="80000"/>
            </a:schemeClr>
          </a:solidFill>
        </p:spPr>
        <p:txBody>
          <a:bodyPr>
            <a:normAutofit fontScale="92500" lnSpcReduction="10000"/>
          </a:bodyPr>
          <a:lstStyle/>
          <a:p>
            <a:pPr>
              <a:buNone/>
            </a:pPr>
            <a:r>
              <a:rPr lang="es-CO" i="1" dirty="0" smtClean="0"/>
              <a:t>    </a:t>
            </a:r>
          </a:p>
          <a:p>
            <a:pPr>
              <a:buNone/>
            </a:pPr>
            <a:r>
              <a:rPr lang="es-CO" sz="2800" i="1" dirty="0" smtClean="0"/>
              <a:t>     “Existe </a:t>
            </a:r>
            <a:r>
              <a:rPr lang="es-CO" sz="2800" b="1" i="1" u="sng" dirty="0" smtClean="0">
                <a:solidFill>
                  <a:srgbClr val="0070C0"/>
                </a:solidFill>
              </a:rPr>
              <a:t>preocupación </a:t>
            </a:r>
            <a:r>
              <a:rPr lang="es-CO" sz="2800" i="1" dirty="0" smtClean="0"/>
              <a:t>de que esta erupción podría preceder a otra, en un volcán cercano y mucho más grande como el volcán Katla“ dijo un científico.</a:t>
            </a:r>
            <a:endParaRPr lang="es-CO" sz="2800" dirty="0" smtClean="0"/>
          </a:p>
          <a:p>
            <a:pPr>
              <a:buNone/>
            </a:pPr>
            <a:endParaRPr lang="es-ES" sz="2800" dirty="0" smtClean="0"/>
          </a:p>
          <a:p>
            <a:pPr>
              <a:buNone/>
            </a:pPr>
            <a:r>
              <a:rPr lang="es-ES" sz="2800" dirty="0" smtClean="0"/>
              <a:t>     Tsunamis, terremotos, guerras, pestes, hambres, delincuencia, inseguridad, etc.etc. Siempre ha habido predicciones fatalistas, las más importantes en el ya lejano año mil.</a:t>
            </a:r>
          </a:p>
          <a:p>
            <a:pPr>
              <a:buNone/>
            </a:pPr>
            <a:r>
              <a:rPr lang="es-ES" sz="2800" dirty="0" smtClean="0"/>
              <a:t>     </a:t>
            </a:r>
          </a:p>
          <a:p>
            <a:pPr>
              <a:buNone/>
            </a:pPr>
            <a:r>
              <a:rPr lang="es-ES" sz="2800" dirty="0" smtClean="0"/>
              <a:t>     Pero desde que empezara el año 2.000 los desastres se suceden y van en aumento cada día.</a:t>
            </a:r>
          </a:p>
          <a:p>
            <a:pPr>
              <a:buNone/>
            </a:pPr>
            <a:endParaRPr lang="es-ES" sz="2800" dirty="0" smtClean="0"/>
          </a:p>
          <a:p>
            <a:pPr>
              <a:buNone/>
            </a:pPr>
            <a:r>
              <a:rPr lang="es-ES" sz="2800" dirty="0" smtClean="0"/>
              <a:t>    </a:t>
            </a:r>
            <a:r>
              <a:rPr lang="es-ES" sz="3000" b="1" u="sng" dirty="0" smtClean="0">
                <a:solidFill>
                  <a:srgbClr val="FF0000"/>
                </a:solidFill>
              </a:rPr>
              <a:t>¿Será que nos estamos acercando al fin del mundo? </a:t>
            </a:r>
            <a:br>
              <a:rPr lang="es-ES" sz="3000" b="1" u="sng" dirty="0" smtClean="0">
                <a:solidFill>
                  <a:srgbClr val="FF0000"/>
                </a:solidFill>
              </a:rPr>
            </a:br>
            <a:endParaRPr lang="es-CO" sz="2800" b="1" u="sng"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to="" calcmode="lin" valueType="num">
                                      <p:cBhvr>
                                        <p:cTn id="27"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568952" cy="6120680"/>
          </a:xfrm>
          <a:solidFill>
            <a:srgbClr val="FFC000"/>
          </a:solidFill>
        </p:spPr>
        <p:txBody>
          <a:bodyPr>
            <a:normAutofit lnSpcReduction="10000"/>
          </a:bodyPr>
          <a:lstStyle/>
          <a:p>
            <a:pPr>
              <a:buNone/>
            </a:pPr>
            <a:r>
              <a:rPr lang="es-CO" dirty="0" smtClean="0"/>
              <a:t>   </a:t>
            </a:r>
          </a:p>
          <a:p>
            <a:pPr>
              <a:buNone/>
            </a:pPr>
            <a:r>
              <a:rPr lang="es-CO" dirty="0" smtClean="0"/>
              <a:t>   </a:t>
            </a:r>
          </a:p>
          <a:p>
            <a:pPr>
              <a:buNone/>
            </a:pPr>
            <a:endParaRPr lang="es-CO" dirty="0" smtClean="0"/>
          </a:p>
          <a:p>
            <a:pPr>
              <a:buNone/>
            </a:pPr>
            <a:endParaRPr lang="es-CO" dirty="0" smtClean="0"/>
          </a:p>
          <a:p>
            <a:pPr>
              <a:buNone/>
            </a:pPr>
            <a:r>
              <a:rPr lang="es-CO" dirty="0" smtClean="0"/>
              <a:t> </a:t>
            </a:r>
          </a:p>
          <a:p>
            <a:pPr>
              <a:buNone/>
            </a:pPr>
            <a:endParaRPr lang="es-CO" dirty="0" smtClean="0"/>
          </a:p>
          <a:p>
            <a:pPr>
              <a:buNone/>
            </a:pPr>
            <a:r>
              <a:rPr lang="es-CO" dirty="0" smtClean="0"/>
              <a:t> </a:t>
            </a:r>
            <a:r>
              <a:rPr lang="es-CO" b="1" i="1" dirty="0" smtClean="0">
                <a:solidFill>
                  <a:srgbClr val="002060"/>
                </a:solidFill>
              </a:rPr>
              <a:t>¿Qué había hecho Jesús en las horas de la maña?</a:t>
            </a:r>
          </a:p>
          <a:p>
            <a:pPr algn="ctr">
              <a:buNone/>
            </a:pPr>
            <a:r>
              <a:rPr lang="es-CO" sz="3500" b="1" dirty="0" smtClean="0">
                <a:solidFill>
                  <a:srgbClr val="FF0000"/>
                </a:solidFill>
              </a:rPr>
              <a:t> </a:t>
            </a:r>
            <a:r>
              <a:rPr lang="es-CO" dirty="0" smtClean="0"/>
              <a:t>  </a:t>
            </a:r>
          </a:p>
          <a:p>
            <a:pPr algn="ctr">
              <a:buNone/>
            </a:pPr>
            <a:r>
              <a:rPr lang="es-CO" dirty="0" smtClean="0">
                <a:latin typeface="Agency FB" pitchFamily="34" charset="0"/>
              </a:rPr>
              <a:t>Jesús había pasado el día enseñando en los atrios del templo, y había sido acosado repetidas veces por diferentes grupos de dirigentes judíos.  </a:t>
            </a:r>
            <a:endParaRPr lang="es-CO" dirty="0">
              <a:latin typeface="Agency FB" pitchFamily="34" charset="0"/>
            </a:endParaRPr>
          </a:p>
        </p:txBody>
      </p:sp>
      <p:sp>
        <p:nvSpPr>
          <p:cNvPr id="5" name="4 Rectángulo redondeado"/>
          <p:cNvSpPr/>
          <p:nvPr/>
        </p:nvSpPr>
        <p:spPr>
          <a:xfrm>
            <a:off x="3707904" y="548680"/>
            <a:ext cx="5040560" cy="28803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400" dirty="0" smtClean="0"/>
              <a:t> Los episodios narrados en este capitulo de Mateo 24, es probable que hubieran ocurrido en las ultimas horas de la tarde del día martes de la semana de pación.</a:t>
            </a:r>
          </a:p>
        </p:txBody>
      </p:sp>
      <p:pic>
        <p:nvPicPr>
          <p:cNvPr id="40964" name="Picture 4" descr="http://t3.gstatic.com/images?q=tbn:ANd9GcQlABveIEXG1b84wUNbIUTUSZWqxx9jO2DjnPFz1YxKnCSfQ3KD"/>
          <p:cNvPicPr>
            <a:picLocks noChangeAspect="1" noChangeArrowheads="1"/>
          </p:cNvPicPr>
          <p:nvPr/>
        </p:nvPicPr>
        <p:blipFill>
          <a:blip r:embed="rId2" cstate="print"/>
          <a:srcRect/>
          <a:stretch>
            <a:fillRect/>
          </a:stretch>
        </p:blipFill>
        <p:spPr bwMode="auto">
          <a:xfrm>
            <a:off x="395536" y="692696"/>
            <a:ext cx="2952328" cy="27363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0964"/>
                                        </p:tgtEl>
                                        <p:attrNameLst>
                                          <p:attrName>style.visibility</p:attrName>
                                        </p:attrNameLst>
                                      </p:cBhvr>
                                      <p:to>
                                        <p:strVal val="visible"/>
                                      </p:to>
                                    </p:set>
                                    <p:anim to="" calcmode="lin" valueType="num">
                                      <p:cBhvr>
                                        <p:cTn id="7" dur="1" fill="hold"/>
                                        <p:tgtEl>
                                          <p:spTgt spid="4096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calcmode="lin" valueType="num">
                                      <p:cBhvr>
                                        <p:cTn id="17" dur="1000" fill="hold"/>
                                        <p:tgtEl>
                                          <p:spTgt spid="3">
                                            <p:bg/>
                                          </p:spTgt>
                                        </p:tgtEl>
                                        <p:attrNameLst>
                                          <p:attrName>ppt_w</p:attrName>
                                        </p:attrNameLst>
                                      </p:cBhvr>
                                      <p:tavLst>
                                        <p:tav tm="0">
                                          <p:val>
                                            <p:strVal val="#ppt_w*0.70"/>
                                          </p:val>
                                        </p:tav>
                                        <p:tav tm="100000">
                                          <p:val>
                                            <p:strVal val="#ppt_w"/>
                                          </p:val>
                                        </p:tav>
                                      </p:tavLst>
                                    </p:anim>
                                    <p:anim calcmode="lin" valueType="num">
                                      <p:cBhvr>
                                        <p:cTn id="18" dur="1000" fill="hold"/>
                                        <p:tgtEl>
                                          <p:spTgt spid="3">
                                            <p:bg/>
                                          </p:spTgt>
                                        </p:tgtEl>
                                        <p:attrNameLst>
                                          <p:attrName>ppt_h</p:attrName>
                                        </p:attrNameLst>
                                      </p:cBhvr>
                                      <p:tavLst>
                                        <p:tav tm="0">
                                          <p:val>
                                            <p:strVal val="#ppt_h"/>
                                          </p:val>
                                        </p:tav>
                                        <p:tav tm="100000">
                                          <p:val>
                                            <p:strVal val="#ppt_h"/>
                                          </p:val>
                                        </p:tav>
                                      </p:tavLst>
                                    </p:anim>
                                    <p:animEffect transition="in" filter="fade">
                                      <p:cBhvr>
                                        <p:cTn id="19" dur="10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 calcmode="lin" valueType="num">
                                      <p:cBhvr>
                                        <p:cTn id="24"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25"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p:cTn id="31" dur="1000" fill="hold"/>
                                        <p:tgtEl>
                                          <p:spTgt spid="3">
                                            <p:txEl>
                                              <p:pRg st="8" end="8"/>
                                            </p:txEl>
                                          </p:spTgt>
                                        </p:tgtEl>
                                        <p:attrNameLst>
                                          <p:attrName>ppt_w</p:attrName>
                                        </p:attrNameLst>
                                      </p:cBhvr>
                                      <p:tavLst>
                                        <p:tav tm="0">
                                          <p:val>
                                            <p:strVal val="#ppt_w*0.70"/>
                                          </p:val>
                                        </p:tav>
                                        <p:tav tm="100000">
                                          <p:val>
                                            <p:strVal val="#ppt_w"/>
                                          </p:val>
                                        </p:tav>
                                      </p:tavLst>
                                    </p:anim>
                                    <p:anim calcmode="lin" valueType="num">
                                      <p:cBhvr>
                                        <p:cTn id="32" dur="1000" fill="hold"/>
                                        <p:tgtEl>
                                          <p:spTgt spid="3">
                                            <p:txEl>
                                              <p:pRg st="8" end="8"/>
                                            </p:txEl>
                                          </p:spTgt>
                                        </p:tgtEl>
                                        <p:attrNameLst>
                                          <p:attrName>ppt_h</p:attrName>
                                        </p:attrNameLst>
                                      </p:cBhvr>
                                      <p:tavLst>
                                        <p:tav tm="0">
                                          <p:val>
                                            <p:strVal val="#ppt_h"/>
                                          </p:val>
                                        </p:tav>
                                        <p:tav tm="100000">
                                          <p:val>
                                            <p:strVal val="#ppt_h"/>
                                          </p:val>
                                        </p:tav>
                                      </p:tavLst>
                                    </p:anim>
                                    <p:animEffect transition="in" filter="fade">
                                      <p:cBhvr>
                                        <p:cTn id="33"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lnSpcReduction="10000"/>
          </a:bodyPr>
          <a:lstStyle/>
          <a:p>
            <a:pPr>
              <a:buNone/>
            </a:pPr>
            <a:r>
              <a:rPr lang="es-CO" dirty="0" smtClean="0"/>
              <a:t>   </a:t>
            </a:r>
            <a:endParaRPr lang="es-CO" sz="4100" dirty="0" smtClean="0"/>
          </a:p>
          <a:p>
            <a:pPr>
              <a:buNone/>
            </a:pPr>
            <a:r>
              <a:rPr lang="es-CO" sz="4100" dirty="0" smtClean="0"/>
              <a:t>   </a:t>
            </a:r>
          </a:p>
          <a:p>
            <a:pPr>
              <a:buNone/>
            </a:pPr>
            <a:endParaRPr lang="es-CO" sz="4100" dirty="0" smtClean="0"/>
          </a:p>
          <a:p>
            <a:pPr>
              <a:buNone/>
            </a:pPr>
            <a:r>
              <a:rPr lang="es-CO" sz="4100" dirty="0" smtClean="0"/>
              <a:t> </a:t>
            </a:r>
          </a:p>
          <a:p>
            <a:pPr>
              <a:buNone/>
            </a:pPr>
            <a:r>
              <a:rPr lang="es-CO" dirty="0" smtClean="0">
                <a:latin typeface="Agency FB" pitchFamily="34" charset="0"/>
              </a:rPr>
              <a:t>     Los discípulos que se acercaron a Jesús fueron Pedro y Santiago, Juan y Andrés, según lo dice </a:t>
            </a:r>
            <a:r>
              <a:rPr lang="es-CO" b="1" dirty="0" smtClean="0">
                <a:solidFill>
                  <a:srgbClr val="FF0000"/>
                </a:solidFill>
                <a:latin typeface="Agency FB" pitchFamily="34" charset="0"/>
              </a:rPr>
              <a:t>Marcos 13.3.</a:t>
            </a:r>
          </a:p>
          <a:p>
            <a:pPr>
              <a:buNone/>
            </a:pPr>
            <a:endParaRPr lang="es-CO" sz="4100" dirty="0" smtClean="0"/>
          </a:p>
          <a:p>
            <a:pPr>
              <a:buNone/>
            </a:pPr>
            <a:r>
              <a:rPr lang="es-CO" sz="4100" dirty="0" smtClean="0"/>
              <a:t>   </a:t>
            </a:r>
          </a:p>
          <a:p>
            <a:pPr>
              <a:buNone/>
            </a:pPr>
            <a:r>
              <a:rPr lang="es-CO" sz="4100" dirty="0" smtClean="0"/>
              <a:t>    </a:t>
            </a:r>
            <a:endParaRPr lang="es-CO" sz="4100" dirty="0"/>
          </a:p>
        </p:txBody>
      </p:sp>
      <p:sp>
        <p:nvSpPr>
          <p:cNvPr id="4" name="3 Recortar y redondear rectángulo de esquina sencilla"/>
          <p:cNvSpPr/>
          <p:nvPr/>
        </p:nvSpPr>
        <p:spPr>
          <a:xfrm>
            <a:off x="323528" y="404664"/>
            <a:ext cx="4968552" cy="2376264"/>
          </a:xfrm>
          <a:prstGeom prst="snip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 </a:t>
            </a:r>
            <a:r>
              <a:rPr lang="es-CO" sz="3200" b="1" dirty="0" smtClean="0">
                <a:solidFill>
                  <a:srgbClr val="FF0000"/>
                </a:solidFill>
              </a:rPr>
              <a:t>Mateo 24.1</a:t>
            </a:r>
            <a:r>
              <a:rPr lang="es-CO" sz="2800" dirty="0" smtClean="0"/>
              <a:t>, dice “cuando Jesús salía del templo, se acercaron sus discípulos y le señalaron los edificios del templo”.</a:t>
            </a:r>
          </a:p>
        </p:txBody>
      </p:sp>
      <p:sp>
        <p:nvSpPr>
          <p:cNvPr id="5" name="4 Recortar y redondear rectángulo de esquina sencilla"/>
          <p:cNvSpPr/>
          <p:nvPr/>
        </p:nvSpPr>
        <p:spPr>
          <a:xfrm>
            <a:off x="4427984" y="4149080"/>
            <a:ext cx="4464496" cy="2354560"/>
          </a:xfrm>
          <a:prstGeom prst="snip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400" dirty="0" smtClean="0"/>
              <a:t> Estos cuatro eran amigos, que habían sido llamados a dejar sus redes unos dos años atrás, junto al lago de Genezaret </a:t>
            </a:r>
            <a:r>
              <a:rPr lang="es-CO" sz="2400" b="1" dirty="0" smtClean="0">
                <a:solidFill>
                  <a:srgbClr val="FF0000"/>
                </a:solidFill>
              </a:rPr>
              <a:t>(Luc.5:1-11).</a:t>
            </a:r>
          </a:p>
        </p:txBody>
      </p:sp>
      <p:pic>
        <p:nvPicPr>
          <p:cNvPr id="39940" name="Picture 4" descr="http://t0.gstatic.com/images?q=tbn:ANd9GcRq__vdzeTNf0CtHSY3Zv72V4ORgEVhhWfAGy3lQFF3_ks39poV"/>
          <p:cNvPicPr>
            <a:picLocks noChangeAspect="1" noChangeArrowheads="1"/>
          </p:cNvPicPr>
          <p:nvPr/>
        </p:nvPicPr>
        <p:blipFill>
          <a:blip r:embed="rId2" cstate="print"/>
          <a:srcRect/>
          <a:stretch>
            <a:fillRect/>
          </a:stretch>
        </p:blipFill>
        <p:spPr bwMode="auto">
          <a:xfrm>
            <a:off x="539552" y="4077072"/>
            <a:ext cx="3384376" cy="2448272"/>
          </a:xfrm>
          <a:prstGeom prst="rect">
            <a:avLst/>
          </a:prstGeom>
          <a:noFill/>
        </p:spPr>
      </p:pic>
      <p:pic>
        <p:nvPicPr>
          <p:cNvPr id="39942" name="Picture 6" descr="http://t3.gstatic.com/images?q=tbn:ANd9GcRcxMEEUDQabP2RtSUJOE6T-hv-nB_0Qjlu7O4ntiD0yveTcqlA"/>
          <p:cNvPicPr>
            <a:picLocks noChangeAspect="1" noChangeArrowheads="1"/>
          </p:cNvPicPr>
          <p:nvPr/>
        </p:nvPicPr>
        <p:blipFill>
          <a:blip r:embed="rId3" cstate="print"/>
          <a:srcRect/>
          <a:stretch>
            <a:fillRect/>
          </a:stretch>
        </p:blipFill>
        <p:spPr bwMode="auto">
          <a:xfrm>
            <a:off x="5580112" y="404664"/>
            <a:ext cx="3312368" cy="2592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9942"/>
                                        </p:tgtEl>
                                        <p:attrNameLst>
                                          <p:attrName>style.visibility</p:attrName>
                                        </p:attrNameLst>
                                      </p:cBhvr>
                                      <p:to>
                                        <p:strVal val="visible"/>
                                      </p:to>
                                    </p:set>
                                    <p:anim to="" calcmode="lin" valueType="num">
                                      <p:cBhvr>
                                        <p:cTn id="7" dur="1" fill="hold"/>
                                        <p:tgtEl>
                                          <p:spTgt spid="3994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9940"/>
                                        </p:tgtEl>
                                        <p:attrNameLst>
                                          <p:attrName>style.visibility</p:attrName>
                                        </p:attrNameLst>
                                      </p:cBhvr>
                                      <p:to>
                                        <p:strVal val="visible"/>
                                      </p:to>
                                    </p:set>
                                    <p:anim to="" calcmode="lin" valueType="num">
                                      <p:cBhvr>
                                        <p:cTn id="22" dur="1" fill="hold"/>
                                        <p:tgtEl>
                                          <p:spTgt spid="3994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3456384" cy="3312368"/>
          </a:xfrm>
          <a:solidFill>
            <a:srgbClr val="92D050"/>
          </a:solidFill>
        </p:spPr>
        <p:txBody>
          <a:bodyPr>
            <a:noAutofit/>
          </a:bodyPr>
          <a:lstStyle/>
          <a:p>
            <a:pPr algn="ctr">
              <a:buNone/>
            </a:pPr>
            <a:r>
              <a:rPr lang="es-CO" sz="1400" dirty="0" smtClean="0"/>
              <a:t>   </a:t>
            </a:r>
            <a:r>
              <a:rPr lang="es-CO" sz="2400" dirty="0" smtClean="0"/>
              <a:t> Jesús y estos cuatro discípulos descendieron juntos al valle del cedrón, que separaba la ciudad del monte de los olivos, el cual es una formación montañosa baja, al este de Jerusalén.</a:t>
            </a:r>
          </a:p>
          <a:p>
            <a:pPr>
              <a:buNone/>
            </a:pPr>
            <a:endParaRPr lang="es-CO" sz="1400" dirty="0" smtClean="0"/>
          </a:p>
          <a:p>
            <a:pPr>
              <a:buNone/>
            </a:pPr>
            <a:r>
              <a:rPr lang="es-CO" sz="1400" dirty="0" smtClean="0"/>
              <a:t>    </a:t>
            </a:r>
            <a:endParaRPr lang="es-CO" sz="1400" dirty="0"/>
          </a:p>
        </p:txBody>
      </p:sp>
      <p:pic>
        <p:nvPicPr>
          <p:cNvPr id="4" name="Picture 2" descr="http://t2.gstatic.com/images?q=tbn:ANd9GcQslEkCwD8OcCXHe4KTD76QEJnOmauJzCVfRGT_rFfbIjRCYaV07Q"/>
          <p:cNvPicPr>
            <a:picLocks noChangeAspect="1" noChangeArrowheads="1"/>
          </p:cNvPicPr>
          <p:nvPr/>
        </p:nvPicPr>
        <p:blipFill>
          <a:blip r:embed="rId2" cstate="print"/>
          <a:srcRect/>
          <a:stretch>
            <a:fillRect/>
          </a:stretch>
        </p:blipFill>
        <p:spPr bwMode="auto">
          <a:xfrm>
            <a:off x="323528" y="3933056"/>
            <a:ext cx="3240360" cy="2664296"/>
          </a:xfrm>
          <a:prstGeom prst="rect">
            <a:avLst/>
          </a:prstGeom>
          <a:noFill/>
        </p:spPr>
      </p:pic>
      <p:sp>
        <p:nvSpPr>
          <p:cNvPr id="5" name="4 Recortar y redondear rectángulo de esquina sencilla"/>
          <p:cNvSpPr/>
          <p:nvPr/>
        </p:nvSpPr>
        <p:spPr>
          <a:xfrm>
            <a:off x="3779912" y="3140968"/>
            <a:ext cx="5040560" cy="3528392"/>
          </a:xfrm>
          <a:prstGeom prst="snip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400" dirty="0" smtClean="0"/>
              <a:t>Luego ascendieron por la ladera del monte de los olivos que se eleva a algo más de </a:t>
            </a:r>
            <a:r>
              <a:rPr lang="es-CO" sz="2400" b="1" u="sng" dirty="0" smtClean="0"/>
              <a:t>120 mts</a:t>
            </a:r>
            <a:r>
              <a:rPr lang="es-CO" sz="2400" dirty="0" smtClean="0"/>
              <a:t> por encima del nivel del valle, la cumbre del monte está a unos </a:t>
            </a:r>
            <a:r>
              <a:rPr lang="es-CO" sz="2400" b="1" u="sng" dirty="0" smtClean="0"/>
              <a:t>90 mts</a:t>
            </a:r>
            <a:r>
              <a:rPr lang="es-CO" sz="2400" dirty="0" smtClean="0"/>
              <a:t> por encima del nivel de la zona del templo. </a:t>
            </a:r>
            <a:r>
              <a:rPr lang="es-CO" sz="2400" b="1" u="sng" dirty="0" smtClean="0"/>
              <a:t>Y desde allí se ven claramente el templo y parte de la ciudad.</a:t>
            </a:r>
          </a:p>
        </p:txBody>
      </p:sp>
      <p:pic>
        <p:nvPicPr>
          <p:cNvPr id="38914" name="Picture 2" descr="http://www.misionrahma.de/bilder/IS-PA/DSCF2123.JPG"/>
          <p:cNvPicPr>
            <a:picLocks noChangeAspect="1" noChangeArrowheads="1"/>
          </p:cNvPicPr>
          <p:nvPr/>
        </p:nvPicPr>
        <p:blipFill>
          <a:blip r:embed="rId3" cstate="print"/>
          <a:srcRect/>
          <a:stretch>
            <a:fillRect/>
          </a:stretch>
        </p:blipFill>
        <p:spPr bwMode="auto">
          <a:xfrm>
            <a:off x="3851920" y="332656"/>
            <a:ext cx="5033764" cy="269520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8914"/>
                                        </p:tgtEl>
                                        <p:attrNameLst>
                                          <p:attrName>style.visibility</p:attrName>
                                        </p:attrNameLst>
                                      </p:cBhvr>
                                      <p:to>
                                        <p:strVal val="visible"/>
                                      </p:to>
                                    </p:set>
                                    <p:anim to="" calcmode="lin" valueType="num">
                                      <p:cBhvr>
                                        <p:cTn id="22" dur="1" fill="hold"/>
                                        <p:tgtEl>
                                          <p:spTgt spid="3891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to="" calcmode="lin" valueType="num">
                                      <p:cBhvr>
                                        <p:cTn id="3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258816" cy="5904656"/>
          </a:xfrm>
          <a:solidFill>
            <a:schemeClr val="bg1"/>
          </a:solidFill>
        </p:spPr>
        <p:txBody>
          <a:bodyPr>
            <a:normAutofit fontScale="85000" lnSpcReduction="10000"/>
          </a:bodyPr>
          <a:lstStyle/>
          <a:p>
            <a:pPr algn="ctr">
              <a:buNone/>
            </a:pPr>
            <a:r>
              <a:rPr lang="es-CO" dirty="0" smtClean="0"/>
              <a:t>    Y le señalaron los edificios del templo.</a:t>
            </a:r>
            <a:r>
              <a:rPr lang="es-CO" b="1" dirty="0" smtClean="0">
                <a:solidFill>
                  <a:srgbClr val="FF0000"/>
                </a:solidFill>
              </a:rPr>
              <a:t> Marcos 13:1</a:t>
            </a:r>
            <a:r>
              <a:rPr lang="es-CO" dirty="0" smtClean="0"/>
              <a:t>, dice: específicamente que uno de sus discípulos, le dijo: “Maestro, mira qué piedras y que edificios”. </a:t>
            </a:r>
          </a:p>
          <a:p>
            <a:endParaRPr lang="es-CO" dirty="0" smtClean="0"/>
          </a:p>
          <a:p>
            <a:pPr algn="ctr">
              <a:buNone/>
            </a:pPr>
            <a:r>
              <a:rPr lang="es-CO" dirty="0" smtClean="0"/>
              <a:t>   El templo era el orgullo y el gozo de todo judío. Josefo compara las murallas de piedra blanca del templo con la hermosura de una montaña cubierta de nieve.</a:t>
            </a:r>
            <a:endParaRPr lang="es-CO" b="1" dirty="0">
              <a:solidFill>
                <a:srgbClr val="FF0000"/>
              </a:solidFill>
            </a:endParaRPr>
          </a:p>
        </p:txBody>
      </p:sp>
      <p:pic>
        <p:nvPicPr>
          <p:cNvPr id="37890" name="Picture 2" descr="http://t1.gstatic.com/images?q=tbn:ANd9GcT-Cu1ZSRUYYRQAbsyl3ZOmq4h_n1yDlvvZED7cNjg-g5eQZTg6"/>
          <p:cNvPicPr>
            <a:picLocks noChangeAspect="1" noChangeArrowheads="1"/>
          </p:cNvPicPr>
          <p:nvPr/>
        </p:nvPicPr>
        <p:blipFill>
          <a:blip r:embed="rId2" cstate="print"/>
          <a:srcRect/>
          <a:stretch>
            <a:fillRect/>
          </a:stretch>
        </p:blipFill>
        <p:spPr bwMode="auto">
          <a:xfrm>
            <a:off x="4932040" y="692696"/>
            <a:ext cx="3744416" cy="50405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 to="" calcmode="lin" valueType="num">
                                      <p:cBhvr>
                                        <p:cTn id="7" dur="1" fill="hold"/>
                                        <p:tgtEl>
                                          <p:spTgt spid="3789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861048"/>
            <a:ext cx="8229600" cy="2592288"/>
          </a:xfrm>
          <a:solidFill>
            <a:srgbClr val="92D050"/>
          </a:solidFill>
        </p:spPr>
        <p:txBody>
          <a:bodyPr>
            <a:normAutofit lnSpcReduction="10000"/>
          </a:bodyPr>
          <a:lstStyle/>
          <a:p>
            <a:endParaRPr lang="es-CO" dirty="0" smtClean="0"/>
          </a:p>
          <a:p>
            <a:pPr algn="ctr">
              <a:buNone/>
            </a:pPr>
            <a:r>
              <a:rPr lang="es-CO" sz="2800" dirty="0" smtClean="0">
                <a:latin typeface="Agency FB" pitchFamily="34" charset="0"/>
              </a:rPr>
              <a:t>    </a:t>
            </a:r>
            <a:r>
              <a:rPr lang="es-CO" sz="2800" b="1" dirty="0" smtClean="0">
                <a:solidFill>
                  <a:srgbClr val="FF0000"/>
                </a:solidFill>
                <a:latin typeface="Agency FB" pitchFamily="34" charset="0"/>
              </a:rPr>
              <a:t>Juan 2:20.</a:t>
            </a:r>
            <a:r>
              <a:rPr lang="es-CO" sz="2800" dirty="0" smtClean="0">
                <a:latin typeface="Agency FB" pitchFamily="34" charset="0"/>
              </a:rPr>
              <a:t> El templo se había estado construyendo por espacio de 46 años, y la edificación de todo el predio, incluso los atrios y los edificios auxiliares, no se completo sino hasta el año 63 d.C., apenas siete años antes de que fuera totalmente destruido por los ejércitos de Roma, a cargo de Tito. </a:t>
            </a:r>
            <a:endParaRPr lang="es-CO" sz="2800" dirty="0">
              <a:latin typeface="Agency FB" pitchFamily="34" charset="0"/>
            </a:endParaRPr>
          </a:p>
        </p:txBody>
      </p:sp>
      <p:pic>
        <p:nvPicPr>
          <p:cNvPr id="36866" name="Picture 2" descr="http://t3.gstatic.com/images?q=tbn:ANd9GcRXUYK_UfuuRNog7VpNs7zprCrJn8_Jm5jZCKqjCGzfknNj5Mh-"/>
          <p:cNvPicPr>
            <a:picLocks noChangeAspect="1" noChangeArrowheads="1"/>
          </p:cNvPicPr>
          <p:nvPr/>
        </p:nvPicPr>
        <p:blipFill>
          <a:blip r:embed="rId2" cstate="print"/>
          <a:srcRect/>
          <a:stretch>
            <a:fillRect/>
          </a:stretch>
        </p:blipFill>
        <p:spPr bwMode="auto">
          <a:xfrm>
            <a:off x="251520" y="332656"/>
            <a:ext cx="2664296" cy="3384376"/>
          </a:xfrm>
          <a:prstGeom prst="rect">
            <a:avLst/>
          </a:prstGeom>
          <a:noFill/>
        </p:spPr>
      </p:pic>
      <p:pic>
        <p:nvPicPr>
          <p:cNvPr id="36868" name="Picture 4" descr="http://t1.gstatic.com/images?q=tbn:ANd9GcRH5_2iZQthw0Z6bCnzXmS8d50D7vHtfqclOp4kemojzQuG3lS7gw"/>
          <p:cNvPicPr>
            <a:picLocks noChangeAspect="1" noChangeArrowheads="1"/>
          </p:cNvPicPr>
          <p:nvPr/>
        </p:nvPicPr>
        <p:blipFill>
          <a:blip r:embed="rId3" cstate="print"/>
          <a:srcRect/>
          <a:stretch>
            <a:fillRect/>
          </a:stretch>
        </p:blipFill>
        <p:spPr bwMode="auto">
          <a:xfrm>
            <a:off x="6084168" y="404664"/>
            <a:ext cx="2808312" cy="3240360"/>
          </a:xfrm>
          <a:prstGeom prst="rect">
            <a:avLst/>
          </a:prstGeom>
          <a:noFill/>
        </p:spPr>
      </p:pic>
      <p:sp>
        <p:nvSpPr>
          <p:cNvPr id="6" name="5 Rectángulo redondeado"/>
          <p:cNvSpPr/>
          <p:nvPr/>
        </p:nvSpPr>
        <p:spPr>
          <a:xfrm>
            <a:off x="3203848" y="260648"/>
            <a:ext cx="2664296" cy="338437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dirty="0" smtClean="0"/>
              <a:t>Las fabulosas dimensiones de algunas de las piedras empleadas en su construcción eran de 45 por 5 por 6 codos (es decir, unos 20 por 2 por 2,5 mts)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6866"/>
                                        </p:tgtEl>
                                        <p:attrNameLst>
                                          <p:attrName>style.visibility</p:attrName>
                                        </p:attrNameLst>
                                      </p:cBhvr>
                                      <p:to>
                                        <p:strVal val="visible"/>
                                      </p:to>
                                    </p:set>
                                    <p:anim to="" calcmode="lin" valueType="num">
                                      <p:cBhvr>
                                        <p:cTn id="7" dur="1" fill="hold"/>
                                        <p:tgtEl>
                                          <p:spTgt spid="3686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6868"/>
                                        </p:tgtEl>
                                        <p:attrNameLst>
                                          <p:attrName>style.visibility</p:attrName>
                                        </p:attrNameLst>
                                      </p:cBhvr>
                                      <p:to>
                                        <p:strVal val="visible"/>
                                      </p:to>
                                    </p:set>
                                    <p:anim to="" calcmode="lin" valueType="num">
                                      <p:cBhvr>
                                        <p:cTn id="17" dur="1" fill="hold"/>
                                        <p:tgtEl>
                                          <p:spTgt spid="3686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bg/>
                                          </p:spTgt>
                                        </p:tgtEl>
                                        <p:attrNameLst>
                                          <p:attrName>style.visibility</p:attrName>
                                        </p:attrNameLst>
                                      </p:cBhvr>
                                      <p:to>
                                        <p:strVal val="visible"/>
                                      </p:to>
                                    </p:set>
                                    <p:anim to="" calcmode="lin" valueType="num">
                                      <p:cBhvr>
                                        <p:cTn id="22" dur="1" fill="hold"/>
                                        <p:tgtEl>
                                          <p:spTgt spid="3">
                                            <p:bg/>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to="" calcmode="lin" valueType="num">
                                      <p:cBhvr>
                                        <p:cTn id="2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140968"/>
            <a:ext cx="3898776" cy="3384376"/>
          </a:xfrm>
          <a:solidFill>
            <a:schemeClr val="bg1"/>
          </a:solidFill>
        </p:spPr>
        <p:txBody>
          <a:bodyPr>
            <a:normAutofit fontScale="25000" lnSpcReduction="20000"/>
          </a:bodyPr>
          <a:lstStyle/>
          <a:p>
            <a:pPr algn="ctr">
              <a:buNone/>
            </a:pPr>
            <a:r>
              <a:rPr lang="es-CO" dirty="0" smtClean="0"/>
              <a:t>    </a:t>
            </a:r>
          </a:p>
          <a:p>
            <a:endParaRPr lang="es-CO" dirty="0" smtClean="0"/>
          </a:p>
          <a:p>
            <a:pPr algn="ctr">
              <a:buNone/>
            </a:pPr>
            <a:r>
              <a:rPr lang="es-CO" dirty="0" smtClean="0"/>
              <a:t>             </a:t>
            </a:r>
            <a:r>
              <a:rPr lang="es-CO" sz="9600" dirty="0" smtClean="0"/>
              <a:t>A pesar del tamaño extraordinario de las piedras empleadas en su construcción, Jesús dice que no quedará “piedra sobre piedra”, lo cual se cumplió en forma literal cuando cayó Jerusalén en el año 70 d.C.  </a:t>
            </a:r>
            <a:endParaRPr lang="es-CO" sz="9600" dirty="0"/>
          </a:p>
        </p:txBody>
      </p:sp>
      <p:pic>
        <p:nvPicPr>
          <p:cNvPr id="35842" name="Picture 2" descr="http://t3.gstatic.com/images?q=tbn:ANd9GcSeIJemIhttaq435g3QjldVojZYibMsNXEr2jUfZP609yPKXZBf"/>
          <p:cNvPicPr>
            <a:picLocks noChangeAspect="1" noChangeArrowheads="1"/>
          </p:cNvPicPr>
          <p:nvPr/>
        </p:nvPicPr>
        <p:blipFill>
          <a:blip r:embed="rId2" cstate="print"/>
          <a:srcRect/>
          <a:stretch>
            <a:fillRect/>
          </a:stretch>
        </p:blipFill>
        <p:spPr bwMode="auto">
          <a:xfrm>
            <a:off x="467544" y="332656"/>
            <a:ext cx="3168352" cy="2736304"/>
          </a:xfrm>
          <a:prstGeom prst="rect">
            <a:avLst/>
          </a:prstGeom>
          <a:noFill/>
        </p:spPr>
      </p:pic>
      <p:sp>
        <p:nvSpPr>
          <p:cNvPr id="5" name="4 Recortar y redondear rectángulo de esquina sencilla"/>
          <p:cNvSpPr/>
          <p:nvPr/>
        </p:nvSpPr>
        <p:spPr>
          <a:xfrm>
            <a:off x="3851920" y="260648"/>
            <a:ext cx="4802832" cy="2736304"/>
          </a:xfrm>
          <a:prstGeom prst="snip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400" dirty="0" smtClean="0"/>
              <a:t>Al llamado de los discípulos sobre la impresionante construcción, Jesús responde: “</a:t>
            </a:r>
            <a:r>
              <a:rPr lang="es-CO" sz="2400" b="1" u="sng" dirty="0" smtClean="0">
                <a:solidFill>
                  <a:srgbClr val="0070C0"/>
                </a:solidFill>
              </a:rPr>
              <a:t>¿Veis todo esto?</a:t>
            </a:r>
            <a:r>
              <a:rPr lang="es-CO" sz="2400" dirty="0" smtClean="0"/>
              <a:t> </a:t>
            </a:r>
            <a:r>
              <a:rPr lang="es-CO" sz="2400" b="1" dirty="0" smtClean="0"/>
              <a:t>Os aseguro que no quedará piedra sobre piedra , que no sea derribada”</a:t>
            </a:r>
            <a:r>
              <a:rPr lang="es-CO" sz="2400" dirty="0" smtClean="0"/>
              <a:t> </a:t>
            </a:r>
            <a:r>
              <a:rPr lang="es-CO" sz="2400" b="1" dirty="0" smtClean="0">
                <a:solidFill>
                  <a:srgbClr val="FF0000"/>
                </a:solidFill>
              </a:rPr>
              <a:t>(vers.2).</a:t>
            </a:r>
          </a:p>
        </p:txBody>
      </p:sp>
      <p:pic>
        <p:nvPicPr>
          <p:cNvPr id="35844" name="Picture 4" descr="http://t0.gstatic.com/images?q=tbn:ANd9GcRfsJU0HkBokOT6nscNPmhMj-wpVttEt72W2VCmjQDt26c1JplXSw"/>
          <p:cNvPicPr>
            <a:picLocks noChangeAspect="1" noChangeArrowheads="1"/>
          </p:cNvPicPr>
          <p:nvPr/>
        </p:nvPicPr>
        <p:blipFill>
          <a:blip r:embed="rId3" cstate="print"/>
          <a:srcRect/>
          <a:stretch>
            <a:fillRect/>
          </a:stretch>
        </p:blipFill>
        <p:spPr bwMode="auto">
          <a:xfrm>
            <a:off x="4644008" y="3429000"/>
            <a:ext cx="4176464" cy="281252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5842"/>
                                        </p:tgtEl>
                                        <p:attrNameLst>
                                          <p:attrName>style.visibility</p:attrName>
                                        </p:attrNameLst>
                                      </p:cBhvr>
                                      <p:to>
                                        <p:strVal val="visible"/>
                                      </p:to>
                                    </p:set>
                                    <p:anim to="" calcmode="lin" valueType="num">
                                      <p:cBhvr>
                                        <p:cTn id="7" dur="1" fill="hold"/>
                                        <p:tgtEl>
                                          <p:spTgt spid="3584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5844"/>
                                        </p:tgtEl>
                                        <p:attrNameLst>
                                          <p:attrName>style.visibility</p:attrName>
                                        </p:attrNameLst>
                                      </p:cBhvr>
                                      <p:to>
                                        <p:strVal val="visible"/>
                                      </p:to>
                                    </p:set>
                                    <p:anim to="" calcmode="lin" valueType="num">
                                      <p:cBhvr>
                                        <p:cTn id="17" dur="1" fill="hold"/>
                                        <p:tgtEl>
                                          <p:spTgt spid="3584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7" presetClass="entr" presetSubtype="4" fill="hold" grpId="0" nodeType="clickEffect">
                                  <p:stCondLst>
                                    <p:cond delay="0"/>
                                  </p:stCondLst>
                                  <p:childTnLst>
                                    <p:set>
                                      <p:cBhvr>
                                        <p:cTn id="21" dur="1" fill="hold">
                                          <p:stCondLst>
                                            <p:cond delay="0"/>
                                          </p:stCondLst>
                                        </p:cTn>
                                        <p:tgtEl>
                                          <p:spTgt spid="3">
                                            <p:bg/>
                                          </p:spTgt>
                                        </p:tgtEl>
                                        <p:attrNameLst>
                                          <p:attrName>style.visibility</p:attrName>
                                        </p:attrNameLst>
                                      </p:cBhvr>
                                      <p:to>
                                        <p:strVal val="visible"/>
                                      </p:to>
                                    </p:set>
                                    <p:anim calcmode="lin" valueType="num">
                                      <p:cBhvr additive="base">
                                        <p:cTn id="22" dur="5000" fill="hold"/>
                                        <p:tgtEl>
                                          <p:spTgt spid="3">
                                            <p:bg/>
                                          </p:spTgt>
                                        </p:tgtEl>
                                        <p:attrNameLst>
                                          <p:attrName>ppt_x</p:attrName>
                                        </p:attrNameLst>
                                      </p:cBhvr>
                                      <p:tavLst>
                                        <p:tav tm="0">
                                          <p:val>
                                            <p:strVal val="#ppt_x"/>
                                          </p:val>
                                        </p:tav>
                                        <p:tav tm="100000">
                                          <p:val>
                                            <p:strVal val="#ppt_x"/>
                                          </p:val>
                                        </p:tav>
                                      </p:tavLst>
                                    </p:anim>
                                    <p:anim calcmode="lin" valueType="num">
                                      <p:cBhvr additive="base">
                                        <p:cTn id="23" dur="50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7" presetClass="entr" presetSubtype="4" fill="hold" grpId="0" nodeType="click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 calcmode="lin" valueType="num">
                                      <p:cBhvr additive="base">
                                        <p:cTn id="28"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9"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7" presetClass="entr" presetSubtype="4"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 calcmode="lin" valueType="num">
                                      <p:cBhvr additive="base">
                                        <p:cTn id="34"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5"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834880" cy="5649491"/>
          </a:xfrm>
        </p:spPr>
        <p:txBody>
          <a:bodyPr>
            <a:normAutofit fontScale="85000" lnSpcReduction="10000"/>
          </a:bodyPr>
          <a:lstStyle/>
          <a:p>
            <a:pPr algn="ctr">
              <a:buNone/>
            </a:pPr>
            <a:r>
              <a:rPr lang="es-CO" dirty="0" smtClean="0"/>
              <a:t>    El historiador Josefo (Guerra vi.4.5-8), describe vívidamente la destrucción del templo y los esfuerzos hechos por Tito para salvarlo.</a:t>
            </a:r>
          </a:p>
          <a:p>
            <a:pPr>
              <a:buNone/>
            </a:pPr>
            <a:endParaRPr lang="es-CO" dirty="0" smtClean="0"/>
          </a:p>
          <a:p>
            <a:pPr algn="ctr">
              <a:buNone/>
            </a:pPr>
            <a:r>
              <a:rPr lang="es-CO" dirty="0" smtClean="0"/>
              <a:t>    La excelente construcción del edificio prometía que duraría por tiempo indefinido. Se considera que la ciudad de Jerusalén era prácticamente inexpugnable, pero Jesús predijo que sería violentamente destruida. </a:t>
            </a:r>
            <a:endParaRPr lang="es-CO" dirty="0"/>
          </a:p>
        </p:txBody>
      </p:sp>
      <p:pic>
        <p:nvPicPr>
          <p:cNvPr id="34818" name="Picture 2" descr="http://t1.gstatic.com/images?q=tbn:ANd9GcS1kzOrFhUSD2hRZ4Qx4szkVQh8DWcQx5pumSgFKI1dEp3LZgGi"/>
          <p:cNvPicPr>
            <a:picLocks noChangeAspect="1" noChangeArrowheads="1"/>
          </p:cNvPicPr>
          <p:nvPr/>
        </p:nvPicPr>
        <p:blipFill>
          <a:blip r:embed="rId2" cstate="print"/>
          <a:srcRect/>
          <a:stretch>
            <a:fillRect/>
          </a:stretch>
        </p:blipFill>
        <p:spPr bwMode="auto">
          <a:xfrm>
            <a:off x="5436096" y="260648"/>
            <a:ext cx="3456384" cy="2808313"/>
          </a:xfrm>
          <a:prstGeom prst="rect">
            <a:avLst/>
          </a:prstGeom>
          <a:noFill/>
        </p:spPr>
      </p:pic>
      <p:pic>
        <p:nvPicPr>
          <p:cNvPr id="34820" name="Picture 4" descr="http://t3.gstatic.com/images?q=tbn:ANd9GcTaTjP04oZER5hYgC9CWqjBppDa7kll_yxkNOdEuVmhvi7PtNc99Q"/>
          <p:cNvPicPr>
            <a:picLocks noChangeAspect="1" noChangeArrowheads="1"/>
          </p:cNvPicPr>
          <p:nvPr/>
        </p:nvPicPr>
        <p:blipFill>
          <a:blip r:embed="rId3" cstate="print"/>
          <a:srcRect/>
          <a:stretch>
            <a:fillRect/>
          </a:stretch>
        </p:blipFill>
        <p:spPr bwMode="auto">
          <a:xfrm>
            <a:off x="5436096" y="3356992"/>
            <a:ext cx="3456384" cy="2592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4818"/>
                                        </p:tgtEl>
                                        <p:attrNameLst>
                                          <p:attrName>style.visibility</p:attrName>
                                        </p:attrNameLst>
                                      </p:cBhvr>
                                      <p:to>
                                        <p:strVal val="visible"/>
                                      </p:to>
                                    </p:set>
                                    <p:anim to="" calcmode="lin" valueType="num">
                                      <p:cBhvr>
                                        <p:cTn id="7" dur="1" fill="hold"/>
                                        <p:tgtEl>
                                          <p:spTgt spid="3481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4820"/>
                                        </p:tgtEl>
                                        <p:attrNameLst>
                                          <p:attrName>style.visibility</p:attrName>
                                        </p:attrNameLst>
                                      </p:cBhvr>
                                      <p:to>
                                        <p:strVal val="visible"/>
                                      </p:to>
                                    </p:set>
                                    <p:animEffect transition="in" filter="blinds(horizontal)">
                                      <p:cBhvr>
                                        <p:cTn id="22"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solidFill>
        </p:spPr>
        <p:txBody>
          <a:bodyPr>
            <a:normAutofit fontScale="90000"/>
          </a:bodyPr>
          <a:lstStyle/>
          <a:p>
            <a:r>
              <a:rPr lang="es-CO" dirty="0" smtClean="0"/>
              <a:t>¿Qué lección hay para nosotros allí?</a:t>
            </a:r>
            <a:endParaRPr lang="es-CO" dirty="0"/>
          </a:p>
        </p:txBody>
      </p:sp>
      <p:sp>
        <p:nvSpPr>
          <p:cNvPr id="3" name="2 Marcador de contenido"/>
          <p:cNvSpPr>
            <a:spLocks noGrp="1"/>
          </p:cNvSpPr>
          <p:nvPr>
            <p:ph idx="1"/>
          </p:nvPr>
        </p:nvSpPr>
        <p:spPr>
          <a:xfrm>
            <a:off x="457200" y="1484784"/>
            <a:ext cx="4834880" cy="5040560"/>
          </a:xfrm>
          <a:solidFill>
            <a:schemeClr val="accent2">
              <a:lumMod val="20000"/>
              <a:lumOff val="80000"/>
            </a:schemeClr>
          </a:solidFill>
        </p:spPr>
        <p:txBody>
          <a:bodyPr>
            <a:normAutofit fontScale="85000" lnSpcReduction="20000"/>
          </a:bodyPr>
          <a:lstStyle/>
          <a:p>
            <a:pPr algn="ctr">
              <a:buNone/>
            </a:pPr>
            <a:r>
              <a:rPr lang="es-CO" dirty="0" smtClean="0"/>
              <a:t>   El pueblo de Israel y aun los discípulos como nos puede pasar a nosotros hoy día, </a:t>
            </a:r>
            <a:r>
              <a:rPr lang="es-CO" b="1" dirty="0" smtClean="0">
                <a:solidFill>
                  <a:srgbClr val="0070C0"/>
                </a:solidFill>
              </a:rPr>
              <a:t>fueron tentados a fijar la vista en el templo, más no en el Señor del templo</a:t>
            </a:r>
            <a:r>
              <a:rPr lang="es-CO" dirty="0" smtClean="0"/>
              <a:t>, por eso Dios permitió su destrucción. </a:t>
            </a:r>
          </a:p>
          <a:p>
            <a:pPr>
              <a:buNone/>
            </a:pPr>
            <a:endParaRPr lang="es-CO" dirty="0" smtClean="0"/>
          </a:p>
          <a:p>
            <a:pPr algn="ctr">
              <a:buNone/>
            </a:pPr>
            <a:r>
              <a:rPr lang="es-CO" dirty="0" smtClean="0"/>
              <a:t>    Desde el Edén se les había hecho la promesa del Salvados </a:t>
            </a:r>
            <a:r>
              <a:rPr lang="es-CO" b="1" dirty="0" smtClean="0">
                <a:solidFill>
                  <a:srgbClr val="FF0000"/>
                </a:solidFill>
              </a:rPr>
              <a:t>(Gén.3:15)</a:t>
            </a:r>
            <a:r>
              <a:rPr lang="es-CO" dirty="0" smtClean="0"/>
              <a:t>, pero cuando vino “</a:t>
            </a:r>
            <a:r>
              <a:rPr lang="es-CO" b="1" u="sng" dirty="0" smtClean="0">
                <a:solidFill>
                  <a:srgbClr val="0070C0"/>
                </a:solidFill>
              </a:rPr>
              <a:t>no lo reconocieron”</a:t>
            </a:r>
            <a:r>
              <a:rPr lang="es-CO" dirty="0" smtClean="0"/>
              <a:t> </a:t>
            </a:r>
            <a:r>
              <a:rPr lang="es-CO" b="1" dirty="0" smtClean="0">
                <a:solidFill>
                  <a:srgbClr val="FF0000"/>
                </a:solidFill>
              </a:rPr>
              <a:t>(Juan 1:11,10)</a:t>
            </a:r>
            <a:r>
              <a:rPr lang="es-CO" dirty="0" smtClean="0"/>
              <a:t>, porque tenían la vista puesta en el templo.</a:t>
            </a:r>
            <a:endParaRPr lang="es-CO" dirty="0"/>
          </a:p>
        </p:txBody>
      </p:sp>
      <p:pic>
        <p:nvPicPr>
          <p:cNvPr id="33794" name="Picture 2" descr="http://t3.gstatic.com/images?q=tbn:ANd9GcR4B2-ckJ_5FvRIqOno_19OJ8b52AZxoCSVo-AEQ1P7BZMNGjqz"/>
          <p:cNvPicPr>
            <a:picLocks noChangeAspect="1" noChangeArrowheads="1"/>
          </p:cNvPicPr>
          <p:nvPr/>
        </p:nvPicPr>
        <p:blipFill>
          <a:blip r:embed="rId2" cstate="print"/>
          <a:srcRect/>
          <a:stretch>
            <a:fillRect/>
          </a:stretch>
        </p:blipFill>
        <p:spPr bwMode="auto">
          <a:xfrm>
            <a:off x="5868144" y="4437112"/>
            <a:ext cx="2592288" cy="2088232"/>
          </a:xfrm>
          <a:prstGeom prst="rect">
            <a:avLst/>
          </a:prstGeom>
          <a:noFill/>
        </p:spPr>
      </p:pic>
      <p:pic>
        <p:nvPicPr>
          <p:cNvPr id="33796" name="Picture 4" descr="http://t3.gstatic.com/images?q=tbn:ANd9GcSaaygSyLXv2l9bGseWXYmkw-jiofKiPCm3Erv4hxstx-6rpHx6"/>
          <p:cNvPicPr>
            <a:picLocks noChangeAspect="1" noChangeArrowheads="1"/>
          </p:cNvPicPr>
          <p:nvPr/>
        </p:nvPicPr>
        <p:blipFill>
          <a:blip r:embed="rId3" cstate="print"/>
          <a:srcRect/>
          <a:stretch>
            <a:fillRect/>
          </a:stretch>
        </p:blipFill>
        <p:spPr bwMode="auto">
          <a:xfrm>
            <a:off x="5508104" y="1628800"/>
            <a:ext cx="3312368" cy="2592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3796"/>
                                        </p:tgtEl>
                                        <p:attrNameLst>
                                          <p:attrName>style.visibility</p:attrName>
                                        </p:attrNameLst>
                                      </p:cBhvr>
                                      <p:to>
                                        <p:strVal val="visible"/>
                                      </p:to>
                                    </p:set>
                                    <p:anim to="" calcmode="lin" valueType="num">
                                      <p:cBhvr>
                                        <p:cTn id="7" dur="1" fill="hold"/>
                                        <p:tgtEl>
                                          <p:spTgt spid="3379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3794"/>
                                        </p:tgtEl>
                                        <p:attrNameLst>
                                          <p:attrName>style.visibility</p:attrName>
                                        </p:attrNameLst>
                                      </p:cBhvr>
                                      <p:to>
                                        <p:strVal val="visible"/>
                                      </p:to>
                                    </p:set>
                                    <p:anim to="" calcmode="lin" valueType="num">
                                      <p:cBhvr>
                                        <p:cTn id="22" dur="1" fill="hold"/>
                                        <p:tgtEl>
                                          <p:spTgt spid="3379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570186"/>
          </a:xfrm>
          <a:solidFill>
            <a:schemeClr val="accent2">
              <a:lumMod val="75000"/>
            </a:schemeClr>
          </a:solidFill>
        </p:spPr>
        <p:txBody>
          <a:bodyPr>
            <a:noAutofit/>
          </a:bodyPr>
          <a:lstStyle/>
          <a:p>
            <a:r>
              <a:rPr lang="es-ES" sz="3200" b="1" i="1" dirty="0" smtClean="0"/>
              <a:t/>
            </a:r>
            <a:br>
              <a:rPr lang="es-ES" sz="3200" b="1" i="1" dirty="0" smtClean="0"/>
            </a:br>
            <a:r>
              <a:rPr lang="es-ES" sz="3600" b="1" i="1" dirty="0" smtClean="0">
                <a:solidFill>
                  <a:srgbClr val="FFFF00"/>
                </a:solidFill>
              </a:rPr>
              <a:t>¿Qué pregunta le hicieron los discípulos a Jesús con respecto al fin del mundo?</a:t>
            </a:r>
            <a:br>
              <a:rPr lang="es-ES" sz="3600" b="1" i="1" dirty="0" smtClean="0">
                <a:solidFill>
                  <a:srgbClr val="FFFF00"/>
                </a:solidFill>
              </a:rPr>
            </a:br>
            <a:endParaRPr lang="es-ES" sz="3200" dirty="0">
              <a:solidFill>
                <a:srgbClr val="FFFF00"/>
              </a:solidFill>
            </a:endParaRPr>
          </a:p>
        </p:txBody>
      </p:sp>
      <p:sp>
        <p:nvSpPr>
          <p:cNvPr id="3" name="2 Marcador de contenido"/>
          <p:cNvSpPr>
            <a:spLocks noGrp="1"/>
          </p:cNvSpPr>
          <p:nvPr>
            <p:ph idx="1"/>
          </p:nvPr>
        </p:nvSpPr>
        <p:spPr>
          <a:xfrm>
            <a:off x="457200" y="1700808"/>
            <a:ext cx="4834880" cy="4425355"/>
          </a:xfrm>
        </p:spPr>
        <p:txBody>
          <a:bodyPr>
            <a:normAutofit fontScale="77500" lnSpcReduction="20000"/>
          </a:bodyPr>
          <a:lstStyle/>
          <a:p>
            <a:pPr algn="ctr">
              <a:buNone/>
            </a:pPr>
            <a:r>
              <a:rPr lang="es-ES" dirty="0" smtClean="0"/>
              <a:t>    </a:t>
            </a:r>
          </a:p>
          <a:p>
            <a:pPr algn="ctr">
              <a:buNone/>
            </a:pPr>
            <a:endParaRPr lang="es-ES" dirty="0" smtClean="0"/>
          </a:p>
          <a:p>
            <a:pPr algn="ctr">
              <a:buNone/>
            </a:pPr>
            <a:endParaRPr lang="es-ES" dirty="0" smtClean="0"/>
          </a:p>
          <a:p>
            <a:pPr algn="ctr">
              <a:buNone/>
            </a:pPr>
            <a:r>
              <a:rPr lang="es-ES" dirty="0" smtClean="0"/>
              <a:t>    "Y estando él sentado en el monte de los Olivos, </a:t>
            </a:r>
            <a:r>
              <a:rPr lang="es-ES" i="1" dirty="0" smtClean="0"/>
              <a:t>los discípulos se le acercaron aparte, diciendo: Dinos, </a:t>
            </a:r>
            <a:r>
              <a:rPr lang="es-ES" b="1" i="1" dirty="0" smtClean="0">
                <a:solidFill>
                  <a:srgbClr val="FF0000"/>
                </a:solidFill>
              </a:rPr>
              <a:t>¿cuándo sucederán estas cosas, y cuál será la señal de tu venida, y del final de esta época?</a:t>
            </a:r>
            <a:r>
              <a:rPr lang="es-ES" dirty="0" smtClean="0"/>
              <a:t> Mateo 24:3</a:t>
            </a:r>
            <a:br>
              <a:rPr lang="es-ES" dirty="0" smtClean="0"/>
            </a:br>
            <a:r>
              <a:rPr lang="es-ES" dirty="0" smtClean="0"/>
              <a:t/>
            </a:r>
            <a:br>
              <a:rPr lang="es-ES" dirty="0" smtClean="0"/>
            </a:br>
            <a:r>
              <a:rPr lang="es-ES" dirty="0" smtClean="0"/>
              <a:t/>
            </a:r>
            <a:br>
              <a:rPr lang="es-ES" dirty="0" smtClean="0"/>
            </a:br>
            <a:endParaRPr lang="es-ES" dirty="0"/>
          </a:p>
        </p:txBody>
      </p:sp>
      <p:pic>
        <p:nvPicPr>
          <p:cNvPr id="32770" name="Picture 2" descr="http://t3.gstatic.com/images?q=tbn:ANd9GcQk6qRQhHvpCEh3FUFRstRPrUwPNb-g3z-MfhMJqMWOTQb6_PuGEQ"/>
          <p:cNvPicPr>
            <a:picLocks noChangeAspect="1" noChangeArrowheads="1"/>
          </p:cNvPicPr>
          <p:nvPr/>
        </p:nvPicPr>
        <p:blipFill>
          <a:blip r:embed="rId2" cstate="print"/>
          <a:srcRect/>
          <a:stretch>
            <a:fillRect/>
          </a:stretch>
        </p:blipFill>
        <p:spPr bwMode="auto">
          <a:xfrm>
            <a:off x="5652120" y="2060848"/>
            <a:ext cx="3240360" cy="39604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2770"/>
                                        </p:tgtEl>
                                        <p:attrNameLst>
                                          <p:attrName>style.visibility</p:attrName>
                                        </p:attrNameLst>
                                      </p:cBhvr>
                                      <p:to>
                                        <p:strVal val="visible"/>
                                      </p:to>
                                    </p:set>
                                    <p:anim to="" calcmode="lin" valueType="num">
                                      <p:cBhvr>
                                        <p:cTn id="12" dur="1" fill="hold"/>
                                        <p:tgtEl>
                                          <p:spTgt spid="3277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i="1" dirty="0" smtClean="0">
                <a:solidFill>
                  <a:srgbClr val="FFFF00"/>
                </a:solidFill>
              </a:rPr>
              <a:t>¿Qué Impresionante respuesta da Jesús al interrogante de los discípulos? </a:t>
            </a:r>
            <a:endParaRPr lang="es-CO" i="1" dirty="0">
              <a:solidFill>
                <a:srgbClr val="FFFF00"/>
              </a:solidFill>
            </a:endParaRPr>
          </a:p>
        </p:txBody>
      </p:sp>
      <p:sp>
        <p:nvSpPr>
          <p:cNvPr id="3" name="2 Marcador de contenido"/>
          <p:cNvSpPr>
            <a:spLocks noGrp="1"/>
          </p:cNvSpPr>
          <p:nvPr>
            <p:ph idx="1"/>
          </p:nvPr>
        </p:nvSpPr>
        <p:spPr>
          <a:xfrm>
            <a:off x="251520" y="1600200"/>
            <a:ext cx="8640960" cy="4997152"/>
          </a:xfrm>
          <a:solidFill>
            <a:schemeClr val="accent3">
              <a:lumMod val="20000"/>
              <a:lumOff val="80000"/>
            </a:schemeClr>
          </a:solidFill>
        </p:spPr>
        <p:txBody>
          <a:bodyPr>
            <a:normAutofit/>
          </a:bodyPr>
          <a:lstStyle/>
          <a:p>
            <a:pPr>
              <a:buNone/>
            </a:pPr>
            <a:r>
              <a:rPr lang="es-ES" dirty="0" smtClean="0"/>
              <a:t>    He aquí algunas de las señales que anunció Jesús, y que ocurrirán en dos etapas:</a:t>
            </a:r>
          </a:p>
          <a:p>
            <a:pPr>
              <a:buNone/>
            </a:pPr>
            <a:endParaRPr lang="es-ES" dirty="0" smtClean="0"/>
          </a:p>
          <a:p>
            <a:pPr marL="514350" indent="-514350">
              <a:buNone/>
            </a:pPr>
            <a:r>
              <a:rPr lang="es-ES" b="1" dirty="0" smtClean="0">
                <a:solidFill>
                  <a:srgbClr val="FF0000"/>
                </a:solidFill>
              </a:rPr>
              <a:t>               1</a:t>
            </a:r>
            <a:r>
              <a:rPr lang="es-ES" dirty="0" smtClean="0"/>
              <a:t>)  Antes de la destrucción de Jerusalén.</a:t>
            </a:r>
          </a:p>
          <a:p>
            <a:pPr marL="514350" indent="-514350">
              <a:buNone/>
            </a:pPr>
            <a:r>
              <a:rPr lang="es-ES" b="1" dirty="0" smtClean="0">
                <a:solidFill>
                  <a:srgbClr val="FF0000"/>
                </a:solidFill>
              </a:rPr>
              <a:t>               2</a:t>
            </a:r>
            <a:r>
              <a:rPr lang="es-ES" dirty="0" smtClean="0"/>
              <a:t>)  Después, cerca del fin del mundo.</a:t>
            </a:r>
          </a:p>
          <a:p>
            <a:pPr>
              <a:buNone/>
            </a:pPr>
            <a:endParaRPr lang="es-ES" dirty="0" smtClean="0"/>
          </a:p>
          <a:p>
            <a:pPr>
              <a:buNone/>
            </a:pPr>
            <a:r>
              <a:rPr lang="es-ES" b="1" dirty="0" smtClean="0">
                <a:solidFill>
                  <a:srgbClr val="FF0000"/>
                </a:solidFill>
              </a:rPr>
              <a:t>      </a:t>
            </a:r>
            <a:endParaRPr lang="es-ES" dirty="0" smtClean="0"/>
          </a:p>
          <a:p>
            <a:pPr>
              <a:buNone/>
            </a:pPr>
            <a:r>
              <a:rPr lang="es-ES"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to="" calcmode="lin" valueType="num">
                                      <p:cBhvr>
                                        <p:cTn id="13" dur="1" fill="hold"/>
                                        <p:tgtEl>
                                          <p:spTgt spid="3">
                                            <p:bg/>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to="" calcmode="lin" valueType="num">
                                      <p:cBhvr>
                                        <p:cTn id="23" dur="1" fill="hold"/>
                                        <p:tgtEl>
                                          <p:spTgt spid="3">
                                            <p:txEl>
                                              <p:pRg st="2" end="2"/>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to="" calcmode="lin" valueType="num">
                                      <p:cBhvr>
                                        <p:cTn id="28"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endParaRPr lang="es-CO" dirty="0"/>
          </a:p>
        </p:txBody>
      </p:sp>
      <p:sp>
        <p:nvSpPr>
          <p:cNvPr id="3" name="2 Marcador de contenido"/>
          <p:cNvSpPr>
            <a:spLocks noGrp="1"/>
          </p:cNvSpPr>
          <p:nvPr>
            <p:ph idx="1"/>
          </p:nvPr>
        </p:nvSpPr>
        <p:spPr>
          <a:xfrm>
            <a:off x="251520" y="476672"/>
            <a:ext cx="8640960" cy="5976664"/>
          </a:xfrm>
          <a:solidFill>
            <a:schemeClr val="accent4">
              <a:lumMod val="20000"/>
              <a:lumOff val="80000"/>
            </a:schemeClr>
          </a:solidFill>
        </p:spPr>
        <p:txBody>
          <a:bodyPr>
            <a:normAutofit fontScale="77500" lnSpcReduction="20000"/>
          </a:bodyPr>
          <a:lstStyle/>
          <a:p>
            <a:pPr>
              <a:buNone/>
            </a:pPr>
            <a:r>
              <a:rPr lang="es-ES" sz="3400" b="1" dirty="0" smtClean="0">
                <a:solidFill>
                  <a:srgbClr val="FF0000"/>
                </a:solidFill>
              </a:rPr>
              <a:t>   </a:t>
            </a:r>
            <a:r>
              <a:rPr lang="es-ES" sz="4600" b="1" dirty="0" smtClean="0">
                <a:solidFill>
                  <a:srgbClr val="FF0000"/>
                </a:solidFill>
              </a:rPr>
              <a:t> (1) </a:t>
            </a:r>
            <a:r>
              <a:rPr lang="es-ES" sz="4600" b="1" u="sng" dirty="0" smtClean="0">
                <a:solidFill>
                  <a:srgbClr val="FF0000"/>
                </a:solidFill>
              </a:rPr>
              <a:t>ENGAÑOS.</a:t>
            </a:r>
          </a:p>
          <a:p>
            <a:pPr>
              <a:buNone/>
            </a:pPr>
            <a:r>
              <a:rPr lang="es-ES" sz="3400" b="1" dirty="0" smtClean="0">
                <a:solidFill>
                  <a:srgbClr val="FF0000"/>
                </a:solidFill>
              </a:rPr>
              <a:t>     </a:t>
            </a:r>
            <a:r>
              <a:rPr lang="es-ES" dirty="0" smtClean="0"/>
              <a:t>Note que la primer advertencia de Jesús a sus discípulos es: “</a:t>
            </a:r>
            <a:r>
              <a:rPr lang="es-ES" b="1" dirty="0" smtClean="0"/>
              <a:t>Mirad que nadie os engañe</a:t>
            </a:r>
            <a:r>
              <a:rPr lang="es-ES" dirty="0" smtClean="0"/>
              <a:t>” </a:t>
            </a:r>
            <a:r>
              <a:rPr lang="es-ES" b="1" dirty="0" smtClean="0">
                <a:solidFill>
                  <a:srgbClr val="FF0000"/>
                </a:solidFill>
              </a:rPr>
              <a:t>(Vers.4).</a:t>
            </a:r>
          </a:p>
          <a:p>
            <a:pPr>
              <a:buNone/>
            </a:pPr>
            <a:endParaRPr lang="es-ES" dirty="0" smtClean="0"/>
          </a:p>
          <a:p>
            <a:pPr algn="ctr">
              <a:buNone/>
            </a:pPr>
            <a:r>
              <a:rPr lang="es-ES" dirty="0" smtClean="0"/>
              <a:t>     El método de Satanás ha sido siempre el engaño.</a:t>
            </a:r>
          </a:p>
          <a:p>
            <a:pPr algn="ctr">
              <a:buNone/>
            </a:pPr>
            <a:endParaRPr lang="es-ES" dirty="0" smtClean="0"/>
          </a:p>
          <a:p>
            <a:pPr algn="ctr">
              <a:buNone/>
            </a:pPr>
            <a:r>
              <a:rPr lang="es-ES" dirty="0" smtClean="0"/>
              <a:t> </a:t>
            </a:r>
            <a:r>
              <a:rPr lang="es-ES" sz="3600" b="1" u="sng" dirty="0" smtClean="0">
                <a:solidFill>
                  <a:srgbClr val="FF0000"/>
                </a:solidFill>
              </a:rPr>
              <a:t>¿En qué consistió el engaño contra Eva?</a:t>
            </a:r>
          </a:p>
          <a:p>
            <a:pPr algn="ctr">
              <a:buNone/>
            </a:pPr>
            <a:endParaRPr lang="es-ES" dirty="0" smtClean="0"/>
          </a:p>
          <a:p>
            <a:pPr>
              <a:buNone/>
            </a:pPr>
            <a:r>
              <a:rPr lang="es-ES" dirty="0" smtClean="0"/>
              <a:t>     En hacerle creer a Eva que desobedecer la Palabra de Dios no era pecado. Dios dijo: “De este fruto no comerás, porque el día que de él comas “</a:t>
            </a:r>
            <a:r>
              <a:rPr lang="es-ES" b="1" dirty="0" smtClean="0"/>
              <a:t>morirás</a:t>
            </a:r>
            <a:r>
              <a:rPr lang="es-ES" dirty="0" smtClean="0"/>
              <a:t>” </a:t>
            </a:r>
            <a:r>
              <a:rPr lang="es-ES" b="1" dirty="0" smtClean="0">
                <a:solidFill>
                  <a:srgbClr val="FF0000"/>
                </a:solidFill>
              </a:rPr>
              <a:t>(Gen.2:17)</a:t>
            </a:r>
            <a:r>
              <a:rPr lang="es-ES" dirty="0" smtClean="0"/>
              <a:t>, Satanás dijo: “</a:t>
            </a:r>
            <a:r>
              <a:rPr lang="es-ES" b="1" dirty="0" smtClean="0"/>
              <a:t>no morirás</a:t>
            </a:r>
            <a:r>
              <a:rPr lang="es-ES" dirty="0" smtClean="0"/>
              <a:t>” </a:t>
            </a:r>
            <a:r>
              <a:rPr lang="es-ES" b="1" dirty="0" smtClean="0">
                <a:solidFill>
                  <a:srgbClr val="FF0000"/>
                </a:solidFill>
              </a:rPr>
              <a:t>(Gén.3:13)</a:t>
            </a:r>
            <a:r>
              <a:rPr lang="es-ES" dirty="0" smtClean="0"/>
              <a:t>.</a:t>
            </a:r>
          </a:p>
          <a:p>
            <a:pPr algn="ctr">
              <a:buNone/>
            </a:pPr>
            <a:endParaRPr lang="es-ES" dirty="0" smtClean="0"/>
          </a:p>
          <a:p>
            <a:pPr>
              <a:buNone/>
            </a:pPr>
            <a:endParaRPr lang="es-ES" dirty="0" smtClean="0"/>
          </a:p>
          <a:p>
            <a:pPr>
              <a:buNone/>
            </a:pPr>
            <a:r>
              <a:rPr lang="es-ES" dirty="0" smtClean="0"/>
              <a:t>     El enemigo de la iglesia hará señales y milagros aparentes para inducir a los incautos a que acepten el gran engaño o mentira.</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to="" calcmode="lin" valueType="num">
                                      <p:cBhvr>
                                        <p:cTn id="32" dur="1" fill="hold"/>
                                        <p:tgtEl>
                                          <p:spTgt spid="3">
                                            <p:txEl>
                                              <p:pRg st="7" end="7"/>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 to="" calcmode="lin" valueType="num">
                                      <p:cBhvr>
                                        <p:cTn id="37" dur="1" fill="hold"/>
                                        <p:tgtEl>
                                          <p:spTgt spid="3">
                                            <p:txEl>
                                              <p:pRg st="10" end="1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92D050"/>
          </a:solidFill>
        </p:spPr>
        <p:txBody>
          <a:bodyPr>
            <a:normAutofit fontScale="90000"/>
          </a:bodyPr>
          <a:lstStyle/>
          <a:p>
            <a:r>
              <a:rPr lang="es-CO" b="1" i="1" dirty="0" smtClean="0"/>
              <a:t>¿Cuál es nuestra única seguridad para no ser engañados?</a:t>
            </a:r>
            <a:endParaRPr lang="es-CO" b="1" i="1" dirty="0"/>
          </a:p>
        </p:txBody>
      </p:sp>
      <p:sp>
        <p:nvSpPr>
          <p:cNvPr id="3" name="2 Marcador de contenido"/>
          <p:cNvSpPr>
            <a:spLocks noGrp="1"/>
          </p:cNvSpPr>
          <p:nvPr>
            <p:ph idx="1"/>
          </p:nvPr>
        </p:nvSpPr>
        <p:spPr>
          <a:xfrm>
            <a:off x="457200" y="1600200"/>
            <a:ext cx="4834880" cy="4525963"/>
          </a:xfrm>
        </p:spPr>
        <p:txBody>
          <a:bodyPr>
            <a:normAutofit fontScale="85000" lnSpcReduction="10000"/>
          </a:bodyPr>
          <a:lstStyle/>
          <a:p>
            <a:pPr algn="ctr">
              <a:buNone/>
            </a:pPr>
            <a:r>
              <a:rPr lang="es-CO" dirty="0" smtClean="0"/>
              <a:t>    El pueblo de Dios, debe estar alerta para no ser descarriado. Su fe debe estar fundada en las </a:t>
            </a:r>
            <a:r>
              <a:rPr lang="es-CO" u="sng" dirty="0" smtClean="0">
                <a:solidFill>
                  <a:srgbClr val="0070C0"/>
                </a:solidFill>
              </a:rPr>
              <a:t>claras afirmaciones de la Palabra de Dios. </a:t>
            </a:r>
          </a:p>
          <a:p>
            <a:endParaRPr lang="es-CO" dirty="0" smtClean="0"/>
          </a:p>
          <a:p>
            <a:pPr algn="ctr">
              <a:buNone/>
            </a:pPr>
            <a:r>
              <a:rPr lang="es-CO" dirty="0" smtClean="0"/>
              <a:t>     Nunca se nos olvide que Dios dijo: “</a:t>
            </a:r>
            <a:r>
              <a:rPr lang="es-CO" b="1" dirty="0" smtClean="0"/>
              <a:t>No violaré mi pacto, ni cambiaré lo que ha salido de mis labios</a:t>
            </a:r>
            <a:r>
              <a:rPr lang="es-CO" dirty="0" smtClean="0"/>
              <a:t>” </a:t>
            </a:r>
            <a:r>
              <a:rPr lang="es-CO" b="1" dirty="0" smtClean="0">
                <a:solidFill>
                  <a:srgbClr val="FF0000"/>
                </a:solidFill>
              </a:rPr>
              <a:t>(Salmo 89:34)</a:t>
            </a:r>
            <a:endParaRPr lang="es-CO" b="1" dirty="0">
              <a:solidFill>
                <a:srgbClr val="FF0000"/>
              </a:solidFill>
            </a:endParaRPr>
          </a:p>
        </p:txBody>
      </p:sp>
      <p:pic>
        <p:nvPicPr>
          <p:cNvPr id="30722" name="Picture 2" descr="http://t0.gstatic.com/images?q=tbn:ANd9GcRiXCV1gRZIDkVDQDvpYxAkDmuj7yhBcLRfK00CXxaMahWB-pplpg"/>
          <p:cNvPicPr>
            <a:picLocks noChangeAspect="1" noChangeArrowheads="1"/>
          </p:cNvPicPr>
          <p:nvPr/>
        </p:nvPicPr>
        <p:blipFill>
          <a:blip r:embed="rId2" cstate="print"/>
          <a:srcRect/>
          <a:stretch>
            <a:fillRect/>
          </a:stretch>
        </p:blipFill>
        <p:spPr bwMode="auto">
          <a:xfrm>
            <a:off x="5508104" y="1772816"/>
            <a:ext cx="3168352" cy="2232248"/>
          </a:xfrm>
          <a:prstGeom prst="rect">
            <a:avLst/>
          </a:prstGeom>
          <a:noFill/>
        </p:spPr>
      </p:pic>
      <p:sp>
        <p:nvSpPr>
          <p:cNvPr id="30724" name="AutoShape 4" descr="data:image/jpg;base64,/9j/4AAQSkZJRgABAQAAAQABAAD/2wCEAAkGBhISERQUEhQUFRQWGBUUGBQUFhQUFBUXFhQVFRcVFRcXHCYeFxokGRQVHy8gIycpLCwsFR4xNTAqNSYrLCkBCQoKDgwOGg8PGiwkHyQpLCwpLCwsLCwpLCksLCkpLCwpKSwsLCwpLCwpLCwsKSksKSksLCwsLCksLCwsKSwsLP/AABEIALgBEgMBIgACEQEDEQH/xAAcAAABBQEBAQAAAAAAAAAAAAAFAAIDBAYHAQj/xABGEAACAQIDBQUEBwQIBQUAAAABAgADEQQSIQUGMUFRImFxgZEHE6GxFDJCUsHR8BUjcpIWM2KCorLh8RdDc7PSJDRTo8L/xAAaAQADAQEBAQAAAAAAAAAAAAABAgMABAUG/8QAKhEAAgIBAwQBBAEFAAAAAAAAAAECEQMSITEEE0FRIhRSYaEygbHB0eH/2gAMAwEAAhEDEQA/AOYfT6Ict7onnq0mG3KX/wAC9eMDvxjYKQlBvD7wIr5vcU2HNWAIPrNnsf2osWSlRwaXYhVCtb/8zmQmo9nFO+0KWhNg58OydT0mqtwnbsUuZMx0AsLDqZmtq7LrMDapkUalieHgOZmr2FS94XZvqA6Adecp72bPz5aa3Abj4CJJWrHjKtkAt08bTU5EJcAWZm5m/G/Wa+niE6QBgdnrRXKgsB8YyriTe19LwKTSoOlM1dMI3ACe+6XpAeDxoTiePIcTCLbVpjRjY9OY8ekDnPwwaY+i0aa9IvdL0kdPFoQTmGkgG16X3hBry+x1jT4RbNJekYaCnlIhtOmftCPGNT7wg15PZu2vRGdk0vuzz9jUvuywuIW17jTvj6lUKLkgAC9+6C5iuMSkdj0unznn7HpdPiZTxG8CkHLcD7x4+nKDsRthhT94KjAC9jxvrzB0tDc/ZtEPQdrbJptxv6mRjYdLofUwFu7v0taoKVUBXOisNATyBB4E8iNL6aTWkRNUw6IegXidm00UkX07zM8mNJFwTNVj1/dt4TFUabZQMreh6ymOTd2c+eKjVB8VSyi5nmSOSiVUXivNPkCPAJ6TpPC4jHqCCzGJ312twQHmb/Cc/wAas1m/OHRKwZWvm4joZlqjgmda4DEk3YxqpiF95wswHPtFSBLVbEMCe/XWS7sbNariqSrTY9tb6GwF7m55aTo+3vZhRbMyOykkkA6qCfjIz2ZeDtUclZyx6W5zeeznYIqJUZiRewUjuvfxlLD+z9g/bfnawm52fTpYdUpIbZRxOnE8yOcEfkLN0V8Xu3WTVbOO7j6GDaNK7ZXuvXkR5Gav6eym3TkdfjPXK1l1XU6BtNOuvhGaETb2M4dkn74ihGp70E2TS5tpy5RRLQPkcTo7Er1FzpSdl4ZgNCRxsecMYf2dY1gpKKma1hUdVbXnbWaSttE4fCogOtOmAB0ZtSfUzKYnaD1nzVWdjpYknTpbpKr5cFZRUavk12G9mmFoKv0utnci5Wmcqr1F+J8dJsNg4Cj/AFODRFvYZgNQObM3E6fOcarbcdqjBmYqDwvc24TsnsawYNN3zG5sRfoxPPwURad7gpabXJ0jZuzlo0wijQfGBd5Kf7xT/ZhmscoJdrAfa/OYrb29VDMAr5zexPICNLZAirexK9AWuTYTH7W25TV8qNm5H/STbW3kFdhSo63IBbggv1M0mzMNhaAutNLga1CAWPfflIPcvGLKmAw1fKHZRTuPt8QOoEl91TUEA5zxJOpJ6wNvHv2rk00N8pFvHmJmF2zVd1Iuo68yLwWvBWPTZJNKueDZVqqmm6jTSZ5wYco4mlYMyk+JNj4iWzjMKeNBPSJJJ+T0eljlwJqUG9/wZUFupjrt1PqZpDiMFzo28C35z2kMC5sEb+Zvzi6F7R299rd43+v9gdHbIi3N3dRx5DU/jDG2cYfqXIAtfnfnCR2Vg1NNrsCtyBmva/WZuviM9VwL6sSB3XlmtKSPns15MryVs+DzEO1QhVHZ4knUgD4CBN59oE2p6BRpob/6TZ4PChE4C5490z+8OygWuBe3Gw+cXUDSZbB4NwMwHDie7qenjOiYDb9SpRTtG4urdSRwJ8RaBdl4ZlQGxN2sRw7l8dSe7WXa1L3K1HH1FFyt9Rl+tbvtf0hhLcnlxPRaLr4+p94xn7QqdfhBWB3iw1Y2FQKeH7wMg8mta3nDlPZLsLqUYdVdSPhOhpo4KkR/tepzsYRwGPJRmYAgfOUG2RV+78V/OXfojrRyhTcnUaTKwqyCptBjyHpK7bRPQR7YGp9xvSV3wb/cb0MwLZDVp03PaooxPUCaLZ27+GpDMKNMMeYVb/KDNl4c+9W6nnxBh2tUUcWA8THiNEdUqhdVAHhKtTFM3E/CNeuh+0PKRO3QwtJ8jJtcEFTCgsDzEEvu2xZi1S4JJsRwubwtUxNpUq4nSbSjWwXtLZje8LXbVdCra3XQW8uUPbFc+7CE3ZRqeptrByYgGyvwuCO48jIMJi69OsRUyKpBy5Tc6E9rziON7DRnTDTKbxQccU3X5RSXaZXvRKu9Ps+NZWahcObdlj2Tbp0nLsZsqvQfJVVlN+f4HnPo1K4lDbOxKOKXK4B6EjgesEcsV5M4SPmZzap6z6d9lNK2zaJKZSwzXItmB4H0mF2j7FaVTWm4R+4tlJ6kEToeCwtSnRp0lY9hFTQ2+qoF/hKOUfYFfoFb64ytXc0UbJSX6xH2j08JiamwafJS39okzoVfZLMO0CeZ1GsHYjYtUfUTT1kZK3ZaLoxy7CNuncNLS1VLIhBY2A4Q7V2ViApbIbD18hxMzO2ajim10cXFtVMFUUjJt0jI4a7PfqSZoCgBRR9lQPOVN3qCGoEPE2GotpxPyhXEqvvWy8L2k3tE+kg4yzRUd9Mf+F+gOyBJMkjoHSWMh6H0MUeWzK7UxFgqXbElZD0jsCmpPQE+n+8yW4JzqD3J69XMxP60k2C2QXu9j5cT1tfQeJlfDpcgHmQPUzQ45dMiEhB2dNM3Sx5eMdK92eb1TUIqCQCr7Up02Ksy5r6IrZio/tX856mILFrfVHgb+kqY3B0hVUqAACbnhfsnztpzvPMNjVsQAMpOhHPvtAzl0eWTNiLAEQJvDtYLhqxH3Svm3Z/GWtp4tQCB8Jz/AHp2vmApKeLZm8tAPiYcabZLLJUU8FjLC5Og/H/aGtn7UYagMvQ5jf0EzFLUqOQ1hali7D9es9FM8xo1mH3trJxbOO/j5GHcBt96lirXFwCOY8ZzVsUP9pPs7bTUagZTw4jkR0MlkxqXGx29N1bxupq1+0dr/arphgQRdmNieNoM/bFXrKy7Yp16dI0jdVSxB0KtzU94/GILOdyd0elgxQcNTS33LQ21U6n1kT7VJOoBPlIjTkbpBql7LdnF9qJm24w+yPhJcJtkswBHEqLeJtBtVZLstbVFJ4LmqHwRSfmRMpyvkGbp8McTlpQM27vtTpYqrS92WVTlBvqD/vIMNvCXp5rZdbW498xGJxHvK9Rz9p2PxhvA1LUm7rN+B+c6d6s+brwadcRm1EvVO0obiy9k945HymS2ZtMA5SeHyhwYuwBvck8O7vjIm0Xbdx/milcYgxQ2A3ZEkpiRtJ6QniLk9UkuY+i51N5GxkoFhHQD0VjJ6dYyuBJhGTYGiYYkzz6Yb8BIzGCNqZqRYWqp4op8pVrJRJN6Sfyr+Ul4C8piBzYUvQ4bPwx/5KfygfKS4zA0KgAcGw4WJW3oRPEE8YzLI0F23dg+vufg6gsfeDwdvxkFH2e4dNUr1lB+yWVgfVb/ABhhRHvD3GP3J/cwUN0EB7NY+ag/K0hrEgkdL/lC8B7aqhVZr2A4noOZt3R4Ss08k5/ydnNfaDtJA1OnSJstJMxJufeMoZj8QJmdh71th6nbzPSIPZBsQbm1j07r2jt5cQKlV2vxPSwsBlFvICZ5RceBne4pqmcSyS1arNTvDvaGKGlqpUFhZlK30y3PEg8xceMyhqF2LH/TwEnqJZgO4CJacCilwByb5FT0v4AestI/ry7h19JVbS/ivzElwyEj9fr9d0cQmJnrLpPBJOUDFZqtwsdrUpnibOPIWP4ek2ymch2TtA0aiutrqb2PA9x7uU7/ALMw+DxFGnVRSA6htGfQ8CNTyYEeU5sip2et0vVxjj0SXACtI6lMjiD6TXYPZFCm4dc1xyYhhFtTZKV2zGoy6WAAFh8Ilqi31a1bLYxNRD0kOMqGlhsRUOhFMIveXOtvITTV9zVbhWPmv+sHbT9n1erQNJMQlrg9pWA07rnWGNWT6nqZThojVf1ONYcaw/s8XBX7wI+E0D+x7GLweg3g7D5rJKHs6x1Mg5FNvuup+dp0aotcnkU0+AFgNljiU8ybGElwNRQCCCp0F+PhpFtXYuLoA1K6e7pKdWLUwtv5tT3ShU3rBRRTQlQbh6jCmGPVRYuw8oU74ElGV7F/9t0Rpn4afVPKeTNtVqEk5E114Vv/AAih0sXSzuY4yygkFJZZAnjo9QVtRJWjKfE+n4/lHGOA9pyURiDSODjqIyQD1jPLTwmOQQBG4lrDxldI/FvrG0+ER8jLgkUxs9PCeJMAh2mtQ0agosFqZTlY6gH9c+Uzu4e1s5bB4gvSxNO6pnJZWGZnsVJ1btcQdVAsdJqwNDfnM1vjsN6qCrhx/wCqpWNNgcrEA3y35kHUX5jvl8U4p1LgScXygjvNUr0cNWzU+0UZUdGBplmGUXJsU437QsLfWMxtTbyvhWp4ivh0rlStldq4Y20Le4Vgt+epmJ3z3oxOKrqcTnQqoUUyT2SONlNrEnjzg7B4V6ilqaM6g2JFzr0sJ2LHBIipSb2Bu1KNRWKtrbpex7wGAPwg2nWytC+JbOTdu1zBuD6GQUXak6vlRiOAqItRT4qwtK2mxKa5K5NzeS0lku0sc1Y5itNdTpTRUABOg0FyBwF7+Mipqba8JgDao+t32/CWsIOwL99/Uyq1Y2JU2NiNDbQ8R4STZ9a6AXva/wA+f5woDLDieE9kxOZDWe1MwMBDRqa3nX/ZZtfPQeiTrTOZf4W4+jD/ABTjNE2E1ns/2yKONpZjZXvTJ5dsWF/7wWRyR1RKQ2kd0DRGpK3vo1sRPObo60iytQy5TqEAa9/rBVKpc2l41NYYsEkWGrGCd4951wlPMbFjfKp0GnFmPJRL2fWcR9pW3jiK+RT2CSB/AhsPUkmdOKOp/gjN0gZvLvJX2hWBZyyg9nTsjW2ZU4W5DzJnuGpBGsLlrXZ2N2Piekq4Bba20At4yXD3JJPFrDyGpnetiITDnox77gTyV/pzcoobAfQ1PZdQDXKP7wkFbsmzWv3EH5QPi9u1wl85PiFPTukGydoPWplnJvmYagAgC3ECcPV9MsENRbBm7sqNBTqi3xjlcQeDp6fKJGM83uHXoJtnbXaqDTdbW1P9rXgf10ln6FS+4n8q/lBGJplTnXz/ADlqjjMwuP8AadE8ur5E4wrYdjNi0n4XQ8ihK+oGhgtsJiMMS6MzrbgGLDxKNf4QqMSYzFYo5T5SWtD6WPoYjOATx4mWkME0sVaXaWKEVTQziW3MSyscUJLTrCNaFonMjXjE1UTM7S9oWFosU7dQjTsBct+diTrHjGU3UUK2o8km9mwcMyGrVVRmdczt1KrTS55C6qOlz365b+hlOi+ehVqUGbiEKlG8VYEGe7d9quHq0alF8M7JUUo16ig2PMdg6jiO8TG7G9odSinu64aqoPZcMM4Xo1x2rdb+uk7YQmo0xFONmy2xsKlUp2ZVZ/vZQPPumQxW7mBoOv0yriwHuVSilNrAWHaZzfiT9k8OMO4f2g4NrZnZT/bRtP5bzMb77Xp4ishpMHVaYFxe1yzEjXyhipXRsjjVmu2G27dPtXqOQDpiFrve4IPZC5CbHpOebQoKatT3XZplnZU1OVCSQLk3OlhKYMeK9uB7yeHgJeMdPlnNJ2TJs662uL24dO498emDVBYfWF+1wvY93KVxjAoAHnyveeNjr6R7Qu5LUqm+sgxtUZAOpkeaV8TUvYdIrYUiagpJ7ILHoBeFMFgqgIbRCpBHNhY3vYSbdxR7o97G/oLfrvhVcKyqHA7JYjPyuBe3jqPjHUSbnuEsDv8A433j++RAtyBTZSjKb8+Z8D8Jq8HvXQdMzVFpnS6uwBHhfiPCc1xNWmnABmJtci9u/WDK1dtSGPhfT05eU5svTQl+CsM8kztGB3uwea30infvzAX8bW+M0GHxSuuZGVlPNSGHqNJ884fFg21txuOFoRwG1atMlqLupHNWKg+I5yf0iS+LH77vdHY959omjhajD6zDIO7NoT5C58pxPbNFhUVj93zAJNr24S/X3gxFdGFaoz2N+0eGa17Dlw4SPF3JbrcfIaToxY9EaEnPUwejnKAP13y5Q0UHmR8IOradoaHQfGXKWKpsB2rEAA59L6cuXx8pSwDyIp7/AHh8IoQHUtp4epr22A5DLw1ku7rZUqsbta3AamwJ0A56zde4B6HxESYJRwUDw0nP1GbvQcaofFj7crAdDEBl4FeVja8kVoa+iLzHqLxjbNToPS08yXTu9jsWVeQZB+JBoNm4JzB5D/SaI7PtbLYEG99D8xJmRmFqiq4PHMqm/lKwwJLdiSy+kAlYEAg3B1vFiF7PpCL7OUCyplA4BdB6ayritnsRoxHkD85J9O/DRRZF6BeWWaZj6uBsNM7dwVPxeMRW5q48UPzFxOd4pxK64s8aTUpAz246eMmo1BFT33CAd+9qNQwblTZnIpg9M1y1v7oPrONVsW1jY6kEXnV/aiL4MHpVT/K4nGw1xPZ6Oljtezgz/wAhM5IvKzGTipbwkGItfTjxnUSGERhWSqOcWWAxGHPUwzg6YUAnUwV7uE82gjIDHYnEg8tJRqsDyA8NJI0q1kI8PlAwI8cyMTzNHYdLsBy5+EUfg0uxaIVabEXGptcjNqdPC4sSO+S19rlywqMpYMqqlNSlOmlmJyjxKd51JJ4ypTxV+AHZtbQEDpxEgwt2qFnJYnUljcm/UnwlbIe7LGJS/p+B/KUr8jL9enbn+On6MG1KmptrFZkOpsuilc3wt3gyxia3u0001tylOk3PhylXGVC7WHL584LGSthXBVUCEhiSwu2YWswvexubi1tdPCXaWIDgsARfWx48IIp07U7WueviYUw9PKCP1pCMyGqmvceMr1MKssO0gqPEYUQfRFij80USx6PptHMk9+ZConpM862dNFhMSZMuJlJY+MpsGlFwYgSRWHWDhHhoVkYNKL7MAL5uEy+M3/oU3Kkg5ZJvJtD3dFjfiDONVXzMT1Jhc21YYwVnWaXtBp1D+7TMOfKarBY+lUQNa04hsWplJA5jTxE2eyto4j3YFA0yea1L2PgRKqOqKaJyembTOgsaZ5mRnB0zzXzWY39t49Pr4VG/gf8AC5iG+Tr/AFmFrr3gZh8QIrxT+0ynH2V/bFg0p7PuMtzVpjT+Go34Tg9I6TqntR3rpYjCIiBwwqZiHW2gpso5nm05VSnVhjpjVUTm7YqmkrVL3FgSf9NZaqR+y8RUp16bUmKuGXKw4i5y/Ikeco3QEU1PThHgTry7g4er26t2Y8Tci/pJ6fsvwTfY/wATfiZxfWR9Mv2X7ONy8W4Trn/CXC8h66zlW2aAp16iLwR3QeCsQPlOjFlWTwSnDSU2EiqtpJnkLiVZNFJuMmwvM+H6+EsYfYVZ9Qh152Mv0N1MQL9m9xbmD8pLuQXLKaJNcDKJyjxjsITmY8r2+EWOV1GV6ZuONhqPSQ0Mdk4ow8jf4yyknwQcWi1j24C9hb5/7QewHIyXFYxWNx0tz75A/KwJPH9aTNhSGPU77frjH0soHzM9qYJrLfsmxuG01vp38LSNAy6XFjyA/GAai3TrhuwvGwN+Wtjw9ITd7Ke8wZs/BkMSSDqPnf8AKXa78fE/OHwBkLtK9Ro+o8hJkmyiR7eKMvFFGPp+eCeMZ6gnnHQSARExExt4TDxHTwCMr1bKT0mMYb2ibT0yA8Zz9BC+9eP95XPQQUglWqVBiXMHUysD0M1+w8TkqW5HUecx1GHsFW0RunZMr08uYkeoXEjf+/HUR2eCKWN0HC3fI9obbFJCwVnbkqAkk99tAO8ztTTVnI9jLe2St+5w46mof+2PznLKc0e+e069Z1audTfKvJF6AcvnM2vGYdcD34SXZLqtZWYOQt2HuwC2YfV46WzWvIn4Q7uTu9UxVSpkKgIFuWNrZibaDU/VMxroupvvtEHR1A6OqN6m1/jNTsnfLHWHvKWHIIvmLGmD3XLWB8ZR2l7PK4F6T037tUPlfT4yslavhwFxNB0A0zgEr5kXHoZHsQ9GeWfhm7G9eIRc1TB1MoF81N1qLYa3uBa3nOI46tmqMx4sS3qSfxmsxuMKoz0KjKGBDBGIVgeyQyjTn0mNrGPDHGH8TKblyJzIi0eTG0qZZgB+ucZhO7bq4P3dCmpGoVb+NtYfakjCxUHyE4ZsvaBpCz++PQ0amRh4rlIPqJZXejaIN0rVEXkHYVDbvzAzz/pWvJ0d5Pwdcq7r4Nz2qFM95UX9Y3+g+BPCig8hMBsvfHadgWek4JtmZFFv4soB85ol3xxiqC2Ho1FOgalUB1te2jNbQHjN9PNA7sWGam4WEPBKfmiflMnvLuLVonNhKSspAuEstiOZW9jCv/EdRb3mHqpe9iCCDbja4F5Yo+0HCNxNRf4kv/lJmismN2l/kLlCSps5su42Pqk2pAHj2mtJD7Lsf9oUwO4sf8oM61szebD1Bda1MEk6MwVtNBo1jwF/OGKOKDajK3eLH5Q96fn+xtMfBwvE7n4rDqLIatyb5Fe48Qw+MFNsvEn/AJFbzpt+U+khXHMCR1Pdnig+EbuyrkGhHze272L4+4qeg/OVK+y8Sv1qFUf3G/AT6SqbOw7fZtKx2BRPBiPP84vdn+A6Ynzblb7rfymKfR/9Gk++fURQ92f2/s2mPsvmSJIxJAZzFWesYkjbxyiYBJeBd58d7ui0MEzAe0DaX2BHgrkB8GDrVMzEnmZJTkNpNTjyGRbpCFNntcFeov6QZSl7CtYgxcctM0w5I6oNB/DuWpjqNI9ASjX/AFoZXwD2cryOohCi3ZfqPyaegtpUefVxs5LvVVvVUD7K/M3gWdLwG6+HxFMPURi5ABKsw4Acr2+Eh2h7LhkZsOamYC4RgCGPS9gR46x7GS2OeO02Hsvqlatc30yIP8R/IyXCeybGvq5RPE3ms3Y9nyYQu1SsrFgBYaWsbwivgKpjufGWFx8Rw+GXmxPcJVrYYX00HK8DdC0Y3fhKa01siq7ZTcCxIsSbkcdbTn5PGa/fnFZqqr9ymg8yoJ+FpkLcYzGiMBl3YiXrKO5vkZRBml9nv/vM33abn1Kr+JijMO4LdqvUPZTKOr9geOup8hLeP3BxGX929JjzBzL6Eix87TTLjrHjJhje8zWiZz5KGKwotXoPl+8ouB5i4+MkfEJUGZDqOYJDDz4ib/8AaPeYB2nhKTLVcoubk1gD9e2hGogYGjMbwLejhL6nK+p4/WEH7M2NiK/9SjsOFxoo8WOk2n0KkwpKyKwV8oza2BZrjv4D0hfYeIVaSgAAa6DQDXlMazPbO9nlXQ16oX+ygDH+Y6D4wyNycOPqtVUjmHAJ7+ENfTVifGdbegjbG3BA2BXT+qxtcdzHMP8ANb4T0DaafVr0qnc6gH4L+MKLiI4VorhF8oKnJeQPX3jx9FSauHpMo4sjW52+8flPKO/tvr4aqOBuva0OoOoHIyxvK/8A6Wqe4f51lDduteo3/Tpf9tJJ4cbfBRZZF/8A4h4b7tb+Rf8AynsJZh+jPIPp4B70g4I+Uh73ulLE7RrpxS/hONY0+GdLlXgNCPEyv9KXB1SEcJvNSawPZPfGlhlEVZIsK4irlUnoJx/ePG+8rMe+dH3o2kEoEg8ROS1q4LEzQVJsZ7uhto+nPBaPRZmOi1RlunKtIS1TEjIognSqfVYctDNLgMOCrMxAUgXv53+cy+COhHnCuFOZbX4eJ+AnowlcYyPPktMpRD+C27haaZKdI9nQaaHwgHbe/fulYjiPsrqR490E7U2oaK6jLmDWv9bs2FyLaC558e6YjEbTtTtfUnXnfQAk3Gs6PyyRa2n7Q8XUJs+UdBxlrcTbVWpXqLUqFiUuLn7rC9h1sfhMhVS500+UubuV/d4qiR99V8m7J+BivgrGkzrAxBvCb7NrFA3AdJZ3Z2IatS7fUX4wlvXtUDsJoB05xNCa3HlLekc62nu3QrGszhg6o7ZkYjVV0uDcHh0mK27u59HF1rZgS/ZZbN2T1GmvgJvsNTCpirDU0arnvOU6zO704kGiVANy7C9uyRfMbNw5R34ILkwgfrNp7N8Jdq1TkAtMeJOY/JfWYxxadG3C1wg7nf8AA/jBLgrFWzT+4v3T0YZuREikuGJN/CTsZ40hjYVuvpB+KqfuaniB/wDY0vVcSRA1WtelW/6iD1ZoUyc4Uh1FstRNTq4bUk27THS/Ad0tbPxVqY8/mYJrYxUq0czAXbmQPvdfESxs3EKyDKwOpGhB5901iJBVcYbxV8WwOukpu4kOKbWZNjThQQXaXn6ywm0T1gHMe/4SzSU9TG1E6Lm28WXoOvcP8wnmwxlY/wAFMf4FkNSgWUgk2MtYShl5k6Aa9wEjLJTLRhsF/ffq0Up5oondH7Zr0qies4MUU89SOuipitm034jWCMRu/Y3XURRS6ySS5JOEW90At78ZZcg5CYRYopZqoo0OWTLJEaKKTZVF6g8IUbT2KQkyiRcwy6y7sasVqDxiinf02+JpnB1G2RG8r7KWovbRXB6gGZ/aHs5wVTjRynqhKxRQaa4NqMzj/Y9SN/dVXXubX5QVg/ZDiBXSzqUzAllJDAA3uO+KKPjnLUkaSVHZ6zrh6OVenHrMTijnYliLn4RRS+R70CC5YK92oaquYDPRqLqQON+E59vBtIO+UHRS1tNCb8j0049wnsUZLYl5M7Ue9/L5zabg1CoqJcm9nA5D7Jt/hiik5Fo7M1IZtfEybB5rnvEUUmWk9iDEU/H5QT+ybrU7dQXZWsHNibmeRQojk4JaOzkLoGUEa3vrfjJsHhQF0EUUwkV8iVk/V5FiKcUUKHyDaNKX6NOKKJJiRRZFOPGkUU5JM6Yob7yKKKKPR//Z"/>
          <p:cNvSpPr>
            <a:spLocks noChangeAspect="1" noChangeArrowheads="1"/>
          </p:cNvSpPr>
          <p:nvPr/>
        </p:nvSpPr>
        <p:spPr bwMode="auto">
          <a:xfrm>
            <a:off x="80963" y="-838200"/>
            <a:ext cx="2609850" cy="17526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30726" name="AutoShape 6" descr="data:image/jpg;base64,/9j/4AAQSkZJRgABAQAAAQABAAD/2wCEAAkGBhISERQUEhQUFRQWGBUUGBQUFhQUFBUXFhQVFRcVFRcXHCYeFxokGRQVHy8gIycpLCwsFR4xNTAqNSYrLCkBCQoKDgwOGg8PGiwkHyQpLCwpLCwsLCwpLCksLCkpLCwpKSwsLCwpLCwpLCwsKSksKSksLCwsLCksLCwsKSwsLP/AABEIALgBEgMBIgACEQEDEQH/xAAcAAABBQEBAQAAAAAAAAAAAAAFAAIDBAYHAQj/xABGEAACAQIDBQUEBwQIBQUAAAABAgADEQQSIQUGMUFRImFxgZEHE6GxFDJCUsHR8BUjcpIWM2KCorLh8RdDc7PSJDRTo8L/xAAaAQADAQEBAQAAAAAAAAAAAAABAgMABAUG/8QAKhEAAgIBAwQBBAEFAAAAAAAAAAECEQMSITEEE0FRIhRSYaEygbHB0eH/2gAMAwEAAhEDEQA/AOYfT6Ict7onnq0mG3KX/wAC9eMDvxjYKQlBvD7wIr5vcU2HNWAIPrNnsf2osWSlRwaXYhVCtb/8zmQmo9nFO+0KWhNg58OydT0mqtwnbsUuZMx0AsLDqZmtq7LrMDapkUalieHgOZmr2FS94XZvqA6Adecp72bPz5aa3Abj4CJJWrHjKtkAt08bTU5EJcAWZm5m/G/Wa+niE6QBgdnrRXKgsB8YyriTe19LwKTSoOlM1dMI3ACe+6XpAeDxoTiePIcTCLbVpjRjY9OY8ekDnPwwaY+i0aa9IvdL0kdPFoQTmGkgG16X3hBry+x1jT4RbNJekYaCnlIhtOmftCPGNT7wg15PZu2vRGdk0vuzz9jUvuywuIW17jTvj6lUKLkgAC9+6C5iuMSkdj0unznn7HpdPiZTxG8CkHLcD7x4+nKDsRthhT94KjAC9jxvrzB0tDc/ZtEPQdrbJptxv6mRjYdLofUwFu7v0taoKVUBXOisNATyBB4E8iNL6aTWkRNUw6IegXidm00UkX07zM8mNJFwTNVj1/dt4TFUabZQMreh6ymOTd2c+eKjVB8VSyi5nmSOSiVUXivNPkCPAJ6TpPC4jHqCCzGJ312twQHmb/Cc/wAas1m/OHRKwZWvm4joZlqjgmda4DEk3YxqpiF95wswHPtFSBLVbEMCe/XWS7sbNariqSrTY9tb6GwF7m55aTo+3vZhRbMyOykkkA6qCfjIz2ZeDtUclZyx6W5zeeznYIqJUZiRewUjuvfxlLD+z9g/bfnawm52fTpYdUpIbZRxOnE8yOcEfkLN0V8Xu3WTVbOO7j6GDaNK7ZXuvXkR5Gav6eym3TkdfjPXK1l1XU6BtNOuvhGaETb2M4dkn74ihGp70E2TS5tpy5RRLQPkcTo7Er1FzpSdl4ZgNCRxsecMYf2dY1gpKKma1hUdVbXnbWaSttE4fCogOtOmAB0ZtSfUzKYnaD1nzVWdjpYknTpbpKr5cFZRUavk12G9mmFoKv0utnci5Wmcqr1F+J8dJsNg4Cj/AFODRFvYZgNQObM3E6fOcarbcdqjBmYqDwvc24TsnsawYNN3zG5sRfoxPPwURad7gpabXJ0jZuzlo0wijQfGBd5Kf7xT/ZhmscoJdrAfa/OYrb29VDMAr5zexPICNLZAirexK9AWuTYTH7W25TV8qNm5H/STbW3kFdhSo63IBbggv1M0mzMNhaAutNLga1CAWPfflIPcvGLKmAw1fKHZRTuPt8QOoEl91TUEA5zxJOpJ6wNvHv2rk00N8pFvHmJmF2zVd1Iuo68yLwWvBWPTZJNKueDZVqqmm6jTSZ5wYco4mlYMyk+JNj4iWzjMKeNBPSJJJ+T0eljlwJqUG9/wZUFupjrt1PqZpDiMFzo28C35z2kMC5sEb+Zvzi6F7R299rd43+v9gdHbIi3N3dRx5DU/jDG2cYfqXIAtfnfnCR2Vg1NNrsCtyBmva/WZuviM9VwL6sSB3XlmtKSPns15MryVs+DzEO1QhVHZ4knUgD4CBN59oE2p6BRpob/6TZ4PChE4C5490z+8OygWuBe3Gw+cXUDSZbB4NwMwHDie7qenjOiYDb9SpRTtG4urdSRwJ8RaBdl4ZlQGxN2sRw7l8dSe7WXa1L3K1HH1FFyt9Rl+tbvtf0hhLcnlxPRaLr4+p94xn7QqdfhBWB3iw1Y2FQKeH7wMg8mta3nDlPZLsLqUYdVdSPhOhpo4KkR/tepzsYRwGPJRmYAgfOUG2RV+78V/OXfojrRyhTcnUaTKwqyCptBjyHpK7bRPQR7YGp9xvSV3wb/cb0MwLZDVp03PaooxPUCaLZ27+GpDMKNMMeYVb/KDNl4c+9W6nnxBh2tUUcWA8THiNEdUqhdVAHhKtTFM3E/CNeuh+0PKRO3QwtJ8jJtcEFTCgsDzEEvu2xZi1S4JJsRwubwtUxNpUq4nSbSjWwXtLZje8LXbVdCra3XQW8uUPbFc+7CE3ZRqeptrByYgGyvwuCO48jIMJi69OsRUyKpBy5Tc6E9rziON7DRnTDTKbxQccU3X5RSXaZXvRKu9Ps+NZWahcObdlj2Tbp0nLsZsqvQfJVVlN+f4HnPo1K4lDbOxKOKXK4B6EjgesEcsV5M4SPmZzap6z6d9lNK2zaJKZSwzXItmB4H0mF2j7FaVTWm4R+4tlJ6kEToeCwtSnRp0lY9hFTQ2+qoF/hKOUfYFfoFb64ytXc0UbJSX6xH2j08JiamwafJS39okzoVfZLMO0CeZ1GsHYjYtUfUTT1kZK3ZaLoxy7CNuncNLS1VLIhBY2A4Q7V2ViApbIbD18hxMzO2ajim10cXFtVMFUUjJt0jI4a7PfqSZoCgBRR9lQPOVN3qCGoEPE2GotpxPyhXEqvvWy8L2k3tE+kg4yzRUd9Mf+F+gOyBJMkjoHSWMh6H0MUeWzK7UxFgqXbElZD0jsCmpPQE+n+8yW4JzqD3J69XMxP60k2C2QXu9j5cT1tfQeJlfDpcgHmQPUzQ45dMiEhB2dNM3Sx5eMdK92eb1TUIqCQCr7Up02Ksy5r6IrZio/tX856mILFrfVHgb+kqY3B0hVUqAACbnhfsnztpzvPMNjVsQAMpOhHPvtAzl0eWTNiLAEQJvDtYLhqxH3Svm3Z/GWtp4tQCB8Jz/AHp2vmApKeLZm8tAPiYcabZLLJUU8FjLC5Og/H/aGtn7UYagMvQ5jf0EzFLUqOQ1hali7D9es9FM8xo1mH3trJxbOO/j5GHcBt96lirXFwCOY8ZzVsUP9pPs7bTUagZTw4jkR0MlkxqXGx29N1bxupq1+0dr/arphgQRdmNieNoM/bFXrKy7Yp16dI0jdVSxB0KtzU94/GILOdyd0elgxQcNTS33LQ21U6n1kT7VJOoBPlIjTkbpBql7LdnF9qJm24w+yPhJcJtkswBHEqLeJtBtVZLstbVFJ4LmqHwRSfmRMpyvkGbp8McTlpQM27vtTpYqrS92WVTlBvqD/vIMNvCXp5rZdbW498xGJxHvK9Rz9p2PxhvA1LUm7rN+B+c6d6s+brwadcRm1EvVO0obiy9k945HymS2ZtMA5SeHyhwYuwBvck8O7vjIm0Xbdx/milcYgxQ2A3ZEkpiRtJ6QniLk9UkuY+i51N5GxkoFhHQD0VjJ6dYyuBJhGTYGiYYkzz6Yb8BIzGCNqZqRYWqp4op8pVrJRJN6Sfyr+Ul4C8piBzYUvQ4bPwx/5KfygfKS4zA0KgAcGw4WJW3oRPEE8YzLI0F23dg+vufg6gsfeDwdvxkFH2e4dNUr1lB+yWVgfVb/ABhhRHvD3GP3J/cwUN0EB7NY+ag/K0hrEgkdL/lC8B7aqhVZr2A4noOZt3R4Ss08k5/ydnNfaDtJA1OnSJstJMxJufeMoZj8QJmdh71th6nbzPSIPZBsQbm1j07r2jt5cQKlV2vxPSwsBlFvICZ5RceBne4pqmcSyS1arNTvDvaGKGlqpUFhZlK30y3PEg8xceMyhqF2LH/TwEnqJZgO4CJacCilwByb5FT0v4AestI/ry7h19JVbS/ivzElwyEj9fr9d0cQmJnrLpPBJOUDFZqtwsdrUpnibOPIWP4ek2ymch2TtA0aiutrqb2PA9x7uU7/ALMw+DxFGnVRSA6htGfQ8CNTyYEeU5sip2et0vVxjj0SXACtI6lMjiD6TXYPZFCm4dc1xyYhhFtTZKV2zGoy6WAAFh8Ilqi31a1bLYxNRD0kOMqGlhsRUOhFMIveXOtvITTV9zVbhWPmv+sHbT9n1erQNJMQlrg9pWA07rnWGNWT6nqZThojVf1ONYcaw/s8XBX7wI+E0D+x7GLweg3g7D5rJKHs6x1Mg5FNvuup+dp0aotcnkU0+AFgNljiU8ybGElwNRQCCCp0F+PhpFtXYuLoA1K6e7pKdWLUwtv5tT3ShU3rBRRTQlQbh6jCmGPVRYuw8oU74ElGV7F/9t0Rpn4afVPKeTNtVqEk5E114Vv/AAih0sXSzuY4yygkFJZZAnjo9QVtRJWjKfE+n4/lHGOA9pyURiDSODjqIyQD1jPLTwmOQQBG4lrDxldI/FvrG0+ER8jLgkUxs9PCeJMAh2mtQ0agosFqZTlY6gH9c+Uzu4e1s5bB4gvSxNO6pnJZWGZnsVJ1btcQdVAsdJqwNDfnM1vjsN6qCrhx/wCqpWNNgcrEA3y35kHUX5jvl8U4p1LgScXygjvNUr0cNWzU+0UZUdGBplmGUXJsU437QsLfWMxtTbyvhWp4ivh0rlStldq4Y20Le4Vgt+epmJ3z3oxOKrqcTnQqoUUyT2SONlNrEnjzg7B4V6ilqaM6g2JFzr0sJ2LHBIipSb2Bu1KNRWKtrbpex7wGAPwg2nWytC+JbOTdu1zBuD6GQUXak6vlRiOAqItRT4qwtK2mxKa5K5NzeS0lku0sc1Y5itNdTpTRUABOg0FyBwF7+Mipqba8JgDao+t32/CWsIOwL99/Uyq1Y2JU2NiNDbQ8R4STZ9a6AXva/wA+f5woDLDieE9kxOZDWe1MwMBDRqa3nX/ZZtfPQeiTrTOZf4W4+jD/ABTjNE2E1ns/2yKONpZjZXvTJ5dsWF/7wWRyR1RKQ2kd0DRGpK3vo1sRPObo60iytQy5TqEAa9/rBVKpc2l41NYYsEkWGrGCd4951wlPMbFjfKp0GnFmPJRL2fWcR9pW3jiK+RT2CSB/AhsPUkmdOKOp/gjN0gZvLvJX2hWBZyyg9nTsjW2ZU4W5DzJnuGpBGsLlrXZ2N2Piekq4Bba20At4yXD3JJPFrDyGpnetiITDnox77gTyV/pzcoobAfQ1PZdQDXKP7wkFbsmzWv3EH5QPi9u1wl85PiFPTukGydoPWplnJvmYagAgC3ECcPV9MsENRbBm7sqNBTqi3xjlcQeDp6fKJGM83uHXoJtnbXaqDTdbW1P9rXgf10ln6FS+4n8q/lBGJplTnXz/ADlqjjMwuP8AadE8ur5E4wrYdjNi0n4XQ8ihK+oGhgtsJiMMS6MzrbgGLDxKNf4QqMSYzFYo5T5SWtD6WPoYjOATx4mWkME0sVaXaWKEVTQziW3MSyscUJLTrCNaFonMjXjE1UTM7S9oWFosU7dQjTsBct+diTrHjGU3UUK2o8km9mwcMyGrVVRmdczt1KrTS55C6qOlz365b+hlOi+ehVqUGbiEKlG8VYEGe7d9quHq0alF8M7JUUo16ig2PMdg6jiO8TG7G9odSinu64aqoPZcMM4Xo1x2rdb+uk7YQmo0xFONmy2xsKlUp2ZVZ/vZQPPumQxW7mBoOv0yriwHuVSilNrAWHaZzfiT9k8OMO4f2g4NrZnZT/bRtP5bzMb77Xp4ishpMHVaYFxe1yzEjXyhipXRsjjVmu2G27dPtXqOQDpiFrve4IPZC5CbHpOebQoKatT3XZplnZU1OVCSQLk3OlhKYMeK9uB7yeHgJeMdPlnNJ2TJs662uL24dO498emDVBYfWF+1wvY93KVxjAoAHnyveeNjr6R7Qu5LUqm+sgxtUZAOpkeaV8TUvYdIrYUiagpJ7ILHoBeFMFgqgIbRCpBHNhY3vYSbdxR7o97G/oLfrvhVcKyqHA7JYjPyuBe3jqPjHUSbnuEsDv8A433j++RAtyBTZSjKb8+Z8D8Jq8HvXQdMzVFpnS6uwBHhfiPCc1xNWmnABmJtci9u/WDK1dtSGPhfT05eU5svTQl+CsM8kztGB3uwea30infvzAX8bW+M0GHxSuuZGVlPNSGHqNJ884fFg21txuOFoRwG1atMlqLupHNWKg+I5yf0iS+LH77vdHY959omjhajD6zDIO7NoT5C58pxPbNFhUVj93zAJNr24S/X3gxFdGFaoz2N+0eGa17Dlw4SPF3JbrcfIaToxY9EaEnPUwejnKAP13y5Q0UHmR8IOradoaHQfGXKWKpsB2rEAA59L6cuXx8pSwDyIp7/AHh8IoQHUtp4epr22A5DLw1ku7rZUqsbta3AamwJ0A56zde4B6HxESYJRwUDw0nP1GbvQcaofFj7crAdDEBl4FeVja8kVoa+iLzHqLxjbNToPS08yXTu9jsWVeQZB+JBoNm4JzB5D/SaI7PtbLYEG99D8xJmRmFqiq4PHMqm/lKwwJLdiSy+kAlYEAg3B1vFiF7PpCL7OUCyplA4BdB6ayritnsRoxHkD85J9O/DRRZF6BeWWaZj6uBsNM7dwVPxeMRW5q48UPzFxOd4pxK64s8aTUpAz246eMmo1BFT33CAd+9qNQwblTZnIpg9M1y1v7oPrONVsW1jY6kEXnV/aiL4MHpVT/K4nGw1xPZ6Oljtezgz/wAhM5IvKzGTipbwkGItfTjxnUSGERhWSqOcWWAxGHPUwzg6YUAnUwV7uE82gjIDHYnEg8tJRqsDyA8NJI0q1kI8PlAwI8cyMTzNHYdLsBy5+EUfg0uxaIVabEXGptcjNqdPC4sSO+S19rlywqMpYMqqlNSlOmlmJyjxKd51JJ4ypTxV+AHZtbQEDpxEgwt2qFnJYnUljcm/UnwlbIe7LGJS/p+B/KUr8jL9enbn+On6MG1KmptrFZkOpsuilc3wt3gyxia3u0001tylOk3PhylXGVC7WHL584LGSthXBVUCEhiSwu2YWswvexubi1tdPCXaWIDgsARfWx48IIp07U7WueviYUw9PKCP1pCMyGqmvceMr1MKssO0gqPEYUQfRFij80USx6PptHMk9+ZConpM862dNFhMSZMuJlJY+MpsGlFwYgSRWHWDhHhoVkYNKL7MAL5uEy+M3/oU3Kkg5ZJvJtD3dFjfiDONVXzMT1Jhc21YYwVnWaXtBp1D+7TMOfKarBY+lUQNa04hsWplJA5jTxE2eyto4j3YFA0yea1L2PgRKqOqKaJyembTOgsaZ5mRnB0zzXzWY39t49Pr4VG/gf8AC5iG+Tr/AFmFrr3gZh8QIrxT+0ynH2V/bFg0p7PuMtzVpjT+Go34Tg9I6TqntR3rpYjCIiBwwqZiHW2gpso5nm05VSnVhjpjVUTm7YqmkrVL3FgSf9NZaqR+y8RUp16bUmKuGXKw4i5y/Ikeco3QEU1PThHgTry7g4er26t2Y8Tci/pJ6fsvwTfY/wATfiZxfWR9Mv2X7ONy8W4Trn/CXC8h66zlW2aAp16iLwR3QeCsQPlOjFlWTwSnDSU2EiqtpJnkLiVZNFJuMmwvM+H6+EsYfYVZ9Qh152Mv0N1MQL9m9xbmD8pLuQXLKaJNcDKJyjxjsITmY8r2+EWOV1GV6ZuONhqPSQ0Mdk4ow8jf4yyknwQcWi1j24C9hb5/7QewHIyXFYxWNx0tz75A/KwJPH9aTNhSGPU77frjH0soHzM9qYJrLfsmxuG01vp38LSNAy6XFjyA/GAai3TrhuwvGwN+Wtjw9ITd7Ke8wZs/BkMSSDqPnf8AKXa78fE/OHwBkLtK9Ro+o8hJkmyiR7eKMvFFGPp+eCeMZ6gnnHQSARExExt4TDxHTwCMr1bKT0mMYb2ibT0yA8Zz9BC+9eP95XPQQUglWqVBiXMHUysD0M1+w8TkqW5HUecx1GHsFW0RunZMr08uYkeoXEjf+/HUR2eCKWN0HC3fI9obbFJCwVnbkqAkk99tAO8ztTTVnI9jLe2St+5w46mof+2PznLKc0e+e069Z1audTfKvJF6AcvnM2vGYdcD34SXZLqtZWYOQt2HuwC2YfV46WzWvIn4Q7uTu9UxVSpkKgIFuWNrZibaDU/VMxroupvvtEHR1A6OqN6m1/jNTsnfLHWHvKWHIIvmLGmD3XLWB8ZR2l7PK4F6T037tUPlfT4yslavhwFxNB0A0zgEr5kXHoZHsQ9GeWfhm7G9eIRc1TB1MoF81N1qLYa3uBa3nOI46tmqMx4sS3qSfxmsxuMKoz0KjKGBDBGIVgeyQyjTn0mNrGPDHGH8TKblyJzIi0eTG0qZZgB+ucZhO7bq4P3dCmpGoVb+NtYfakjCxUHyE4ZsvaBpCz++PQ0amRh4rlIPqJZXejaIN0rVEXkHYVDbvzAzz/pWvJ0d5Pwdcq7r4Nz2qFM95UX9Y3+g+BPCig8hMBsvfHadgWek4JtmZFFv4soB85ol3xxiqC2Ho1FOgalUB1te2jNbQHjN9PNA7sWGam4WEPBKfmiflMnvLuLVonNhKSspAuEstiOZW9jCv/EdRb3mHqpe9iCCDbja4F5Yo+0HCNxNRf4kv/lJmismN2l/kLlCSps5su42Pqk2pAHj2mtJD7Lsf9oUwO4sf8oM61szebD1Bda1MEk6MwVtNBo1jwF/OGKOKDajK3eLH5Q96fn+xtMfBwvE7n4rDqLIatyb5Fe48Qw+MFNsvEn/AJFbzpt+U+khXHMCR1Pdnig+EbuyrkGhHze272L4+4qeg/OVK+y8Sv1qFUf3G/AT6SqbOw7fZtKx2BRPBiPP84vdn+A6Ynzblb7rfymKfR/9Gk++fURQ92f2/s2mPsvmSJIxJAZzFWesYkjbxyiYBJeBd58d7ui0MEzAe0DaX2BHgrkB8GDrVMzEnmZJTkNpNTjyGRbpCFNntcFeov6QZSl7CtYgxcctM0w5I6oNB/DuWpjqNI9ASjX/AFoZXwD2cryOohCi3ZfqPyaegtpUefVxs5LvVVvVUD7K/M3gWdLwG6+HxFMPURi5ABKsw4Acr2+Eh2h7LhkZsOamYC4RgCGPS9gR46x7GS2OeO02Hsvqlatc30yIP8R/IyXCeybGvq5RPE3ms3Y9nyYQu1SsrFgBYaWsbwivgKpjufGWFx8Rw+GXmxPcJVrYYX00HK8DdC0Y3fhKa01siq7ZTcCxIsSbkcdbTn5PGa/fnFZqqr9ymg8yoJ+FpkLcYzGiMBl3YiXrKO5vkZRBml9nv/vM33abn1Kr+JijMO4LdqvUPZTKOr9geOup8hLeP3BxGX929JjzBzL6Eix87TTLjrHjJhje8zWiZz5KGKwotXoPl+8ouB5i4+MkfEJUGZDqOYJDDz4ib/8AaPeYB2nhKTLVcoubk1gD9e2hGogYGjMbwLejhL6nK+p4/WEH7M2NiK/9SjsOFxoo8WOk2n0KkwpKyKwV8oza2BZrjv4D0hfYeIVaSgAAa6DQDXlMazPbO9nlXQ16oX+ygDH+Y6D4wyNycOPqtVUjmHAJ7+ENfTVifGdbegjbG3BA2BXT+qxtcdzHMP8ANb4T0DaafVr0qnc6gH4L+MKLiI4VorhF8oKnJeQPX3jx9FSauHpMo4sjW52+8flPKO/tvr4aqOBuva0OoOoHIyxvK/8A6Wqe4f51lDduteo3/Tpf9tJJ4cbfBRZZF/8A4h4b7tb+Rf8AynsJZh+jPIPp4B70g4I+Uh73ulLE7RrpxS/hONY0+GdLlXgNCPEyv9KXB1SEcJvNSawPZPfGlhlEVZIsK4irlUnoJx/ePG+8rMe+dH3o2kEoEg8ROS1q4LEzQVJsZ7uhto+nPBaPRZmOi1RlunKtIS1TEjIognSqfVYctDNLgMOCrMxAUgXv53+cy+COhHnCuFOZbX4eJ+AnowlcYyPPktMpRD+C27haaZKdI9nQaaHwgHbe/fulYjiPsrqR490E7U2oaK6jLmDWv9bs2FyLaC558e6YjEbTtTtfUnXnfQAk3Gs6PyyRa2n7Q8XUJs+UdBxlrcTbVWpXqLUqFiUuLn7rC9h1sfhMhVS500+UubuV/d4qiR99V8m7J+BivgrGkzrAxBvCb7NrFA3AdJZ3Z2IatS7fUX4wlvXtUDsJoB05xNCa3HlLekc62nu3QrGszhg6o7ZkYjVV0uDcHh0mK27u59HF1rZgS/ZZbN2T1GmvgJvsNTCpirDU0arnvOU6zO704kGiVANy7C9uyRfMbNw5R34ILkwgfrNp7N8Jdq1TkAtMeJOY/JfWYxxadG3C1wg7nf8AA/jBLgrFWzT+4v3T0YZuREikuGJN/CTsZ40hjYVuvpB+KqfuaniB/wDY0vVcSRA1WtelW/6iD1ZoUyc4Uh1FstRNTq4bUk27THS/Ad0tbPxVqY8/mYJrYxUq0czAXbmQPvdfESxs3EKyDKwOpGhB5901iJBVcYbxV8WwOukpu4kOKbWZNjThQQXaXn6ywm0T1gHMe/4SzSU9TG1E6Lm28WXoOvcP8wnmwxlY/wAFMf4FkNSgWUgk2MtYShl5k6Aa9wEjLJTLRhsF/ffq0Up5oondH7Zr0qies4MUU89SOuipitm034jWCMRu/Y3XURRS6ySS5JOEW90At78ZZcg5CYRYopZqoo0OWTLJEaKKTZVF6g8IUbT2KQkyiRcwy6y7sasVqDxiinf02+JpnB1G2RG8r7KWovbRXB6gGZ/aHs5wVTjRynqhKxRQaa4NqMzj/Y9SN/dVXXubX5QVg/ZDiBXSzqUzAllJDAA3uO+KKPjnLUkaSVHZ6zrh6OVenHrMTijnYliLn4RRS+R70CC5YK92oaquYDPRqLqQON+E59vBtIO+UHRS1tNCb8j0049wnsUZLYl5M7Ue9/L5zabg1CoqJcm9nA5D7Jt/hiik5Fo7M1IZtfEybB5rnvEUUmWk9iDEU/H5QT+ybrU7dQXZWsHNibmeRQojk4JaOzkLoGUEa3vrfjJsHhQF0EUUwkV8iVk/V5FiKcUUKHyDaNKX6NOKKJJiRRZFOPGkUU5JM6Yob7yKKKKPR//Z"/>
          <p:cNvSpPr>
            <a:spLocks noChangeAspect="1" noChangeArrowheads="1"/>
          </p:cNvSpPr>
          <p:nvPr/>
        </p:nvSpPr>
        <p:spPr bwMode="auto">
          <a:xfrm>
            <a:off x="80963" y="-838200"/>
            <a:ext cx="2609850" cy="17526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30728" name="AutoShape 8" descr="data:image/jpg;base64,/9j/4AAQSkZJRgABAQAAAQABAAD/2wCEAAkGBhISERQUEhQUFRQWGBUUGBQUFhQUFBUXFhQVFRcVFRcXHCYeFxokGRQVHy8gIycpLCwsFR4xNTAqNSYrLCkBCQoKDgwOGg8PGiwkHyQpLCwpLCwsLCwpLCksLCkpLCwpKSwsLCwpLCwpLCwsKSksKSksLCwsLCksLCwsKSwsLP/AABEIALgBEgMBIgACEQEDEQH/xAAcAAABBQEBAQAAAAAAAAAAAAAFAAIDBAYHAQj/xABGEAACAQIDBQUEBwQIBQUAAAABAgADEQQSIQUGMUFRImFxgZEHE6GxFDJCUsHR8BUjcpIWM2KCorLh8RdDc7PSJDRTo8L/xAAaAQADAQEBAQAAAAAAAAAAAAABAgMABAUG/8QAKhEAAgIBAwQBBAEFAAAAAAAAAAECEQMSITEEE0FRIhRSYaEygbHB0eH/2gAMAwEAAhEDEQA/AOYfT6Ict7onnq0mG3KX/wAC9eMDvxjYKQlBvD7wIr5vcU2HNWAIPrNnsf2osWSlRwaXYhVCtb/8zmQmo9nFO+0KWhNg58OydT0mqtwnbsUuZMx0AsLDqZmtq7LrMDapkUalieHgOZmr2FS94XZvqA6Adecp72bPz5aa3Abj4CJJWrHjKtkAt08bTU5EJcAWZm5m/G/Wa+niE6QBgdnrRXKgsB8YyriTe19LwKTSoOlM1dMI3ACe+6XpAeDxoTiePIcTCLbVpjRjY9OY8ekDnPwwaY+i0aa9IvdL0kdPFoQTmGkgG16X3hBry+x1jT4RbNJekYaCnlIhtOmftCPGNT7wg15PZu2vRGdk0vuzz9jUvuywuIW17jTvj6lUKLkgAC9+6C5iuMSkdj0unznn7HpdPiZTxG8CkHLcD7x4+nKDsRthhT94KjAC9jxvrzB0tDc/ZtEPQdrbJptxv6mRjYdLofUwFu7v0taoKVUBXOisNATyBB4E8iNL6aTWkRNUw6IegXidm00UkX07zM8mNJFwTNVj1/dt4TFUabZQMreh6ymOTd2c+eKjVB8VSyi5nmSOSiVUXivNPkCPAJ6TpPC4jHqCCzGJ312twQHmb/Cc/wAas1m/OHRKwZWvm4joZlqjgmda4DEk3YxqpiF95wswHPtFSBLVbEMCe/XWS7sbNariqSrTY9tb6GwF7m55aTo+3vZhRbMyOykkkA6qCfjIz2ZeDtUclZyx6W5zeeznYIqJUZiRewUjuvfxlLD+z9g/bfnawm52fTpYdUpIbZRxOnE8yOcEfkLN0V8Xu3WTVbOO7j6GDaNK7ZXuvXkR5Gav6eym3TkdfjPXK1l1XU6BtNOuvhGaETb2M4dkn74ihGp70E2TS5tpy5RRLQPkcTo7Er1FzpSdl4ZgNCRxsecMYf2dY1gpKKma1hUdVbXnbWaSttE4fCogOtOmAB0ZtSfUzKYnaD1nzVWdjpYknTpbpKr5cFZRUavk12G9mmFoKv0utnci5Wmcqr1F+J8dJsNg4Cj/AFODRFvYZgNQObM3E6fOcarbcdqjBmYqDwvc24TsnsawYNN3zG5sRfoxPPwURad7gpabXJ0jZuzlo0wijQfGBd5Kf7xT/ZhmscoJdrAfa/OYrb29VDMAr5zexPICNLZAirexK9AWuTYTH7W25TV8qNm5H/STbW3kFdhSo63IBbggv1M0mzMNhaAutNLga1CAWPfflIPcvGLKmAw1fKHZRTuPt8QOoEl91TUEA5zxJOpJ6wNvHv2rk00N8pFvHmJmF2zVd1Iuo68yLwWvBWPTZJNKueDZVqqmm6jTSZ5wYco4mlYMyk+JNj4iWzjMKeNBPSJJJ+T0eljlwJqUG9/wZUFupjrt1PqZpDiMFzo28C35z2kMC5sEb+Zvzi6F7R299rd43+v9gdHbIi3N3dRx5DU/jDG2cYfqXIAtfnfnCR2Vg1NNrsCtyBmva/WZuviM9VwL6sSB3XlmtKSPns15MryVs+DzEO1QhVHZ4knUgD4CBN59oE2p6BRpob/6TZ4PChE4C5490z+8OygWuBe3Gw+cXUDSZbB4NwMwHDie7qenjOiYDb9SpRTtG4urdSRwJ8RaBdl4ZlQGxN2sRw7l8dSe7WXa1L3K1HH1FFyt9Rl+tbvtf0hhLcnlxPRaLr4+p94xn7QqdfhBWB3iw1Y2FQKeH7wMg8mta3nDlPZLsLqUYdVdSPhOhpo4KkR/tepzsYRwGPJRmYAgfOUG2RV+78V/OXfojrRyhTcnUaTKwqyCptBjyHpK7bRPQR7YGp9xvSV3wb/cb0MwLZDVp03PaooxPUCaLZ27+GpDMKNMMeYVb/KDNl4c+9W6nnxBh2tUUcWA8THiNEdUqhdVAHhKtTFM3E/CNeuh+0PKRO3QwtJ8jJtcEFTCgsDzEEvu2xZi1S4JJsRwubwtUxNpUq4nSbSjWwXtLZje8LXbVdCra3XQW8uUPbFc+7CE3ZRqeptrByYgGyvwuCO48jIMJi69OsRUyKpBy5Tc6E9rziON7DRnTDTKbxQccU3X5RSXaZXvRKu9Ps+NZWahcObdlj2Tbp0nLsZsqvQfJVVlN+f4HnPo1K4lDbOxKOKXK4B6EjgesEcsV5M4SPmZzap6z6d9lNK2zaJKZSwzXItmB4H0mF2j7FaVTWm4R+4tlJ6kEToeCwtSnRp0lY9hFTQ2+qoF/hKOUfYFfoFb64ytXc0UbJSX6xH2j08JiamwafJS39okzoVfZLMO0CeZ1GsHYjYtUfUTT1kZK3ZaLoxy7CNuncNLS1VLIhBY2A4Q7V2ViApbIbD18hxMzO2ajim10cXFtVMFUUjJt0jI4a7PfqSZoCgBRR9lQPOVN3qCGoEPE2GotpxPyhXEqvvWy8L2k3tE+kg4yzRUd9Mf+F+gOyBJMkjoHSWMh6H0MUeWzK7UxFgqXbElZD0jsCmpPQE+n+8yW4JzqD3J69XMxP60k2C2QXu9j5cT1tfQeJlfDpcgHmQPUzQ45dMiEhB2dNM3Sx5eMdK92eb1TUIqCQCr7Up02Ksy5r6IrZio/tX856mILFrfVHgb+kqY3B0hVUqAACbnhfsnztpzvPMNjVsQAMpOhHPvtAzl0eWTNiLAEQJvDtYLhqxH3Svm3Z/GWtp4tQCB8Jz/AHp2vmApKeLZm8tAPiYcabZLLJUU8FjLC5Og/H/aGtn7UYagMvQ5jf0EzFLUqOQ1hali7D9es9FM8xo1mH3trJxbOO/j5GHcBt96lirXFwCOY8ZzVsUP9pPs7bTUagZTw4jkR0MlkxqXGx29N1bxupq1+0dr/arphgQRdmNieNoM/bFXrKy7Yp16dI0jdVSxB0KtzU94/GILOdyd0elgxQcNTS33LQ21U6n1kT7VJOoBPlIjTkbpBql7LdnF9qJm24w+yPhJcJtkswBHEqLeJtBtVZLstbVFJ4LmqHwRSfmRMpyvkGbp8McTlpQM27vtTpYqrS92WVTlBvqD/vIMNvCXp5rZdbW498xGJxHvK9Rz9p2PxhvA1LUm7rN+B+c6d6s+brwadcRm1EvVO0obiy9k945HymS2ZtMA5SeHyhwYuwBvck8O7vjIm0Xbdx/milcYgxQ2A3ZEkpiRtJ6QniLk9UkuY+i51N5GxkoFhHQD0VjJ6dYyuBJhGTYGiYYkzz6Yb8BIzGCNqZqRYWqp4op8pVrJRJN6Sfyr+Ul4C8piBzYUvQ4bPwx/5KfygfKS4zA0KgAcGw4WJW3oRPEE8YzLI0F23dg+vufg6gsfeDwdvxkFH2e4dNUr1lB+yWVgfVb/ABhhRHvD3GP3J/cwUN0EB7NY+ag/K0hrEgkdL/lC8B7aqhVZr2A4noOZt3R4Ss08k5/ydnNfaDtJA1OnSJstJMxJufeMoZj8QJmdh71th6nbzPSIPZBsQbm1j07r2jt5cQKlV2vxPSwsBlFvICZ5RceBne4pqmcSyS1arNTvDvaGKGlqpUFhZlK30y3PEg8xceMyhqF2LH/TwEnqJZgO4CJacCilwByb5FT0v4AestI/ry7h19JVbS/ivzElwyEj9fr9d0cQmJnrLpPBJOUDFZqtwsdrUpnibOPIWP4ek2ymch2TtA0aiutrqb2PA9x7uU7/ALMw+DxFGnVRSA6htGfQ8CNTyYEeU5sip2et0vVxjj0SXACtI6lMjiD6TXYPZFCm4dc1xyYhhFtTZKV2zGoy6WAAFh8Ilqi31a1bLYxNRD0kOMqGlhsRUOhFMIveXOtvITTV9zVbhWPmv+sHbT9n1erQNJMQlrg9pWA07rnWGNWT6nqZThojVf1ONYcaw/s8XBX7wI+E0D+x7GLweg3g7D5rJKHs6x1Mg5FNvuup+dp0aotcnkU0+AFgNljiU8ybGElwNRQCCCp0F+PhpFtXYuLoA1K6e7pKdWLUwtv5tT3ShU3rBRRTQlQbh6jCmGPVRYuw8oU74ElGV7F/9t0Rpn4afVPKeTNtVqEk5E114Vv/AAih0sXSzuY4yygkFJZZAnjo9QVtRJWjKfE+n4/lHGOA9pyURiDSODjqIyQD1jPLTwmOQQBG4lrDxldI/FvrG0+ER8jLgkUxs9PCeJMAh2mtQ0agosFqZTlY6gH9c+Uzu4e1s5bB4gvSxNO6pnJZWGZnsVJ1btcQdVAsdJqwNDfnM1vjsN6qCrhx/wCqpWNNgcrEA3y35kHUX5jvl8U4p1LgScXygjvNUr0cNWzU+0UZUdGBplmGUXJsU437QsLfWMxtTbyvhWp4ivh0rlStldq4Y20Le4Vgt+epmJ3z3oxOKrqcTnQqoUUyT2SONlNrEnjzg7B4V6ilqaM6g2JFzr0sJ2LHBIipSb2Bu1KNRWKtrbpex7wGAPwg2nWytC+JbOTdu1zBuD6GQUXak6vlRiOAqItRT4qwtK2mxKa5K5NzeS0lku0sc1Y5itNdTpTRUABOg0FyBwF7+Mipqba8JgDao+t32/CWsIOwL99/Uyq1Y2JU2NiNDbQ8R4STZ9a6AXva/wA+f5woDLDieE9kxOZDWe1MwMBDRqa3nX/ZZtfPQeiTrTOZf4W4+jD/ABTjNE2E1ns/2yKONpZjZXvTJ5dsWF/7wWRyR1RKQ2kd0DRGpK3vo1sRPObo60iytQy5TqEAa9/rBVKpc2l41NYYsEkWGrGCd4951wlPMbFjfKp0GnFmPJRL2fWcR9pW3jiK+RT2CSB/AhsPUkmdOKOp/gjN0gZvLvJX2hWBZyyg9nTsjW2ZU4W5DzJnuGpBGsLlrXZ2N2Piekq4Bba20At4yXD3JJPFrDyGpnetiITDnox77gTyV/pzcoobAfQ1PZdQDXKP7wkFbsmzWv3EH5QPi9u1wl85PiFPTukGydoPWplnJvmYagAgC3ECcPV9MsENRbBm7sqNBTqi3xjlcQeDp6fKJGM83uHXoJtnbXaqDTdbW1P9rXgf10ln6FS+4n8q/lBGJplTnXz/ADlqjjMwuP8AadE8ur5E4wrYdjNi0n4XQ8ihK+oGhgtsJiMMS6MzrbgGLDxKNf4QqMSYzFYo5T5SWtD6WPoYjOATx4mWkME0sVaXaWKEVTQziW3MSyscUJLTrCNaFonMjXjE1UTM7S9oWFosU7dQjTsBct+diTrHjGU3UUK2o8km9mwcMyGrVVRmdczt1KrTS55C6qOlz365b+hlOi+ehVqUGbiEKlG8VYEGe7d9quHq0alF8M7JUUo16ig2PMdg6jiO8TG7G9odSinu64aqoPZcMM4Xo1x2rdb+uk7YQmo0xFONmy2xsKlUp2ZVZ/vZQPPumQxW7mBoOv0yriwHuVSilNrAWHaZzfiT9k8OMO4f2g4NrZnZT/bRtP5bzMb77Xp4ishpMHVaYFxe1yzEjXyhipXRsjjVmu2G27dPtXqOQDpiFrve4IPZC5CbHpOebQoKatT3XZplnZU1OVCSQLk3OlhKYMeK9uB7yeHgJeMdPlnNJ2TJs662uL24dO498emDVBYfWF+1wvY93KVxjAoAHnyveeNjr6R7Qu5LUqm+sgxtUZAOpkeaV8TUvYdIrYUiagpJ7ILHoBeFMFgqgIbRCpBHNhY3vYSbdxR7o97G/oLfrvhVcKyqHA7JYjPyuBe3jqPjHUSbnuEsDv8A433j++RAtyBTZSjKb8+Z8D8Jq8HvXQdMzVFpnS6uwBHhfiPCc1xNWmnABmJtci9u/WDK1dtSGPhfT05eU5svTQl+CsM8kztGB3uwea30infvzAX8bW+M0GHxSuuZGVlPNSGHqNJ884fFg21txuOFoRwG1atMlqLupHNWKg+I5yf0iS+LH77vdHY959omjhajD6zDIO7NoT5C58pxPbNFhUVj93zAJNr24S/X3gxFdGFaoz2N+0eGa17Dlw4SPF3JbrcfIaToxY9EaEnPUwejnKAP13y5Q0UHmR8IOradoaHQfGXKWKpsB2rEAA59L6cuXx8pSwDyIp7/AHh8IoQHUtp4epr22A5DLw1ku7rZUqsbta3AamwJ0A56zde4B6HxESYJRwUDw0nP1GbvQcaofFj7crAdDEBl4FeVja8kVoa+iLzHqLxjbNToPS08yXTu9jsWVeQZB+JBoNm4JzB5D/SaI7PtbLYEG99D8xJmRmFqiq4PHMqm/lKwwJLdiSy+kAlYEAg3B1vFiF7PpCL7OUCyplA4BdB6ayritnsRoxHkD85J9O/DRRZF6BeWWaZj6uBsNM7dwVPxeMRW5q48UPzFxOd4pxK64s8aTUpAz246eMmo1BFT33CAd+9qNQwblTZnIpg9M1y1v7oPrONVsW1jY6kEXnV/aiL4MHpVT/K4nGw1xPZ6Oljtezgz/wAhM5IvKzGTipbwkGItfTjxnUSGERhWSqOcWWAxGHPUwzg6YUAnUwV7uE82gjIDHYnEg8tJRqsDyA8NJI0q1kI8PlAwI8cyMTzNHYdLsBy5+EUfg0uxaIVabEXGptcjNqdPC4sSO+S19rlywqMpYMqqlNSlOmlmJyjxKd51JJ4ypTxV+AHZtbQEDpxEgwt2qFnJYnUljcm/UnwlbIe7LGJS/p+B/KUr8jL9enbn+On6MG1KmptrFZkOpsuilc3wt3gyxia3u0001tylOk3PhylXGVC7WHL584LGSthXBVUCEhiSwu2YWswvexubi1tdPCXaWIDgsARfWx48IIp07U7WueviYUw9PKCP1pCMyGqmvceMr1MKssO0gqPEYUQfRFij80USx6PptHMk9+ZConpM862dNFhMSZMuJlJY+MpsGlFwYgSRWHWDhHhoVkYNKL7MAL5uEy+M3/oU3Kkg5ZJvJtD3dFjfiDONVXzMT1Jhc21YYwVnWaXtBp1D+7TMOfKarBY+lUQNa04hsWplJA5jTxE2eyto4j3YFA0yea1L2PgRKqOqKaJyembTOgsaZ5mRnB0zzXzWY39t49Pr4VG/gf8AC5iG+Tr/AFmFrr3gZh8QIrxT+0ynH2V/bFg0p7PuMtzVpjT+Go34Tg9I6TqntR3rpYjCIiBwwqZiHW2gpso5nm05VSnVhjpjVUTm7YqmkrVL3FgSf9NZaqR+y8RUp16bUmKuGXKw4i5y/Ikeco3QEU1PThHgTry7g4er26t2Y8Tci/pJ6fsvwTfY/wATfiZxfWR9Mv2X7ONy8W4Trn/CXC8h66zlW2aAp16iLwR3QeCsQPlOjFlWTwSnDSU2EiqtpJnkLiVZNFJuMmwvM+H6+EsYfYVZ9Qh152Mv0N1MQL9m9xbmD8pLuQXLKaJNcDKJyjxjsITmY8r2+EWOV1GV6ZuONhqPSQ0Mdk4ow8jf4yyknwQcWi1j24C9hb5/7QewHIyXFYxWNx0tz75A/KwJPH9aTNhSGPU77frjH0soHzM9qYJrLfsmxuG01vp38LSNAy6XFjyA/GAai3TrhuwvGwN+Wtjw9ITd7Ke8wZs/BkMSSDqPnf8AKXa78fE/OHwBkLtK9Ro+o8hJkmyiR7eKMvFFGPp+eCeMZ6gnnHQSARExExt4TDxHTwCMr1bKT0mMYb2ibT0yA8Zz9BC+9eP95XPQQUglWqVBiXMHUysD0M1+w8TkqW5HUecx1GHsFW0RunZMr08uYkeoXEjf+/HUR2eCKWN0HC3fI9obbFJCwVnbkqAkk99tAO8ztTTVnI9jLe2St+5w46mof+2PznLKc0e+e069Z1audTfKvJF6AcvnM2vGYdcD34SXZLqtZWYOQt2HuwC2YfV46WzWvIn4Q7uTu9UxVSpkKgIFuWNrZibaDU/VMxroupvvtEHR1A6OqN6m1/jNTsnfLHWHvKWHIIvmLGmD3XLWB8ZR2l7PK4F6T037tUPlfT4yslavhwFxNB0A0zgEr5kXHoZHsQ9GeWfhm7G9eIRc1TB1MoF81N1qLYa3uBa3nOI46tmqMx4sS3qSfxmsxuMKoz0KjKGBDBGIVgeyQyjTn0mNrGPDHGH8TKblyJzIi0eTG0qZZgB+ucZhO7bq4P3dCmpGoVb+NtYfakjCxUHyE4ZsvaBpCz++PQ0amRh4rlIPqJZXejaIN0rVEXkHYVDbvzAzz/pWvJ0d5Pwdcq7r4Nz2qFM95UX9Y3+g+BPCig8hMBsvfHadgWek4JtmZFFv4soB85ol3xxiqC2Ho1FOgalUB1te2jNbQHjN9PNA7sWGam4WEPBKfmiflMnvLuLVonNhKSspAuEstiOZW9jCv/EdRb3mHqpe9iCCDbja4F5Yo+0HCNxNRf4kv/lJmismN2l/kLlCSps5su42Pqk2pAHj2mtJD7Lsf9oUwO4sf8oM61szebD1Bda1MEk6MwVtNBo1jwF/OGKOKDajK3eLH5Q96fn+xtMfBwvE7n4rDqLIatyb5Fe48Qw+MFNsvEn/AJFbzpt+U+khXHMCR1Pdnig+EbuyrkGhHze272L4+4qeg/OVK+y8Sv1qFUf3G/AT6SqbOw7fZtKx2BRPBiPP84vdn+A6Ynzblb7rfymKfR/9Gk++fURQ92f2/s2mPsvmSJIxJAZzFWesYkjbxyiYBJeBd58d7ui0MEzAe0DaX2BHgrkB8GDrVMzEnmZJTkNpNTjyGRbpCFNntcFeov6QZSl7CtYgxcctM0w5I6oNB/DuWpjqNI9ASjX/AFoZXwD2cryOohCi3ZfqPyaegtpUefVxs5LvVVvVUD7K/M3gWdLwG6+HxFMPURi5ABKsw4Acr2+Eh2h7LhkZsOamYC4RgCGPS9gR46x7GS2OeO02Hsvqlatc30yIP8R/IyXCeybGvq5RPE3ms3Y9nyYQu1SsrFgBYaWsbwivgKpjufGWFx8Rw+GXmxPcJVrYYX00HK8DdC0Y3fhKa01siq7ZTcCxIsSbkcdbTn5PGa/fnFZqqr9ymg8yoJ+FpkLcYzGiMBl3YiXrKO5vkZRBml9nv/vM33abn1Kr+JijMO4LdqvUPZTKOr9geOup8hLeP3BxGX929JjzBzL6Eix87TTLjrHjJhje8zWiZz5KGKwotXoPl+8ouB5i4+MkfEJUGZDqOYJDDz4ib/8AaPeYB2nhKTLVcoubk1gD9e2hGogYGjMbwLejhL6nK+p4/WEH7M2NiK/9SjsOFxoo8WOk2n0KkwpKyKwV8oza2BZrjv4D0hfYeIVaSgAAa6DQDXlMazPbO9nlXQ16oX+ygDH+Y6D4wyNycOPqtVUjmHAJ7+ENfTVifGdbegjbG3BA2BXT+qxtcdzHMP8ANb4T0DaafVr0qnc6gH4L+MKLiI4VorhF8oKnJeQPX3jx9FSauHpMo4sjW52+8flPKO/tvr4aqOBuva0OoOoHIyxvK/8A6Wqe4f51lDduteo3/Tpf9tJJ4cbfBRZZF/8A4h4b7tb+Rf8AynsJZh+jPIPp4B70g4I+Uh73ulLE7RrpxS/hONY0+GdLlXgNCPEyv9KXB1SEcJvNSawPZPfGlhlEVZIsK4irlUnoJx/ePG+8rMe+dH3o2kEoEg8ROS1q4LEzQVJsZ7uhto+nPBaPRZmOi1RlunKtIS1TEjIognSqfVYctDNLgMOCrMxAUgXv53+cy+COhHnCuFOZbX4eJ+AnowlcYyPPktMpRD+C27haaZKdI9nQaaHwgHbe/fulYjiPsrqR490E7U2oaK6jLmDWv9bs2FyLaC558e6YjEbTtTtfUnXnfQAk3Gs6PyyRa2n7Q8XUJs+UdBxlrcTbVWpXqLUqFiUuLn7rC9h1sfhMhVS500+UubuV/d4qiR99V8m7J+BivgrGkzrAxBvCb7NrFA3AdJZ3Z2IatS7fUX4wlvXtUDsJoB05xNCa3HlLekc62nu3QrGszhg6o7ZkYjVV0uDcHh0mK27u59HF1rZgS/ZZbN2T1GmvgJvsNTCpirDU0arnvOU6zO704kGiVANy7C9uyRfMbNw5R34ILkwgfrNp7N8Jdq1TkAtMeJOY/JfWYxxadG3C1wg7nf8AA/jBLgrFWzT+4v3T0YZuREikuGJN/CTsZ40hjYVuvpB+KqfuaniB/wDY0vVcSRA1WtelW/6iD1ZoUyc4Uh1FstRNTq4bUk27THS/Ad0tbPxVqY8/mYJrYxUq0czAXbmQPvdfESxs3EKyDKwOpGhB5901iJBVcYbxV8WwOukpu4kOKbWZNjThQQXaXn6ywm0T1gHMe/4SzSU9TG1E6Lm28WXoOvcP8wnmwxlY/wAFMf4FkNSgWUgk2MtYShl5k6Aa9wEjLJTLRhsF/ffq0Up5oondH7Zr0qies4MUU89SOuipitm034jWCMRu/Y3XURRS6ySS5JOEW90At78ZZcg5CYRYopZqoo0OWTLJEaKKTZVF6g8IUbT2KQkyiRcwy6y7sasVqDxiinf02+JpnB1G2RG8r7KWovbRXB6gGZ/aHs5wVTjRynqhKxRQaa4NqMzj/Y9SN/dVXXubX5QVg/ZDiBXSzqUzAllJDAA3uO+KKPjnLUkaSVHZ6zrh6OVenHrMTijnYliLn4RRS+R70CC5YK92oaquYDPRqLqQON+E59vBtIO+UHRS1tNCb8j0049wnsUZLYl5M7Ue9/L5zabg1CoqJcm9nA5D7Jt/hiik5Fo7M1IZtfEybB5rnvEUUmWk9iDEU/H5QT+ybrU7dQXZWsHNibmeRQojk4JaOzkLoGUEa3vrfjJsHhQF0EUUwkV8iVk/V5FiKcUUKHyDaNKX6NOKKJJiRRZFOPGkUU5JM6Yob7yKKKKPR//Z"/>
          <p:cNvSpPr>
            <a:spLocks noChangeAspect="1" noChangeArrowheads="1"/>
          </p:cNvSpPr>
          <p:nvPr/>
        </p:nvSpPr>
        <p:spPr bwMode="auto">
          <a:xfrm>
            <a:off x="80963" y="-838200"/>
            <a:ext cx="2609850" cy="17526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30729" name="Picture 9" descr="C:\Users\FAMILIA FIERRO CH\Pictures\3.bmp"/>
          <p:cNvPicPr>
            <a:picLocks noChangeAspect="1" noChangeArrowheads="1"/>
          </p:cNvPicPr>
          <p:nvPr/>
        </p:nvPicPr>
        <p:blipFill>
          <a:blip r:embed="rId3" cstate="print"/>
          <a:srcRect/>
          <a:stretch>
            <a:fillRect/>
          </a:stretch>
        </p:blipFill>
        <p:spPr bwMode="auto">
          <a:xfrm>
            <a:off x="5580112" y="4149080"/>
            <a:ext cx="3024336" cy="212228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0722"/>
                                        </p:tgtEl>
                                        <p:attrNameLst>
                                          <p:attrName>style.visibility</p:attrName>
                                        </p:attrNameLst>
                                      </p:cBhvr>
                                      <p:to>
                                        <p:strVal val="visible"/>
                                      </p:to>
                                    </p:set>
                                    <p:anim to="" calcmode="lin" valueType="num">
                                      <p:cBhvr>
                                        <p:cTn id="12" dur="1" fill="hold"/>
                                        <p:tgtEl>
                                          <p:spTgt spid="3072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0729"/>
                                        </p:tgtEl>
                                        <p:attrNameLst>
                                          <p:attrName>style.visibility</p:attrName>
                                        </p:attrNameLst>
                                      </p:cBhvr>
                                      <p:to>
                                        <p:strVal val="visible"/>
                                      </p:to>
                                    </p:set>
                                    <p:anim to="" calcmode="lin" valueType="num">
                                      <p:cBhvr>
                                        <p:cTn id="22" dur="1" fill="hold"/>
                                        <p:tgtEl>
                                          <p:spTgt spid="30729"/>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834880" cy="6192688"/>
          </a:xfrm>
          <a:solidFill>
            <a:schemeClr val="bg1"/>
          </a:solidFill>
        </p:spPr>
        <p:txBody>
          <a:bodyPr>
            <a:normAutofit fontScale="92500" lnSpcReduction="10000"/>
          </a:bodyPr>
          <a:lstStyle/>
          <a:p>
            <a:pPr algn="ctr">
              <a:buNone/>
            </a:pPr>
            <a:r>
              <a:rPr lang="es-CO" dirty="0" smtClean="0"/>
              <a:t>    Basta con oírles hablar un poquito para saber si se ciñen estrictamente a la Palabra de Dios, ya que </a:t>
            </a:r>
            <a:r>
              <a:rPr lang="es-CO" b="1" u="sng" dirty="0" smtClean="0">
                <a:solidFill>
                  <a:srgbClr val="0070C0"/>
                </a:solidFill>
              </a:rPr>
              <a:t>Jesucristo</a:t>
            </a:r>
            <a:r>
              <a:rPr lang="es-CO" dirty="0" smtClean="0"/>
              <a:t> es el “</a:t>
            </a:r>
            <a:r>
              <a:rPr lang="es-CO" b="1" dirty="0" smtClean="0">
                <a:solidFill>
                  <a:srgbClr val="0070C0"/>
                </a:solidFill>
              </a:rPr>
              <a:t>mismo ayer, hoy y por los siglos</a:t>
            </a:r>
            <a:r>
              <a:rPr lang="es-CO" dirty="0" smtClean="0"/>
              <a:t>” (Heb.13:8).</a:t>
            </a:r>
          </a:p>
          <a:p>
            <a:pPr algn="ctr">
              <a:buNone/>
            </a:pPr>
            <a:endParaRPr lang="es-CO" dirty="0" smtClean="0"/>
          </a:p>
          <a:p>
            <a:pPr algn="ctr">
              <a:buNone/>
            </a:pPr>
            <a:r>
              <a:rPr lang="es-CO" dirty="0" smtClean="0"/>
              <a:t>Y además, en el </a:t>
            </a:r>
            <a:r>
              <a:rPr lang="es-CO" b="1" u="sng" dirty="0" smtClean="0">
                <a:solidFill>
                  <a:srgbClr val="0070C0"/>
                </a:solidFill>
              </a:rPr>
              <a:t>Padre</a:t>
            </a:r>
            <a:r>
              <a:rPr lang="es-CO" dirty="0" smtClean="0"/>
              <a:t> no hay “</a:t>
            </a:r>
            <a:r>
              <a:rPr lang="es-CO" b="1" dirty="0" smtClean="0">
                <a:solidFill>
                  <a:srgbClr val="0070C0"/>
                </a:solidFill>
              </a:rPr>
              <a:t>mudanza, ni sombra de variación</a:t>
            </a:r>
            <a:r>
              <a:rPr lang="es-CO" dirty="0" smtClean="0"/>
              <a:t>” (Santiago 1:16). Por tanto, los que dicen que dios cambió su Palabra, realmente no lo conocen.</a:t>
            </a:r>
            <a:endParaRPr lang="es-CO" dirty="0"/>
          </a:p>
        </p:txBody>
      </p:sp>
      <p:pic>
        <p:nvPicPr>
          <p:cNvPr id="1026" name="Picture 2" descr="http://t3.gstatic.com/images?q=tbn:ANd9GcTlwcKnwkuuhchGw0cEA7r6vdwzX6lRJiNH2oXyC8Z4_mVYP3q_"/>
          <p:cNvPicPr>
            <a:picLocks noChangeAspect="1" noChangeArrowheads="1"/>
          </p:cNvPicPr>
          <p:nvPr/>
        </p:nvPicPr>
        <p:blipFill>
          <a:blip r:embed="rId2" cstate="print"/>
          <a:srcRect/>
          <a:stretch>
            <a:fillRect/>
          </a:stretch>
        </p:blipFill>
        <p:spPr bwMode="auto">
          <a:xfrm>
            <a:off x="5436096" y="1412776"/>
            <a:ext cx="3384376" cy="3888432"/>
          </a:xfrm>
          <a:prstGeom prst="rect">
            <a:avLst/>
          </a:prstGeom>
          <a:noFill/>
        </p:spPr>
      </p:pic>
      <p:sp>
        <p:nvSpPr>
          <p:cNvPr id="5" name="4 Rectángulo"/>
          <p:cNvSpPr/>
          <p:nvPr/>
        </p:nvSpPr>
        <p:spPr>
          <a:xfrm>
            <a:off x="5436096" y="5445224"/>
            <a:ext cx="3384376" cy="461665"/>
          </a:xfrm>
          <a:prstGeom prst="rect">
            <a:avLst/>
          </a:prstGeom>
          <a:solidFill>
            <a:srgbClr val="FFFF00"/>
          </a:solidFill>
        </p:spPr>
        <p:txBody>
          <a:bodyPr wrap="square">
            <a:spAutoFit/>
          </a:bodyPr>
          <a:lstStyle/>
          <a:p>
            <a:pPr algn="ctr">
              <a:buNone/>
            </a:pPr>
            <a:r>
              <a:rPr lang="es-CO" sz="2400" b="1" dirty="0" smtClean="0">
                <a:solidFill>
                  <a:srgbClr val="FF0000"/>
                </a:solidFill>
              </a:rPr>
              <a:t>Lee Mat.5:17-18).</a:t>
            </a:r>
            <a:endParaRPr lang="es-CO"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328592" cy="6192688"/>
          </a:xfrm>
        </p:spPr>
        <p:txBody>
          <a:bodyPr>
            <a:normAutofit fontScale="92500" lnSpcReduction="20000"/>
          </a:bodyPr>
          <a:lstStyle/>
          <a:p>
            <a:pPr algn="ctr">
              <a:buNone/>
            </a:pPr>
            <a:r>
              <a:rPr lang="es-CO" dirty="0" smtClean="0"/>
              <a:t>     </a:t>
            </a:r>
          </a:p>
          <a:p>
            <a:pPr algn="ctr">
              <a:buNone/>
            </a:pPr>
            <a:r>
              <a:rPr lang="es-CO" dirty="0" smtClean="0"/>
              <a:t>La advertencia a estar prevenidos para no ser engañados se aplica en primer lugar para el tiempo antes de la destrucción de Jerusalén y a la caída  de la nación judía (vers.5). Y después de esto, los discípulos debían permanecer en guardia pues el engaño aumentaría cada vez más hasta la segunda venida de Cristo (vers.27).</a:t>
            </a:r>
          </a:p>
          <a:p>
            <a:endParaRPr lang="es-CO" dirty="0" smtClean="0"/>
          </a:p>
          <a:p>
            <a:pPr>
              <a:buNone/>
            </a:pPr>
            <a:r>
              <a:rPr lang="es-CO" dirty="0" smtClean="0"/>
              <a:t>     </a:t>
            </a:r>
            <a:endParaRPr lang="es-CO" dirty="0"/>
          </a:p>
        </p:txBody>
      </p:sp>
      <p:sp>
        <p:nvSpPr>
          <p:cNvPr id="31746" name="AutoShape 2" descr="data:image/jpg;base64,/9j/4AAQSkZJRgABAQAAAQABAAD/2wCEAAkGBhQSERUUExQVFRUWGCAYGRgYGBwYFxkcGBoXHBocGhscHyYeGBsjGRoXIC8hIycpLCwsFx8xNzAqNSYtLCkBCQoKDgwOGg8PGiwkHyQtLC0sLC8wLCwsLCwwLCosLC8yLCoqLSwsLy8sLCwsLCwsLCwsLCwsLCwsLCwsKSwsLP/AABEIAMMBAwMBIgACEQEDEQH/xAAcAAACAgMBAQAAAAAAAAAAAAAEBQMGAAECBwj/xABFEAACAQIEBAMECAMGAwkBAAABAhEDIQAEEjEFIkFRBhNhMnGBkRQjQlKhscHwB9HhM2JyktLxFSSCFkNTVGOTorLCZP/EABsBAAIDAQEBAAAAAAAAAAAAAAIDAQQFAAYH/8QANBEAAQMCBAMHBAEDBQAAAAAAAQACEQMhBBIxQVGB8BMiYXGRobEFwdHhMhQj8RUzQlKi/9oADAMBAAIRAxEAPwBvlOGIELOGbmgAMB0n7pwTSyVM7I/+df8ARGDaWWOmAPt3nYWODPLULFp741S9VQEuPDqQF1f/ADi3rZN8Q08nTOy1N/vr/ow0NMY7ppH8scHKCgKWRQ7JUn/GP9GCF4WvZv8AOP8ARg3Xja1ewxBJUIP/AIWo+y3+cf6MRnKqPsP/AJhH/wBMOEb9746CDEZiuSAoo3Rx/wBQ/wBGOlVPuv8A5x/ow5q5NSLgnrufzwDXyw+ypHrf9cE1wKg2XCPT7N/mH+nEmtOgb36h/pxAVxpcFlCCVLVphrQ5n+8BPx0YHy3AlJOoOoG5LgmPQaL4kZ8Qms5i50zMTG1/Q/DHQdiiBXdfJ5dV5TUY9OYD/wDMfPG8q6qeVao9Qy29Tyz+eNCvNQsDF5Fv546bJhnhFGneIsPjPU7X64g6XRJL4n8tamry3ZqgAZRUVSQAZa9O8kC3r0vinNxtRV8s5eqLhpFZR03P1EADbHq/HeEakBAAIEEGPn2m/Q3x5lxPJkHzNDag2wAB6iLwLib/AJ4ic9PuFSLOurLwPxMg5V8xoMBalQCPcwp33tMjvi65fNI6ggMJ6EjpboCPljyDI5XUdIuzA++AJG/WZgHqR6Y9J8KZg1FFhpiDpuEtKx3BEfE48h9SEVQwNuTc8FrYdstklNa+XRt1JPv/AKYDbKKt11z/AIhf/wCOJHzw1sDMgxfEsg4wH5Xk6TyV4AtUVNx2af8AEP8ATienUUSSpAA2LCSfQRiJssOmMoZe8zB29/b0N+mIaXg/4UHKUTAjUA172ImOv2cSqyRcGNtx/LESAiCTJi8mR6QP3tiGuk3Xpus4tsDjolhuYohsyo6G3qP5Y5rZleWxv6j0/u4g3ud4j+V/njVUAhZ9fzOLwwjzY/CYKTQUWayFRubTuOvw7DGBEK9Y63G4O218BNTJNup37WH6DEr5gWC3Ub9/8RHr+uFVaBaf0hNLgpGZdxPzE/8A1xsuL+1IExPr7scJDDlBtt2/3xtUCzO8fqMUgShHihmZyZk4zHZqeuMwmRxT83gl1KuGp2tzAfgcSDLmJBB+P7nC2kYp2+/8+XBmUqn1+Nhj6WWxovNgzqijQIEmD7v3GOmy7CZXa/Q7/r6Y7849sSpVMc0MPdGFyVMBCqMSBjHT8MSCjJ7fljVRI2M4MFAQukb92xMjRgTyzvjoIe3zwRQolq4H+2F1dj0+X9OuCvLB9MaOX/f7/dsS2AuQBy5O5H79MdDKdzbBRp+gxyaI6YZmKiEA4j8sckYIzFIAzMz+/iMQlMMFwoUFI3sSCev79JxDxKu1JVZWBYSCCnszNi0wZmw9fTBQpfv44A45xONVHQ66o5yFKkWNr6lM2mDBB9+Iyy4IpsuvCeerVqjDUdP2p5rdTLE/ZJt7u1l3G+J0ablJFQksGUe1TiI1KYN5EEW9cHcKRqFAmY1sRIEaAwgMZ7Nc+gFrkY8jzfHq9OuxqUx5i8tUvLS4PNMEKDMqALC/UnCqjWBxJ9kbAXCAvTPDWapGsXWVNJZJKalE+zeZ3kwATYC84suWynLapze8gkHp09LYoHgnPNUdnpHyjUIchTLalZo2JYiZF4Ji4G2PT8pk0qagRE81uhIiB6Ayfljw/wBYd2tYMG/2lbWE7jJKWvlXQz+IgjBtAsVBkfD547fgRAMMZG20fH99MT11CLtOkT+Ow92+MFmHcwkuEDzV01AdLqJKhIn9nBFIz+++FtV7wNiRsQN59n0IkelsYa5FyTBHS0k22G0Hp3BicMY7ZC5splmalo9r0m/Tb59fwxBTAUSD+h/fzwNVrldzpAYi97LZiYHNzQBFz22mP6VYaoIM78sd7gdAyTvcm4jGphazWP8A7jbdcUI7rbKDifGVVZmIMECCb9o77dIMd8LKXiX2Z1Df2tuk3i9ybjaMC8ayI8xnqmotLTIq011mmYJCupnkIDXjeDYSuCuMcFyqU6WirVpu8lWqOatJICFtSkghWYrdYOoyBAjHsqVfDNa2Lg79eccQPfEf2znEzB4J/k88GHr9odh/M7x2t3wQYBkyQen9cVjwqo06m1aPszyyNmiA3W1p9+LKuZpjeTbuehA2MdTGMf6lVoUzAMk+Wv2WphKjnsl4uitckCYX3xjapE3Jt17SMDvngPsCb7nbT7XSYHp94Yk+lTqEQYNo6yJHw39xGPNuc0klNIM6Lkv7sZiIZn+7jMV8/imckBk+G8o1H7UkD3HrhmMqBtjQXStvvfpjPpGPoxJcZXnoAXZEbx88bNT3DEb1LYiBv++vfHBqglE0toPw7/H44m5T2BwHqM7/ANcT0kkW93y/3wUKFN5PuxG9I+n79MaMjuD+fp+X7tjoPt0jHXULny++InttiZ3/AKe7uRiCqZ74Y0oComkneMYMdC/79+MJ+EYaEKjK409O0RiRcbqvboPXBLpQNWmQe/rFsK+JZIM5BGokT25rAAHpJ69JFsOTX7YV5nK6lOozBkQbEzsbbTHaO4wxpi5Ua2VI8RfxB8vWigVXVirXIUFWi53J1KdomJm+PP6fFCzM1RZYsWJ9WMm2y3PbF08Z8Lp5jMtU1GmG0qSVALMggsYJEsfWbCZM454Z4ToghgwaNtSKw6H7QuY/phDqgIk8NFaYA0Jp4NXS666YcaWblMSVGpFExqvG3UiZvHoi03PMIGk97SLG53AMifjbAnh+hRNOPLRW9nXpADSbC5IDXixvbFgoaQAARYRHaPT8MeH+o0RVqd+RC1cO+BZTik7C5GoGCAdiPX3EEYUVnJYo51GNxa36+/Bz5oi2r3x/PvhfnnaG0wCAXE7kD+906CPUn0xmYgtdAbPj114KyxpGqGEau4kqbzAswv0EgQe4xjk09Dg2KspM8thCu1pJ8wtfsfjjnM1lHXlWQfWJY+kKxIv1IsenaIeVTcmQy3AVoDKbX3WLmNp9VUQGajr8apjr9bLvK0RZWIgFwGCmTGtbRsGDOY6SZwXSyw9lAGYAFiY6ADUZ9k2HW8Y6ynB7lzALc0EiTNyFFjdryT1gQN2aFgNJWnf7E8/oR2xbo0D/AMhA5+nht+ClOeNtUhr8K7ckjpLRY9BtczY9PjhfXVamZCjmlWcl1EAKwKGII/8AE9SzmewttHhN5ax3PLaesH+X44F4f4WFJ2cVJLIq3Ww0knlGqAD2jcbmcaFKm9rSG24X/aruc0m6Xpk1EsW1iZB1gi0RBmLQJv3wQuRQMp0Mq/dvzDl31d9Ik+/ucMhSjUNC6tyUtIsJBG3QEfnjit7caggjaVk9xpPwv64qvobjrrdMD9kpGUKgTpABJ8uxa0hAX7GzMTG5AxrK5mJK2CrBnckeXJ9NRP4emJs64RGaSBeQQA3yBv3wFSy/9qbwJUSbkAjpYdC1hEAd70HFwNh1r6e3gnWOqlFRiBpaoBAAsDsImSRc7/HGY6RnIBSpCkAr9UWsQCL6hON4WWO3PXqpkeHXJTUaxKG/2rW9DiFluel8R1czCb7Nv8DiAZv1OPprWHZebLkUrbz+43xzr7YFNb9/v8sSISenyMYPLCGUalS2MLe+MBs4/f8AvjdN53/PHZVEopK8fucdpWj59cB+YO/7/XHRqyPT4DE5VEoo1gBvjYM+n4YFbv09/X3bY1qj+mJAUSiyY2+c45nECHqTiemD0xOi5dLTxDmTGJ9RxFWo6u89Mc111xCAYHvjnL5e8TYCT1sBO3XBL0Yjcfn+/wCeOFpns249mLA2kkkdT0/riamUtkrmzsvM/Fa1kquPOVUedJ1BVBJBUsZACHoTbuRitNkcxScHNPUVZAB5mR7FgFqLKOP8LGxtOLt4w8H5jO5guopUKZlV8x1ZidUXCBggMEiSYgyQTGBf4feE8zSr1KGZVVy70mLqWVxs5puhUkAq6sQwPKVYWJGKVStTtB2VxgMIHg2TWq4u1zE+zoJMqZPWf1HqPXOELTEX9oAzOoFiok6p5rAARuADjzPwxwCs7DWQwq6PMJXV9tHLl3OmRp7dSfQ+l5PJqiimjBgECBYBACwLGSCIi344x/qxFsok8PBXsILmUVVcCTsBtO/9cLOJ5wKNRIO5gCZARtYIkQoUyb7gbm2JqVCRYSepO0DphdV5g9PUZC33GrUrIhJ2tzr21GZm2PJB5c7MRZaRGyl80KoBJGiCW0zK1S1zIiAwX1NjpW0l5eoEDFhJDKABfmbYD1gavcQeuBMuup0k+0qgr1bU0gjoYsT/AI/lIxACc8yjMzD7IUsD7qhuCSJXSdjp0sDcxzRHv4dePqhJiysOTqD7RUt1uCfdA2ja2OMtn0DaUpuSZ9oQW+G5+PTC36SVUBSQREi1gJAjsLRH9074KocSYoVkBiN1IDem9gfTFulWBgcPCT1xSnUjBKafSgtypQnoZLH007DEbcXUGCHH/RhclR1M+a8nuQZ90kj4+/GLmARd6sA/ZfSB/Xe23uw/+pJsDHp9ig7Adf4TNs3toXUJIJEi4G4tEes4kzDffUqpFyTsTtt7XX9nC18+rpALQBvqUyLCSxgzt8+uBH5AHdjvpDMSUSbSwsQuoaZ2neBcS6s42aJnkPuff5Q9mBrb5XHHHplGMsRGk20i4IhT3vsMC5WmUVmYQzAiGOrQFdZRRyloABseiybAY7qZQNW1NqLI4VgTZSApEyIVYIYBYXY3iMRZah5mptbksjBC0A04YcoUABCHAm149ZNDM3MbX8tzz9U7YBQhUHtKQewIXSOixHQQJ6xPXGYEavRJJqVmRiTKhGIW5hZCm6iAfUHGsAadU7/+T+E8ZfH3R9amVp3H2uv+E4H+kmw0qQPT9n/bD3SdFx1uBcbHEdPh6fd/P9Dj6Q2oBqF5YsOyVUq87QPTf85PxwZl8wRuAf1/dsEHhizOmPQH57/rgZqIDWdfy2+fY4PM1yGCFNWrSOkdRyz8pn5iMRuREixHTce8dvh8MCZnT0bUR1At+N/9sc0nODDLIC5EzN5/KPxx15sdR8sQF47fyxgqHpvgoUKVWEkG0j4fv54x2K7xfsfy7nG0ViIkYmXKnq3vAA/cYgwuhR0zJwWqYiFEyDMjrP774JS+AcUYCwIB6nGVD2xuP3+9scvgAiUNU4FzUBbt8zAvbEuZYzbf9xhaOIkNa247T7pH4i/zxFV4Y2SuZcpV4oaoCrU2dGidQKjUVALaWXmDgET1gi8agIOEeMaisxqaC8ypKgDm0jl0mYcBSVIJm9hfFszWRp16S0iRDnXSqaQzU6mokggRBB1qYN5IO4x51nOBVvpDIFCseQgMG1b6XphY1SbgnrIIGkgZlA0qrDTeFccCDmBVlzr0aFZKqE+TXDI9HUSaZ9oPS3CCWnoBp5SNg/4dkFUoULBSDAYXJIkTO/pFoPwwhHBXZaVLTzpTZy7QTzvq0wBtZr/ecnvNno1dFNdRCvABg6r9CANpHcwJ3N8UcVTaWNvLvngbK1Se4WFgt1mKhmgmdifs9jHYD88LPKOpahPKnJAGokTIVABcz0G2/TDds22+lh6ezb1Y/lF8QUH3UWMzvAHr8SBY9O+PK1GZHi9r261WiCSNElyOc0+TVVpDI3uRkVVEjUVAnWd23m8QSKTaqRGllZ/LH+FHLPLdA5FLa12AwLxWh5KEO3K1RyIUu31tOoXIVmE3GlVG4afaJOMqUiXqN9ytCwpLBUpPT+rHcIGte8SOYTcIbqBMTHn6/tBJR2QrR5jMRqZizj7KKirAk20U0ZASdiT1JJO85SplA2mesCBvymwA67RIwrzlWmrwQfLpVC1Sd4ZkfU2xhG8tmWNkfquOM7xH61hAFOgxJ+0XqLcknaEYFgpPM1NSTtpnsS92abHXTwiOvBRmiybZmp0tYARGxgEj4SB+HTHNM3hkIIt7Vh8In4f74E4XULBbQ6FQ43jUBURyeupGuSLsrHrifh2Y+srUyZ8sqAZ6Q2/eAUU23BGEGi7O+dvhMFQZQiGpLouq6OZCJkMOZXS/WA0g7EemFNE1ATl6jMf/AA3a5EaCCCd1lqVRZ/8AUS4sM+mKM44BlajeX6CuqhTp7hiopserBD0vPxqstM0nMmKflqF9svX2IvsoljcEMEuMXGscxxYNCPfh19ykk5rnVQcP4iVdEGkGoAvlspk6VIVQ4nSEliDF1NNJkypNLNLTquUblcazyAoSjQ5S5m5C6gIsYmBAXCqTsTTptoSgABpvqZiZu4PtBWZiQZFRbQIDHgWVasHrtZnA0GNIKiAGC9PSOgB6zg6hAMi5H3k9X5KCOuuvNMuGUqiUUUVA0Lc+3zG78waCNWrGYL5fvH5/0OMwQeYtPr+kgoIVB5c3sRNvT8sQ0c8sXMGwjf4+6Z+WIBXikdhLfp+GBqldSAD07G9997dB7+4x7MU5WOXwisznze6jfofwnp+OAahaSSvxibdJi/zj8MR5VmYyJvAsLnptJFj37YeDh4ppOoW9oyAN/lhstp2QQXXSgUibQF9cEJkD3+GDeWx1pEwbgz06H9zjQz9MA6Yb0AN9xEwRuOk441DspDQhmyR9Pd1xiZI/v+uJanFOnl/Oov8A+QbYgq5tn/sxHeSCp2sbfl6fCA5xUEBFJSjYY6X5YGo5nlWYJ63t12O/bfBFTcT+uOlSuoxy1QDvOOtQj0/fvxo4iVKjXM32Me+cFUaoYevb92wFXba3z/c41TzcCFFz+9umJIkWXAqaqJJ7T6+7C7P5Qz13/f8AthglQzLaR0EmOm8x+5xFXylRzIUQR3B29R19Iwp7hEFSG7rjKtEMSAqA7sLEyNgJJYd5mFtAOF806bhqmgP7KzJqSWZiOxlmY2H2iT3w0q8JqMukqs82kWN4kGdkMwpO5B+da4nwF6I82ursxmF6XgEEzaFElR7QO4m2cGNqON/RWpLQrVkl86nqpvAJ3UAvaJBnlQ9LifdY4mzPDKNjOioGLBwWjWy6QakEFiOUd7RIGKfwHiILaBUdZMgnTpEESYHKNotMCL4tBzBY30wOpHX0gT+OK1SiWE5OSs0iHC6T0atdapo5jSXgMCDyEMWhgfacHSYJvNjeJdfRwpVkBHdagutj13/T54T8fpUlIzBqGmaaaNatBZSWaAQZ1aib9ieuNeG+JmujQjVCIApyE1rJGobcwO4nYg3Ixl1cK2p/c3+PKP2rjahiBommdZW0mCQTHLUgLAtEXkyRIusjbfFZoVBUkaW1eSacFpWKQIqK6kx5hU6CwAaRMGdOLNlaaVUJCOrksYdonRIM9lJn1B9MLeLcOYKlYKGZGOsLOoiADMXJTSNr6WP3SMV6QqUnw/Q+3nZES0i2qXOihKbEsoLqrsGIVbNS0sRqGkrcq2qS2xXTOq1ZwnlFFADB6knnLo2kBxPsEAEAAkSrH2xjVTh1UUHlT5diQSLlGVTKi45ZnYEINoGMy1IVarCY1UjJa8sVQOzRBJZmYWiJBFxi2KgLTJFpQEXTjxE7U3NWm2hnBpMYBNjqUgGxcBWAJEAGTIUKyUu9PTUFUB3QkugBLMahaoYaBTAlAZFi2mLEqy8RUwwVpLEmPa9kGXhNtILBJIuQom0yLx/LoKaMpvUCyo5RCUjsN51Nc9ZSdhhVFwLQNdVxEFa+gFaeWqkhqfnF6hmApGY1mdyGIiEuSRpvviR/PzDhgqSnNIJWmIMUlLGSai3c2HsodImD1x72AQZd5CRpCrqYEulMC7uxCmoZtrvJjDjI5LyjyEkFrqZN9IVmS0ySASCYPpAxFaswQRvpPL2+VzQVPwThQoUyHJdmYuxNtbEAbGeUABQCZsSdzgqrxSmmoFrhQQNiASAu2wnad4O+CH7bfp+7/LHnmd4PWNd41T5bapJF9SkGDYLa3Xp9nD8Dh24h8OVPEVCwWV31A3BN72Wd9+m843inZahmyo00mYCRKssGCQY5u4IxmNX/AE9wsHKj/UeCs2Yr0QlvvCwHodwdrYAqU6e8EKfUg9LRIi0/LGVIanaZ1AmxI26mJA9cAMxO52+Qn+eNpghKKYVuOLRps5VERd3qsQBvEmdz0WZ9Dhbk/GNHN6hSC12VWJ+qqjlUS5UuAogEGJB26kT5X/EPi71c89EtFOg5pID7IiA1QjuzSxO8QNgBix+HsqGpO1F3FNAKaSxphmVtXmKoOsHXpcsCdJdbnZaT65BkBXKWHzwCdfurjSzoYXJUEC4AjtF949P6YMoozLaSOhuSQIEBALiPlBxWTxtVQ1K7qvNBaN20giVUWqNcwBDQxkQyq2ynFRpWpSZXUkrsyyQAdiFI5bhr7dsWmV6dQDKbnZIqUH0nODhontHhrmS7enqT0JN5te845bhM/an3z/S2IctxQvYnTNhqaFP67dAMGHNtaIJ6jcbb6xsAbSRBwfeBSrKFMq8AMzRHs6uURt07Ra3rfHfkIgJ1EkdbfLEorz2HoDO99z+uOWqKRq1IPfB6xsDv7vyxEroXB4giwDqneWA/nglc9S+6D1NyffH8sB5rKVI9rV/d0iB7us9LdMAO5W2kT2iDicjXLpITgvSfZghk+3IB2i+wO+OatBqYkwB3BHX+eELZzcGzDaDttuCt7e7EmX4vVUaRWamo7U1qR2MEGCf54k03AW69FII3TjzZ3Yg/027/AL2wVTrBRzBuhBEnY7khgRfrhaueLQCwqsblhT0QAbyFMgx2F97DAHiHxKMoEVlbVVYCkdJfUebUtvZcfVgCb+aCOsVqhAF0bQSbK0vxPQuueQETrM2NhDCPxmJG4OMyvEFrq9InUmn2pnlJOl5t1B9RBkYSV8+9F38s2JMERb0BMi204M4fxVNJIWNHM6BQC2uxIk6SJkkdRt1wl+HgZgExtSTCR5rwzUpVFfUGvcpJOogyI2AjYG/QYJpuQg8zc9PWO/eOg+PbDakpjl1GmQRe7CPsNex6+6O2BuI8MDQVkW7/AJDoNviMAXh/debceKICP4oBxqtUVGS4am11Zbe0DtEWO4OxwDw7gxph2YKqLzGox0BwtySLRTWYm02AYmwfrlVorqca23Ci4n1+8esmw/OvcRz9Sq0mSBeAbW29Ses+nQYWaHaf7eiNtUs1RmXzS1ixFxOku1i+kA3XZd50WImSATBsdKyguNUAEyTq5RG/3vf8cV3gWWB52A0rfa+r3dxEk3MwPXBedzbPDpJFM81OSpPUGBdrDVbohB7YyK2FLajoHmr7awc0BNPMWprQdRAJETqBBEMNxfcR78K6XAozB0wKYprYrLTBQhWO0qhJMk8+0wQBS4kwQSxJJkkwTbr2mTMiBy+uHGT4pNLWXLQSeaO3yNz1/HFJtGs25YQDvtdMe5mgK44lwoVohzpEHSBAIPtEyJuthHb1wPxXgwrsrgwZCkRupeTvEQGciAZn3RqvxouZZ9RHshbAe6LDbeJP5bo8S19TM3kTb39etsNbgsQ0g3yiwt5cfbVLNenHj5qTJcH/AOYas4LEuSigWEWWY3KiyjYaQTeIsTpp0hZHNuNvQbWBPUGxA6E4rmSzxNlJkmQQZkixGq/Lvc2lRNtrDlHLLzgr6EQbEg/D8xHWcWKmDfhoc8gny6390gVhVs0Qgs7xJUI8whfvDci9nHdbb9PWwHGdyBcM/L7JlpksOW4NtlUGIxNmKS6oK7SBIse4vPSDGxDbXOOaTjSwBLEKTckAXGwtEHYdPXDgIIqU7HdJO4cglzlNRADADaJIxvA1bhgLEkMCTJCi172v13xvGj23GVWyBAZYHy4E+2BA62t+OBcjn6VYsKTBygJYBXhgpAOmpGhiN4B9m8nG14lT0tTU66qHU1JZkytln7xUgmJ0LLGIOK3keH6apy+XqpUTJ1ZdH001p2h6jQCKqADyWfcNJIAacXa9ct/he6KhSa/+RiyV/wASPCLvVbN0RrlQayC7qVAU1APtIQFJiSpJm0HHHhfK1KGXUuocF9ZCOpekrBRqME2ZZBV9MfeAYjG/E38SGptVo5R0dXUDzRrlG0lX8oloJuwFQrNyR3xQeHcUehVWrSOh0IKkW26eoOxHUEjFGuztJiyuYer2MHW3krzxfP06qvSTXNRkMCnzeYrBQWBuwhqoAEmY72uXBM3WZGyHlIoo6WCF6aumlOg1Q9UupLATJrMGZQAT5ovF6OZfzCwyeYkHWin6MxB9oqgL0G2MoGU9l3xc8hwZ/MpmaSBVDirRCvuWEIVdkfmDDeInUvTFdrKjHNDL3V11SlXzOqWt156KxUEDgncTFiIKnrYEHp1I9++Cw0dfdM/l09+Aq/FKVOKbMy6hqDIoKiTpEhRYG8BRHL9kLjHoFSYUGCYgzNyLWM7RIMNGPQ06rXktm4WC+k5gDiLHRHtXbv8Ajjfn9QYI6iJHzn5m+EWcz7IyAo+jSzOVksNIlVBYNpDR7UH02MHn2VIdXsJ082kkSOY2IINipKm9+p41GZ8h1Q5HZc2yNfOGAfNiCdpEdbwIM+vb5hVc6ihnZyFF2ckBb9SzEb9BuT0xFUm2r87/ADxVPH/Ca9alS8lHdULs6reIVSHI3ICrUExa/wB7BPORpIQtEmFZ6fE1qAeUwcNABBDA3j4fmL7YpmY/iNGY0aPqAxVmBPmGJGsCdFtwkXFieoJ8J1TT4eatTUKVKp7Z6KTS1rpBkEOzFbgsWba+Kb4l4jQrVzUoU2pgzq1MCWYk80KISREgE3k2mBUq4g5RFj1+E9lLvEahetHOMrEBoINiDbuCp7GxB6g4hrcdZ8xQRkVhRcZo3YQUDrSUNJkvLGDYAA9cULKePK5ISll6UmAiU1c6QOirqOqBtP44t/AsjW0vUzJVKlVy+gmHXUFsQJKiFWFn3gQCZfUFYBjdbSVzW5DLla6VajWIVCyPPNq06YKqZGplLAMdBgSGFxBBPVSg9JgVAHUFYYHodxf1BHWO+F+XydQwKZLAHUSNx03PMsdLb+/DJMm7WeWC3Mkah3kDYdzFumGuGXeyWjMhxAtOoEEfaiFJA5QdI+EwSLfA1eIVFBJplhH2XU2F+Ze3SfX0wqfMoAAI2tf+Zn4zJ74GqVdMGXB3FyIPpHXf5+oxVNIOMpgeQivpJqySFFIsRqNRVF5P2m5xEGxbpgWvkUU8pNQdYbTHvMSbbwBvbvjPNpsZZmBAvqAYjeQpkGJMxE3PvxFnlqNQq+Qwer5beVHLNT7I0sBLRJWJUtpHvblDBayHNKNVw9MKoKgWG4gSZ0nqTsZn7VzJJhrswWEC2vNxBBERBmZi/wDPFY8O+IqtZmWoOdFGoinoj7JWpq5/MRhYGVKgixE4b15VTUqNoRRqLudKgAbg9SdrSSSAMBh2Mc0uTK2ZhylTeTW6uF9I9bzceuGVJyaaqwkmZG9p66esdbfDCrK1dYFQMfLIBpwwK1FKDTUKxKgS4Ckzqu10Awe9SFHzOBqMFXLAtK4EtmSuP+GUxHQ/3SY/Pe234Y3T0qToEzEkXmDad/XGK/b5Tb+WJkpk3Om/b192G1WAMICUHGUGnEnRoXlg7EA9dQkHcfpGGeQ4nUYkk33Ha0SI6iP17TiCkJqMD2U9CQeYixBFxqv6H4H5XLo2oQQRBMC3NMRaL6TbpGwkTzsj2DMEIzB1lNVzAexiDdTuZHSfQzHyuDjKLE6u+kyB1uL+/AtWhTUQzMIOpQBzRI6duh29MS0syCHY6oCk/ZYkSOqnSN+v43OKTsPH8dE4VOKnXNECJ/HG8R0+KJHtafQS8f8AVAk9/XvvjMJ7Kp/069VOZvFefpxmma9ceVqZCrUmSDqqZfLVaoqVIbS8SIJ1QFHUyfH2zTc3Meb2r+1sb973v1x6Vwfg7LxKlRq0zpbNqEAfWBRek4pMrq3Mq04gz9n4Y80zuWNOo6HdGKn/AKSR+mDmTdO/iIGihJxrGYzBoFtTj0j+GVeoMvmiDNOnD6CJVn8uqSUi6VdCTI9pQyncEebDHo/8Os665bNhTACKg/xVnGskGQxFKlA7R78ASW94bXTGNz93jZO8vlqRzDNZqPmjSVGpXasx8tQPtKX1WG6pHWcMMlUpqhqq4Va9V4VnAlpZVcE3BqeVUOklYCKIsoxXeMvOXp0k0gvnKKCRKytNtxFwoqUhF92HXEtHj6U8nVdVJNGs9Onyrys9Sq9N4J5RpqVFN7wR2OIwrw0F41Jnn0VYxYc9+SbARyifcqPxvUzDPWNJ2RMk1ItSGpKksinzy1i0O2mN0DA2kkxeCfEzVFemaFV6s6/OoJzLOkLrFMSoDD2hJJcyO6rJ1kr5KqtR9DrDrVhiEGrS1Kqyhqjq406Z1XAHKBhf4V4mtBM28oG8jSgaCWL1aalQDuDTZyR2EwYjBB+ZxcVXy5WgBejcazVRDVRVChERhWlZksxNKGkIWRGioRYKxNiIr3i/jrA06CsvPSD1CnLTqawrgISdXlQTYxJsRy24zfHadXKVszTQ06gNGmy6qnlkBWRdJJbUUAWDqVjLmIxvgNU5/LmiyU6Wy5dlohaQdCjFKlXmqNqDPy7anBkEjFhuKh8u0SxQMQBdU8ZXXUVWYU6bfaCkj7USqiWMz7gfhhTiz8B8OtmXLE+WqUnrhiGZmWnqgqs3GsaSZFgd4wv8PcFTMOFeqKQLU1kiZ8yoqmAPuqS3w9cDiSwuzNKZTa7SEz/h7mVp1Mw71FpqKG7GAZqU7WliSAeUAz7px6HwnjQqJqoOrLOnlEkH7sMAyyD2gzbY48wyvhJ6+Yr0MuVdqTMFllXzArFeVidOqBqibgGNr+hfw/4DWytKua9LydRQQ5h+VWDEjcK2qxkA3gWwdCvl7kWSatOe8rF9ILiKht2gG/43O3YY3V4oJUFZA22BEG156GfwwBXzN7QAdrXt+WAKeaDbGY7bfueuLjWhxukGwTTM5nXYCmOvSfTaflOOUJUREz8R7iD+uI8kRIEggkCNVyZ2C/aMAnawB9JF8V5kpkaz0CFqLp9lvrFploqMBvYaRIJgMTboTnBoM7IQJNkwLkkLognsukm/YjvgPjXGfLNCiHKLWq+U1RfaCBdVVlYXU81MSItquJOEng3xVWzC1fNqF3SGF7ANpptYCBKwC5MyAAOYlhvFnCWzFSiswi5bMVZ/vUy5Iv0JSkLT7WKr356eceXP/CblyPylOuBZij5GX0U4SpqGmSSjAVKoTUTqgMraGuYqsd2GBcj4SFTQc1mmr0l5koiVsxLDznsSRqjl7DmFsVj+HfEvrloPUSnT1rXVqjaVVqRDMAdpemGSOp09sXfg7L9Fo6mK8gke0JlvZIB33kdwdjhdIMeYITKmZuicKyAQugKosqAAKOyqLDtH++JMxXGqFVzA7Wt++2FSZgWh29AQY9BJsenfEpzTgCNbAz1VF7TJtvI9MWyWi6RkJTJFfcLB9T+gFsbzFdwB36wbne+4+NsIDxoXmlcG8ETvAkG4B6HY4YU6kgcpXvtHp6jEZg8ELjTLdVLxXPih/wAxBZERlrKt38ssrU6igkB2pPMrI5arQbGFHhjxE2czGZqDly9MCmmqFchqgqKat9J0KlViTsKhBPXBnGa5XKZogElcs8CJU6hoa8n2UZm2voPbFY8EkU+FZ13TVTlyQbawKIXTP+NqY9NRi5xT/gQOF+aZEtPIK58P4ma9PzRManSSxYHy3ZNSk7o0SPiL4mzefFKjWquFhKRbmJgkFQoOkFlliotfmEYqHgrNN/ydKEVBl8xWMEl6jGqULHYKQEEDmsG2LWa+OKbDJV4ZdIXmVTLE6lC6jMKqltrks1404b2v9qd0IZ/cyov6XsVGtSAQw0kMCJBEiYIPWMbxR+K+PatCqaWXWg1KmqqpeirmyLqAY3ZA0hSfshd8Zif6tgsR8IhRfsrE/hvWuWUPWRKVUlnJC1EpeW1RVUgTKtrUEixqoO4HkvFM41ao1V2LPUJZixkknuepx6/wSjVy30CnrLLnKlN66vDGFV2KAH2VCaRG3L8MeO1UkE9rjbb9xjMpva67VedJEIfGYzGYeqyzFn8EcRP0ill2P1dapoaLGaqmkpn+7q/Fu+Kvg7gufahXpVVs1N1cf9JBwJuiaSDIVy8Zy1ZKVMEGa2bZWRk0lzMaWWSAlEQYg642vgTwjUpeVVpVmYCoNJCjmLa6ZphSeVW1KZZoAEm+2LnxrgppuK9PRUcaQhNSpUqim8iNNQsatmC2nTdrXOKJk+OulVlJUhXd6YCBgHqMNTBYKvYAQ3QQDilTfLco1bbmNVo02uPekd6R7dQvTOE+FsqaFbLoXovUpGmyVWUpqIbyw0jWpFWHV4g6Z3MDxJaMtG/uvJ9O+PSvCGVd8zlKiVSaSVB5knUIpgMdEmSSsBrDSaidXAxGnAEyrZgeYG1VvKK6AkFNZYJBPLqZRAjpizhWFzgxx1SMQ3siYvHp1dUx8vWAoUjZGJemrHl1VAoM9AxATsQGU2kYtvh7gTEVadCoaT6dSOzaKfmq1PYzKyJAJBg6LjfDPK1ajUTpYRlVepSRqIek3mir5gqSIH1YfSx2C6e0rsrxStTq+YhUOhBQaR5SkqwJCdQAWAkmLnc4VjD2VTJsE3CjOwum/XgiMtRKV6HDatSodWVqLUggmlVrk1THdPq0BkkQ7G04r9fJrleFpUZR5+abln/u6YAYlR94rpv92qPjaKn8QhrXz0y1d0RyKiSj0xpZSoLdWUnkBi4sDip8e4+c1Uer5S+VTpeTTSGKJqVoaYA1CCRIHsr0XEtJqQI8VxHZgkHwt1yVTDY9N/h9ni+TemWnRXU85JCI9Kp7INvapz0AttJIS1vBVI01ZKjqfLDGyurMUDEj2SqySIviwcIzC5U5mjTAXQlJvLg1WLakSqzEga9WtSCogoZESZsU3gkRsqdVpAuFmcz+s6KanQPa3YtcgjpcxsJtvp2xr6edWkAKBdmYkgAA3sBa0b/PDCpVBXUQkMmpidaohqNZVd15zoCrKkrrcA29pTmcj9HoVGVXuPKd3Ur5QdkBVRUpprYpr2uQSTGkDF0YjKICrGmDcp/w0j6Y2XcgEUHKBpgVEJDsBbngPDHZVMAYrniPxiMr9VTQGqUBJYcieYsgafttoYGDyiQCGuMNOH8T05upWqqKk5MA+SC4VqtwtVmgU3dVJMkD6wx0xRv4gZdlzralZdVOkw1KUP8AZUxs191In06bBTqzpMb9FG2mLSu+A+N3okLWXzqUi1lqLClQUcDopI0tKmehvi/Zji1OpkamboeZNKnUgjkakxNFNLhSdIfUGAm/lEiInHjM4uHg58utOomZqV6SZhTTnT9Sw1LD6uj02BMEEEEiVm62vOUs2KJzQDm3Vay2aPmFydROqSbklgQSfW5OPYeBk0MnR87TPlLADqgb6pHjVUYKhRNOpiYBKwDIGPGTSl9KHVeAYifWOlr+mLcniGoayOoMACnTUewV06WprImXElm6ljY7E6DXXLbbI3AOABVrpcSqktqWjBZgieWVXSx5PrhFRamwDHlABnc4K/4nSA1oY8twKiVKYSoyuE1A9A6eYHBEq2kxYnAGWztFwzBa6lVMro06IUB+QrpIGgeyZlTspMMB4SSkqnOV6YgMAktVUlo16BNLTNpCl5m5IjFQ13UCRVdM+s+SY9lN7QWAhH5yhRBZ3OjQGMadLqtMnUQqgkxBPuF9sLqr1CqHL1nKOWbVmDQVFAqOg5jLs3ITAU7iTgnLcO4cBBLNJJggCNW4RkGtB6Bup64IzPA8qLouXSdmq5WtWZrD7VSolMn0CkYF31Ck7SfRLDCERQqCrTKPXR9dN6ZAYBx5lJ0iNpEgAzf3GTU+C8PJ4KaVU/RzUZyGqjSDzUKgsxEhlXpNhIBxYcnVqU6i6PoBQEk6cuiPIBNMqBUOo6gpIExfoMDLSqOrFa1Sm7kVHdXZWeJLBiu+osPQaVEQDJHFhzS/aFApX5yh/DeUTL1cuEzFKqadB6Qem6tDvmy45FYvGgzMQZ3xHnsgzZTN0KVGszAPoATUf7bLxqgLDE06raQv/eWm5w34bXq01ivorhTYivUWo4k31OjPTMG4VkW0zfBmXzeqowo5Ly6flmWDKF9pALEy/X7K/HFR+NGTuFpjaUTafekqkt4cqmDTyGYdYHNVUK5MDVImw1THpGMxc3yEmeQT0JUH8MZin/qNV1+zPr+k/s4tPXqg8/4govmMjUo6qy0a9Ranl0qjMmumFEDSDNiBEgaSceIuy8x3J2HQT1/kMfRmZzP1P9o7FSYGsn7DdOq22P64+ecnkWrsKdOJCM5kwIpozsZ9FUxh+BqtfmDREfkngFDxlueCX4zGEY1jVVRZjtRjgYvmV4F9L4Ojos1stUZRHtOjGpUdP72kAOPe46jHKRqnpzIrcD81tAqwlEPpGsnzdGnVEgmmrzfZj0OKseFinSfNU3H1NVUVywVajQCvlL7TEOrc1l0rPfBnAuCM2QqKbfSGDpeP7EkK17QzNUX10z0w1XhqB6BjUtGVgwupWTSQxGojvAJuxCxMimSxrzG5v5wOvOVrUcLVNPMOXrCuacJaifNoqlNK9UuqFT5UmnTAKxBRqrjVo1EEIIkxFW4hmmaqRUcVPL1jlXQrESGOmSBA8tdzA6mZxmQzT0mUrD3kpUhqTkXIZWlVmPaA5TFrYNzOVyy1aZBqU0zFImmwWVpN5wRkdCdcA+0NRKGNMqBh2BqMZUNSodoFtOJnVLx2DrNAptuLwpuBUvMy+Yy6uy1+bMUSWKr9UwLoT2dWJYe8xiv53LhHdQQwUkAqeUj0npGHWRzdTKVK1RkXXQoOCDc06jNTFNwexZtP95WiN4Q04IEG209bH8+uK/1XJ2oewyDwSsCHBplAeOsutM0joplquVoQ6xBKDTUYR9rVT0H3GbnD3hHhWkeEmoRV82ojOCrsqkGoEAKg6XXSrEyNp7Yl4hw76XwVQqjzstm1RQButcIoHoNVSmJ/9Nepw64pSp0KKUlJUL9VqIGoU8tT8xmg+0Cy0z8dNtsKq1COzDTqZ5DVSLktKWVMiXapVvoDikVBuwdpJKzpVUBpUxsZrXIiBlTwutdzXasv11CkGQ06ixopU0JRlUrC1KZBGkQV0wJxNwvMebkNcFQyMwWZ0rRqqBLd5p1Ga8k1WN9VjsvsqmSulhKhm0lK1aQx21DUpkdHIP3sIr13tpuLbQY+FIvBKU0/ClcVPM10a525K6K4NiCFzFIKGBEyhViSTMknGzwDNl6baWplVKt/y1SqGLG5DUJKqBGhA0JBgicWNWpn2kUgf3bwNzqLahfseknEFTL5dtkqBvQK/WLwZAuL7XEHFRv1SsQNOX7lQ6iOv1CH4V4KWmn1pYry6gMpXphtBGjWPMOtQZMaIJgkwL0n+LNZTUywUhgKTnXfU01qk6iSTZg29xJnF/Sqq/2eZqiTBA1IB1AgtAEztbpaL+dfxZzJfOU5JbTl0EkkzLVDuSSd++NDC4o1nQft+AlObFlR8XzxRwgUOH0SHqqW8oGiUHl89M1CwqbljZmHQvGwGKHGPRuO0nzPDOHhdRepUVSJYxOqjRIB5YbQ+3UEHpjScbcx8FI0KUDgiUstlmZGFSpSasWMiz1GWmQPtKEpmO5qbGILLwdlKNWsUqlLMGfSurzlVgSgIg0w0AGbGYAvY/8AiLSSk9FF0aTTNNWViyt5LKFksfaNNhK9OWN8Uo0Cx5JLQSIvsCSYmQIBJPQA4v4ciphZBiZ69IRBqdeG+J0jnUqVlSmhvbUKauASjOJYmnrjUogX2gEG35rieWrsWDUWKJDPSqBKawTCgVYBdiGsgIYmSeuBqHCMp5kikKQqIKyaqfmaQ1NWIVKupG0HmK3OmpqvpjEGcK0WLNkadUjmd1yVJEKsv1ZlnempJBny10stwTvjDeGYi9Qm3Xz8K1VZkjJuPdM6fDMu0AuFYkDTqRnkgH2VQkcp1XtA3xLkvD9N11U1z6k//wATEA9tSwDNrzF5J7A8Dzia9VGolOr5bf2VI0HqK6xoRKdFNYDLIGpiCQQZAw+4Nn8pVvUpnMsBzFqtV3UgANqo1qgkSYlRF4wr+noi1ylEuQ//AApsu81BVYEGFLJTIO0PDOA0SQsmZBGxGE3EeKZpGVaVJUEiGaKpe233FFjK7+qna7vUyzIRSy03Hs0TRIjdgyAQ5uLkx7icLMvmUBdaTAlbsgdC4B+8KdtNiBNwQATcSisalBpFMAt4b/CloBMlK8pns2RNTh1W0EmmH9JhHnUIP2SYnB9HiLvrX6HmKemmSIrUkJmBdLQSPvN8JxNTIIs6iTHcz90jVI64LytRjqBam3IbEMp3XtePUem2MhuJAdIYBzI/CeW+Kp//AGWdbJkcyF6ApkSRO45kY7zucaxZKmXSTZB6S5/EjGYePqVbgOuaDsQq/nfG2YVaop5anUAzDUwQHcsIeGhWBJIgjptiqeHOD16P0gnK1m15apTVnBoqqujS3Mp1OVWFUbkkdset8LygrUKbpSSW0VHhRrJZdUswvN7E3wf9DqghlatYiQ2o+trfG/ztizW+oCk9zabJE+OxXCiSLlfMLY5w/wCMeFsyteqq5avAqOB9U5sGMXjtgL/s1mv/AC1f/wBp/wDTj0IMiVRKXA49d8B0vLymUIIl6+sX6mvRpgW2OlWPunHmg8NZr/y1f/2n/wBOPUeBcDehl8sfJq/V5hS31bhiNNOoTBHRjUAnsBhGIqZKZtMgj1TqDMzhfS6beL8zSqMlVLaS1OopgFVVm0GBbQVLwRbkjeRhCt+Xcr87WmNz0w04r4XzCySVYLyqiK9TzSWhixCwgCja55sLv+GVoCNQqkidPI7bExdbCLCSehj1z4dqvUYWowUwAdEMdSMpBIMyp5YDi4B1csMNXK3KY3GLJk+GqaVPNVVNKlReqQ3llAF8ouSEJqF1SqliZmdNwowqXI16dVKopOBT5h9U9SSFYIhWNRUuQCbKoJMA3xactTqVckz5jzXVkBqUlpmmArgo6U1kuz3jUzSQPsjdzRLTKrY2sSYbtv6hUjj3ExU1FKxrJUq0U8wroLBQWYadIEhqaWgCNJgThQlMiksWIjb+6enxxeM/4OpNQpnLu9MU6prhKqVjqLIEIYMvm0zyACA34g4p78KzC0tIo19QW58qpOqCZBj7w/LFbJ3WhoPNUqdTMFZPBtNjWWkDAr0qgvsGAqCfeGSifgeuK1nfFlTM0z/y4Dmk8GnrNNfMNLU7KQzMV0b6oDEHcEYt3DadenmUqJl6rlatOuqhGuuYpqtencQIZqTQYjTU7HDs5bOU2amvmNTViqgyYWTp+wNk0gwSLbzOJqVDRphxEn0VZ5BdZUrw9n9FBcrVosVFOpTWqlKtrOvzCoZCFWB5gaSdhvOz7JZdyAGpsk6qkl6YYM+jlKCSbrJ5h7Vri7TOrmTGpH+Clj0ncTH5YlpcNci2oTeDTNtu4v1GMqvi3vaQGxOup+IUtaDadOSTvRqAHmHbVuCO2xj474hFFnuYn3x7twB+OGed4ZXWNIJneEYfgMDJwyt1pv3spH6Hr++1ENcdvYoyYtJQVbJZiNS0S7AW5oNv7wBPS3u3GPOv4gVqr10atl/o7eXp099LPf0ImCPd3xfOOZnMUWRKVGqWkvUbyHqJcDSjGJgoGLBLiUEyDFX4/wAEz2dC1q2oKqkInkVV0KHNtFNGgtIMtvIkmMel+nYaoyHmLjxn8KrUcFQhj0HhVCsqITQfTp06g31oKkFJDsEFMONQVYIibG+EFHwZmlMtl60SQrCk5GpYjUInSSR85vBGPWK3BClQ6MvUABuFBTWBY6gFKsZlpF+b3RextQ0mAcT8eXmgpkzIVa4lxOugK5msxS9yq1kYNpBa66tLhhpYCTYHSIOEOQzdNPOSirVDUTyvME6QpYF4ZgCAyLpkib32w88Z+Fa7OlZEzFSkTzU/LOulKidKAMCpgnVFiTM2OEWX8OVn9pM0h6k0GCGJNyi6rmLwbz6YUx2anrrqJMeisCpxA9B9la8/xui9FzUDosHQnJ5mvSTSKBWOkI0HW0QJ3BjE/hbiVWrlwXV6ZViFkMAVNzyFAmgHlEEmwn2QTFwbwiyU1ZqGpup8p7xIi4BBiLkXi0Thx9DrH/u6tgN1JsIAHe0D5Yyq9YNY6mxsyZnq/uhF97LLkFSwg7gqbyIMhdyR874Hr8MRoZkFvtQpaRsYaSP3tiU5Cv8Acqf5Wn8scnhdb/w3/wAjfnGM8F42RQFFW4RQPNUpU6kgXdRH4MpWw7fnOGGWSnSTSlCnSUj2UTQDPfqx2uTgQ8Iq/wDhN/kP6DE9LhjgECnUE7jS0flgXh9QQ4n3RNIboF1UdQZ0gyCDCnv6Az+GCMsCFcE6hoNyf7y7kn9xgJ8nVG1Kp/lefyv8DiSiaqCoSlRV0H2lIEyvU3xwouXZwpVQdCP/AHCPyxmFp4ge34YzCOyPFHnXn3CvGubaQatlEABKYEAWFl2wc3i/NE/2gvf2E3n/AA4zGY9PXoUy8ktHoFFH+IVQ8RZlqmZqu0FmckmAJJ3MARhdOMxmNJlmjyWcdVPkf7RLA8wsQCNxuDvi55Hj1YZGrS1DQ4csCiGTYzJWRdV2PQYzGYTXEhvmrFDfkgl4/WWmiqwUAQIRARqmbhZk997DsMdHilTQqysAi2hP5XGMxmFZRwW6x7oF064BxF2dlbSQ5pBhoS4arTpNNutKo6nuGM4rq59xRqCQRygAqpjUYJEizR9oXHQ4zGYY0aLPxBOZ/kPgIjJPAqixC1GjUA22nvM4a06mqlUYgEhQQdIkfW0B27Ow+PoMZjMKqAZymAkUhCv5zJpN5dMKitoLaUUMxOoElo1EkDqe/fHWYrlheJteBN9PWPU4zGYwKwDnSbquEEX1ISwBMHcDsNrW3OF9LNtYTb3C2+3b4YzGYSGiNFDrFM0oK0yoswAtFjM7YjooAotuKn/xRiPkRjMZgqbQdQi3VH8YGa1UGIaspNo3S+3vOK/xPNvls3WNBjTIeog02GnUV0kbFdMCDa2NYzHp8LZgS8Rt1wV48DcHotQbMNTVqoYEFhqALFpIU8oNhcCRFsWdUBuRcm/441jMeZxznOxD5Mo6YAauWpgTAjDWhTAAACgbxA3IAJ99hjMZioTAsmNAOqyuoJiBHaLYEqUh2FvTGYzCWprgofLB3A+WBaaA6p6E/gcZjMWGpBXAEi/eMck2G2/b4YzGYgJZ0WBZF/TEYGN4zDBqgapXcgnGYzGYJEv/2Q=="/>
          <p:cNvSpPr>
            <a:spLocks noChangeAspect="1" noChangeArrowheads="1"/>
          </p:cNvSpPr>
          <p:nvPr/>
        </p:nvSpPr>
        <p:spPr bwMode="auto">
          <a:xfrm>
            <a:off x="80963" y="-890588"/>
            <a:ext cx="2466975" cy="18573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31748" name="AutoShape 4" descr="data:image/jpg;base64,/9j/4AAQSkZJRgABAQAAAQABAAD/2wCEAAkGBhQSERUUExQVFRUWGCAYGRgYGBwYFxkcGBoXHBocGhscHyYeGBsjGRoXIC8hIycpLCwsFx8xNzAqNSYtLCkBCQoKDgwOGg8PGiwkHyQtLC0sLC8wLCwsLCwwLCosLC8yLCoqLSwsLy8sLCwsLCwsLCwsLCwsLCwsLCwsKSwsLP/AABEIAMMBAwMBIgACEQEDEQH/xAAcAAACAgMBAQAAAAAAAAAAAAAEBQMGAAECBwj/xABFEAACAQIEBAMECAMGAwkBAAABAhEDIQAEEjEFIkFRBhNhMnGBkRQjQlKhscHwB9HhM2JyktLxFSSCFkNTVGOTorLCZP/EABsBAAIDAQEBAAAAAAAAAAAAAAIDAQQFAAYH/8QANBEAAQMCBAMHBAEDBQAAAAAAAQACEQMhBBIxQVGB8BMiYXGRobEFwdHhMhQj8RUzQlKi/9oADAMBAAIRAxEAPwBvlOGIELOGbmgAMB0n7pwTSyVM7I/+df8ARGDaWWOmAPt3nYWODPLULFp741S9VQEuPDqQF1f/ADi3rZN8Q08nTOy1N/vr/ow0NMY7ppH8scHKCgKWRQ7JUn/GP9GCF4WvZv8AOP8ARg3Xja1ewxBJUIP/AIWo+y3+cf6MRnKqPsP/AJhH/wBMOEb9746CDEZiuSAoo3Rx/wBQ/wBGOlVPuv8A5x/ow5q5NSLgnrufzwDXyw+ypHrf9cE1wKg2XCPT7N/mH+nEmtOgb36h/pxAVxpcFlCCVLVphrQ5n+8BPx0YHy3AlJOoOoG5LgmPQaL4kZ8Qms5i50zMTG1/Q/DHQdiiBXdfJ5dV5TUY9OYD/wDMfPG8q6qeVao9Qy29Tyz+eNCvNQsDF5Fv546bJhnhFGneIsPjPU7X64g6XRJL4n8tamry3ZqgAZRUVSQAZa9O8kC3r0vinNxtRV8s5eqLhpFZR03P1EADbHq/HeEakBAAIEEGPn2m/Q3x5lxPJkHzNDag2wAB6iLwLib/AJ4ic9PuFSLOurLwPxMg5V8xoMBalQCPcwp33tMjvi65fNI6ggMJ6EjpboCPljyDI5XUdIuzA++AJG/WZgHqR6Y9J8KZg1FFhpiDpuEtKx3BEfE48h9SEVQwNuTc8FrYdstklNa+XRt1JPv/AKYDbKKt11z/AIhf/wCOJHzw1sDMgxfEsg4wH5Xk6TyV4AtUVNx2af8AEP8ATienUUSSpAA2LCSfQRiJssOmMoZe8zB29/b0N+mIaXg/4UHKUTAjUA172ImOv2cSqyRcGNtx/LESAiCTJi8mR6QP3tiGuk3Xpus4tsDjolhuYohsyo6G3qP5Y5rZleWxv6j0/u4g3ud4j+V/njVUAhZ9fzOLwwjzY/CYKTQUWayFRubTuOvw7DGBEK9Y63G4O218BNTJNup37WH6DEr5gWC3Ub9/8RHr+uFVaBaf0hNLgpGZdxPzE/8A1xsuL+1IExPr7scJDDlBtt2/3xtUCzO8fqMUgShHihmZyZk4zHZqeuMwmRxT83gl1KuGp2tzAfgcSDLmJBB+P7nC2kYp2+/8+XBmUqn1+Nhj6WWxovNgzqijQIEmD7v3GOmy7CZXa/Q7/r6Y7849sSpVMc0MPdGFyVMBCqMSBjHT8MSCjJ7fljVRI2M4MFAQukb92xMjRgTyzvjoIe3zwRQolq4H+2F1dj0+X9OuCvLB9MaOX/f7/dsS2AuQBy5O5H79MdDKdzbBRp+gxyaI6YZmKiEA4j8sckYIzFIAzMz+/iMQlMMFwoUFI3sSCev79JxDxKu1JVZWBYSCCnszNi0wZmw9fTBQpfv44A45xONVHQ66o5yFKkWNr6lM2mDBB9+Iyy4IpsuvCeerVqjDUdP2p5rdTLE/ZJt7u1l3G+J0ablJFQksGUe1TiI1KYN5EEW9cHcKRqFAmY1sRIEaAwgMZ7Nc+gFrkY8jzfHq9OuxqUx5i8tUvLS4PNMEKDMqALC/UnCqjWBxJ9kbAXCAvTPDWapGsXWVNJZJKalE+zeZ3kwATYC84suWynLapze8gkHp09LYoHgnPNUdnpHyjUIchTLalZo2JYiZF4Ji4G2PT8pk0qagRE81uhIiB6Ayfljw/wBYd2tYMG/2lbWE7jJKWvlXQz+IgjBtAsVBkfD547fgRAMMZG20fH99MT11CLtOkT+Ow92+MFmHcwkuEDzV01AdLqJKhIn9nBFIz+++FtV7wNiRsQN59n0IkelsYa5FyTBHS0k22G0Hp3BicMY7ZC5splmalo9r0m/Tb59fwxBTAUSD+h/fzwNVrldzpAYi97LZiYHNzQBFz22mP6VYaoIM78sd7gdAyTvcm4jGphazWP8A7jbdcUI7rbKDifGVVZmIMECCb9o77dIMd8LKXiX2Z1Df2tuk3i9ybjaMC8ayI8xnqmotLTIq011mmYJCupnkIDXjeDYSuCuMcFyqU6WirVpu8lWqOatJICFtSkghWYrdYOoyBAjHsqVfDNa2Lg79eccQPfEf2znEzB4J/k88GHr9odh/M7x2t3wQYBkyQen9cVjwqo06m1aPszyyNmiA3W1p9+LKuZpjeTbuehA2MdTGMf6lVoUzAMk+Wv2WphKjnsl4uitckCYX3xjapE3Jt17SMDvngPsCb7nbT7XSYHp94Yk+lTqEQYNo6yJHw39xGPNuc0klNIM6Lkv7sZiIZn+7jMV8/imckBk+G8o1H7UkD3HrhmMqBtjQXStvvfpjPpGPoxJcZXnoAXZEbx88bNT3DEb1LYiBv++vfHBqglE0toPw7/H44m5T2BwHqM7/ANcT0kkW93y/3wUKFN5PuxG9I+n79MaMjuD+fp+X7tjoPt0jHXULny++InttiZ3/AKe7uRiCqZ74Y0oComkneMYMdC/79+MJ+EYaEKjK409O0RiRcbqvboPXBLpQNWmQe/rFsK+JZIM5BGokT25rAAHpJ69JFsOTX7YV5nK6lOozBkQbEzsbbTHaO4wxpi5Ua2VI8RfxB8vWigVXVirXIUFWi53J1KdomJm+PP6fFCzM1RZYsWJ9WMm2y3PbF08Z8Lp5jMtU1GmG0qSVALMggsYJEsfWbCZM454Z4ToghgwaNtSKw6H7QuY/phDqgIk8NFaYA0Jp4NXS666YcaWblMSVGpFExqvG3UiZvHoi03PMIGk97SLG53AMifjbAnh+hRNOPLRW9nXpADSbC5IDXixvbFgoaQAARYRHaPT8MeH+o0RVqd+RC1cO+BZTik7C5GoGCAdiPX3EEYUVnJYo51GNxa36+/Bz5oi2r3x/PvhfnnaG0wCAXE7kD+906CPUn0xmYgtdAbPj114KyxpGqGEau4kqbzAswv0EgQe4xjk09Dg2KspM8thCu1pJ8wtfsfjjnM1lHXlWQfWJY+kKxIv1IsenaIeVTcmQy3AVoDKbX3WLmNp9VUQGajr8apjr9bLvK0RZWIgFwGCmTGtbRsGDOY6SZwXSyw9lAGYAFiY6ADUZ9k2HW8Y6ynB7lzALc0EiTNyFFjdryT1gQN2aFgNJWnf7E8/oR2xbo0D/AMhA5+nht+ClOeNtUhr8K7ckjpLRY9BtczY9PjhfXVamZCjmlWcl1EAKwKGII/8AE9SzmewttHhN5ax3PLaesH+X44F4f4WFJ2cVJLIq3Ww0knlGqAD2jcbmcaFKm9rSG24X/aruc0m6Xpk1EsW1iZB1gi0RBmLQJv3wQuRQMp0Mq/dvzDl31d9Ik+/ucMhSjUNC6tyUtIsJBG3QEfnjit7caggjaVk9xpPwv64qvobjrrdMD9kpGUKgTpABJ8uxa0hAX7GzMTG5AxrK5mJK2CrBnckeXJ9NRP4emJs64RGaSBeQQA3yBv3wFSy/9qbwJUSbkAjpYdC1hEAd70HFwNh1r6e3gnWOqlFRiBpaoBAAsDsImSRc7/HGY6RnIBSpCkAr9UWsQCL6hON4WWO3PXqpkeHXJTUaxKG/2rW9DiFluel8R1czCb7Nv8DiAZv1OPprWHZebLkUrbz+43xzr7YFNb9/v8sSISenyMYPLCGUalS2MLe+MBs4/f8AvjdN53/PHZVEopK8fucdpWj59cB+YO/7/XHRqyPT4DE5VEoo1gBvjYM+n4YFbv09/X3bY1qj+mJAUSiyY2+c45nECHqTiemD0xOi5dLTxDmTGJ9RxFWo6u89Mc111xCAYHvjnL5e8TYCT1sBO3XBL0Yjcfn+/wCeOFpns249mLA2kkkdT0/riamUtkrmzsvM/Fa1kquPOVUedJ1BVBJBUsZACHoTbuRitNkcxScHNPUVZAB5mR7FgFqLKOP8LGxtOLt4w8H5jO5guopUKZlV8x1ZidUXCBggMEiSYgyQTGBf4feE8zSr1KGZVVy70mLqWVxs5puhUkAq6sQwPKVYWJGKVStTtB2VxgMIHg2TWq4u1zE+zoJMqZPWf1HqPXOELTEX9oAzOoFiok6p5rAARuADjzPwxwCs7DWQwq6PMJXV9tHLl3OmRp7dSfQ+l5PJqiimjBgECBYBACwLGSCIi344x/qxFsok8PBXsILmUVVcCTsBtO/9cLOJ5wKNRIO5gCZARtYIkQoUyb7gbm2JqVCRYSepO0DphdV5g9PUZC33GrUrIhJ2tzr21GZm2PJB5c7MRZaRGyl80KoBJGiCW0zK1S1zIiAwX1NjpW0l5eoEDFhJDKABfmbYD1gavcQeuBMuup0k+0qgr1bU0gjoYsT/AI/lIxACc8yjMzD7IUsD7qhuCSJXSdjp0sDcxzRHv4dePqhJiysOTqD7RUt1uCfdA2ja2OMtn0DaUpuSZ9oQW+G5+PTC36SVUBSQREi1gJAjsLRH9074KocSYoVkBiN1IDem9gfTFulWBgcPCT1xSnUjBKafSgtypQnoZLH007DEbcXUGCHH/RhclR1M+a8nuQZ90kj4+/GLmARd6sA/ZfSB/Xe23uw/+pJsDHp9ig7Adf4TNs3toXUJIJEi4G4tEes4kzDffUqpFyTsTtt7XX9nC18+rpALQBvqUyLCSxgzt8+uBH5AHdjvpDMSUSbSwsQuoaZ2neBcS6s42aJnkPuff5Q9mBrb5XHHHplGMsRGk20i4IhT3vsMC5WmUVmYQzAiGOrQFdZRRyloABseiybAY7qZQNW1NqLI4VgTZSApEyIVYIYBYXY3iMRZah5mptbksjBC0A04YcoUABCHAm149ZNDM3MbX8tzz9U7YBQhUHtKQewIXSOixHQQJ6xPXGYEavRJJqVmRiTKhGIW5hZCm6iAfUHGsAadU7/+T+E8ZfH3R9amVp3H2uv+E4H+kmw0qQPT9n/bD3SdFx1uBcbHEdPh6fd/P9Dj6Q2oBqF5YsOyVUq87QPTf85PxwZl8wRuAf1/dsEHhizOmPQH57/rgZqIDWdfy2+fY4PM1yGCFNWrSOkdRyz8pn5iMRuREixHTce8dvh8MCZnT0bUR1At+N/9sc0nODDLIC5EzN5/KPxx15sdR8sQF47fyxgqHpvgoUKVWEkG0j4fv54x2K7xfsfy7nG0ViIkYmXKnq3vAA/cYgwuhR0zJwWqYiFEyDMjrP774JS+AcUYCwIB6nGVD2xuP3+9scvgAiUNU4FzUBbt8zAvbEuZYzbf9xhaOIkNa247T7pH4i/zxFV4Y2SuZcpV4oaoCrU2dGidQKjUVALaWXmDgET1gi8agIOEeMaisxqaC8ypKgDm0jl0mYcBSVIJm9hfFszWRp16S0iRDnXSqaQzU6mokggRBB1qYN5IO4x51nOBVvpDIFCseQgMG1b6XphY1SbgnrIIGkgZlA0qrDTeFccCDmBVlzr0aFZKqE+TXDI9HUSaZ9oPS3CCWnoBp5SNg/4dkFUoULBSDAYXJIkTO/pFoPwwhHBXZaVLTzpTZy7QTzvq0wBtZr/ecnvNno1dFNdRCvABg6r9CANpHcwJ3N8UcVTaWNvLvngbK1Se4WFgt1mKhmgmdifs9jHYD88LPKOpahPKnJAGokTIVABcz0G2/TDds22+lh6ezb1Y/lF8QUH3UWMzvAHr8SBY9O+PK1GZHi9r261WiCSNElyOc0+TVVpDI3uRkVVEjUVAnWd23m8QSKTaqRGllZ/LH+FHLPLdA5FLa12AwLxWh5KEO3K1RyIUu31tOoXIVmE3GlVG4afaJOMqUiXqN9ytCwpLBUpPT+rHcIGte8SOYTcIbqBMTHn6/tBJR2QrR5jMRqZizj7KKirAk20U0ZASdiT1JJO85SplA2mesCBvymwA67RIwrzlWmrwQfLpVC1Sd4ZkfU2xhG8tmWNkfquOM7xH61hAFOgxJ+0XqLcknaEYFgpPM1NSTtpnsS92abHXTwiOvBRmiybZmp0tYARGxgEj4SB+HTHNM3hkIIt7Vh8In4f74E4XULBbQ6FQ43jUBURyeupGuSLsrHrifh2Y+srUyZ8sqAZ6Q2/eAUU23BGEGi7O+dvhMFQZQiGpLouq6OZCJkMOZXS/WA0g7EemFNE1ATl6jMf/AA3a5EaCCCd1lqVRZ/8AUS4sM+mKM44BlajeX6CuqhTp7hiopserBD0vPxqstM0nMmKflqF9svX2IvsoljcEMEuMXGscxxYNCPfh19ykk5rnVQcP4iVdEGkGoAvlspk6VIVQ4nSEliDF1NNJkypNLNLTquUblcazyAoSjQ5S5m5C6gIsYmBAXCqTsTTptoSgABpvqZiZu4PtBWZiQZFRbQIDHgWVasHrtZnA0GNIKiAGC9PSOgB6zg6hAMi5H3k9X5KCOuuvNMuGUqiUUUVA0Lc+3zG78waCNWrGYL5fvH5/0OMwQeYtPr+kgoIVB5c3sRNvT8sQ0c8sXMGwjf4+6Z+WIBXikdhLfp+GBqldSAD07G9997dB7+4x7MU5WOXwisznze6jfofwnp+OAahaSSvxibdJi/zj8MR5VmYyJvAsLnptJFj37YeDh4ppOoW9oyAN/lhstp2QQXXSgUibQF9cEJkD3+GDeWx1pEwbgz06H9zjQz9MA6Yb0AN9xEwRuOk441DspDQhmyR9Pd1xiZI/v+uJanFOnl/Oov8A+QbYgq5tn/sxHeSCp2sbfl6fCA5xUEBFJSjYY6X5YGo5nlWYJ63t12O/bfBFTcT+uOlSuoxy1QDvOOtQj0/fvxo4iVKjXM32Me+cFUaoYevb92wFXba3z/c41TzcCFFz+9umJIkWXAqaqJJ7T6+7C7P5Qz13/f8AthglQzLaR0EmOm8x+5xFXylRzIUQR3B29R19Iwp7hEFSG7rjKtEMSAqA7sLEyNgJJYd5mFtAOF806bhqmgP7KzJqSWZiOxlmY2H2iT3w0q8JqMukqs82kWN4kGdkMwpO5B+da4nwF6I82ursxmF6XgEEzaFElR7QO4m2cGNqON/RWpLQrVkl86nqpvAJ3UAvaJBnlQ9LifdY4mzPDKNjOioGLBwWjWy6QakEFiOUd7RIGKfwHiILaBUdZMgnTpEESYHKNotMCL4tBzBY30wOpHX0gT+OK1SiWE5OSs0iHC6T0atdapo5jSXgMCDyEMWhgfacHSYJvNjeJdfRwpVkBHdagutj13/T54T8fpUlIzBqGmaaaNatBZSWaAQZ1aib9ieuNeG+JmujQjVCIApyE1rJGobcwO4nYg3Ixl1cK2p/c3+PKP2rjahiBommdZW0mCQTHLUgLAtEXkyRIusjbfFZoVBUkaW1eSacFpWKQIqK6kx5hU6CwAaRMGdOLNlaaVUJCOrksYdonRIM9lJn1B9MLeLcOYKlYKGZGOsLOoiADMXJTSNr6WP3SMV6QqUnw/Q+3nZES0i2qXOihKbEsoLqrsGIVbNS0sRqGkrcq2qS2xXTOq1ZwnlFFADB6knnLo2kBxPsEAEAAkSrH2xjVTh1UUHlT5diQSLlGVTKi45ZnYEINoGMy1IVarCY1UjJa8sVQOzRBJZmYWiJBFxi2KgLTJFpQEXTjxE7U3NWm2hnBpMYBNjqUgGxcBWAJEAGTIUKyUu9PTUFUB3QkugBLMahaoYaBTAlAZFi2mLEqy8RUwwVpLEmPa9kGXhNtILBJIuQom0yLx/LoKaMpvUCyo5RCUjsN51Nc9ZSdhhVFwLQNdVxEFa+gFaeWqkhqfnF6hmApGY1mdyGIiEuSRpvviR/PzDhgqSnNIJWmIMUlLGSai3c2HsodImD1x72AQZd5CRpCrqYEulMC7uxCmoZtrvJjDjI5LyjyEkFrqZN9IVmS0ySASCYPpAxFaswQRvpPL2+VzQVPwThQoUyHJdmYuxNtbEAbGeUABQCZsSdzgqrxSmmoFrhQQNiASAu2wnad4O+CH7bfp+7/LHnmd4PWNd41T5bapJF9SkGDYLa3Xp9nD8Dh24h8OVPEVCwWV31A3BN72Wd9+m843inZahmyo00mYCRKssGCQY5u4IxmNX/AE9wsHKj/UeCs2Yr0QlvvCwHodwdrYAqU6e8EKfUg9LRIi0/LGVIanaZ1AmxI26mJA9cAMxO52+Qn+eNpghKKYVuOLRps5VERd3qsQBvEmdz0WZ9Dhbk/GNHN6hSC12VWJ+qqjlUS5UuAogEGJB26kT5X/EPi71c89EtFOg5pID7IiA1QjuzSxO8QNgBix+HsqGpO1F3FNAKaSxphmVtXmKoOsHXpcsCdJdbnZaT65BkBXKWHzwCdfurjSzoYXJUEC4AjtF949P6YMoozLaSOhuSQIEBALiPlBxWTxtVQ1K7qvNBaN20giVUWqNcwBDQxkQyq2ynFRpWpSZXUkrsyyQAdiFI5bhr7dsWmV6dQDKbnZIqUH0nODhontHhrmS7enqT0JN5te845bhM/an3z/S2IctxQvYnTNhqaFP67dAMGHNtaIJ6jcbb6xsAbSRBwfeBSrKFMq8AMzRHs6uURt07Ra3rfHfkIgJ1EkdbfLEorz2HoDO99z+uOWqKRq1IPfB6xsDv7vyxEroXB4giwDqneWA/nglc9S+6D1NyffH8sB5rKVI9rV/d0iB7us9LdMAO5W2kT2iDicjXLpITgvSfZghk+3IB2i+wO+OatBqYkwB3BHX+eELZzcGzDaDttuCt7e7EmX4vVUaRWamo7U1qR2MEGCf54k03AW69FII3TjzZ3Yg/027/AL2wVTrBRzBuhBEnY7khgRfrhaueLQCwqsblhT0QAbyFMgx2F97DAHiHxKMoEVlbVVYCkdJfUebUtvZcfVgCb+aCOsVqhAF0bQSbK0vxPQuueQETrM2NhDCPxmJG4OMyvEFrq9InUmn2pnlJOl5t1B9RBkYSV8+9F38s2JMERb0BMi204M4fxVNJIWNHM6BQC2uxIk6SJkkdRt1wl+HgZgExtSTCR5rwzUpVFfUGvcpJOogyI2AjYG/QYJpuQg8zc9PWO/eOg+PbDakpjl1GmQRe7CPsNex6+6O2BuI8MDQVkW7/AJDoNviMAXh/debceKICP4oBxqtUVGS4am11Zbe0DtEWO4OxwDw7gxph2YKqLzGox0BwtySLRTWYm02AYmwfrlVorqca23Ci4n1+8esmw/OvcRz9Sq0mSBeAbW29Ses+nQYWaHaf7eiNtUs1RmXzS1ixFxOku1i+kA3XZd50WImSATBsdKyguNUAEyTq5RG/3vf8cV3gWWB52A0rfa+r3dxEk3MwPXBedzbPDpJFM81OSpPUGBdrDVbohB7YyK2FLajoHmr7awc0BNPMWprQdRAJETqBBEMNxfcR78K6XAozB0wKYprYrLTBQhWO0qhJMk8+0wQBS4kwQSxJJkkwTbr2mTMiBy+uHGT4pNLWXLQSeaO3yNz1/HFJtGs25YQDvtdMe5mgK44lwoVohzpEHSBAIPtEyJuthHb1wPxXgwrsrgwZCkRupeTvEQGciAZn3RqvxouZZ9RHshbAe6LDbeJP5bo8S19TM3kTb39etsNbgsQ0g3yiwt5cfbVLNenHj5qTJcH/AOYas4LEuSigWEWWY3KiyjYaQTeIsTpp0hZHNuNvQbWBPUGxA6E4rmSzxNlJkmQQZkixGq/Lvc2lRNtrDlHLLzgr6EQbEg/D8xHWcWKmDfhoc8gny6390gVhVs0Qgs7xJUI8whfvDci9nHdbb9PWwHGdyBcM/L7JlpksOW4NtlUGIxNmKS6oK7SBIse4vPSDGxDbXOOaTjSwBLEKTckAXGwtEHYdPXDgIIqU7HdJO4cglzlNRADADaJIxvA1bhgLEkMCTJCi172v13xvGj23GVWyBAZYHy4E+2BA62t+OBcjn6VYsKTBygJYBXhgpAOmpGhiN4B9m8nG14lT0tTU66qHU1JZkytln7xUgmJ0LLGIOK3keH6apy+XqpUTJ1ZdH001p2h6jQCKqADyWfcNJIAacXa9ct/he6KhSa/+RiyV/wASPCLvVbN0RrlQayC7qVAU1APtIQFJiSpJm0HHHhfK1KGXUuocF9ZCOpekrBRqME2ZZBV9MfeAYjG/E38SGptVo5R0dXUDzRrlG0lX8oloJuwFQrNyR3xQeHcUehVWrSOh0IKkW26eoOxHUEjFGuztJiyuYer2MHW3krzxfP06qvSTXNRkMCnzeYrBQWBuwhqoAEmY72uXBM3WZGyHlIoo6WCF6aumlOg1Q9UupLATJrMGZQAT5ovF6OZfzCwyeYkHWin6MxB9oqgL0G2MoGU9l3xc8hwZ/MpmaSBVDirRCvuWEIVdkfmDDeInUvTFdrKjHNDL3V11SlXzOqWt156KxUEDgncTFiIKnrYEHp1I9++Cw0dfdM/l09+Aq/FKVOKbMy6hqDIoKiTpEhRYG8BRHL9kLjHoFSYUGCYgzNyLWM7RIMNGPQ06rXktm4WC+k5gDiLHRHtXbv8Ajjfn9QYI6iJHzn5m+EWcz7IyAo+jSzOVksNIlVBYNpDR7UH02MHn2VIdXsJ082kkSOY2IINipKm9+p41GZ8h1Q5HZc2yNfOGAfNiCdpEdbwIM+vb5hVc6ihnZyFF2ckBb9SzEb9BuT0xFUm2r87/ADxVPH/Ca9alS8lHdULs6reIVSHI3ICrUExa/wB7BPORpIQtEmFZ6fE1qAeUwcNABBDA3j4fmL7YpmY/iNGY0aPqAxVmBPmGJGsCdFtwkXFieoJ8J1TT4eatTUKVKp7Z6KTS1rpBkEOzFbgsWba+Kb4l4jQrVzUoU2pgzq1MCWYk80KISREgE3k2mBUq4g5RFj1+E9lLvEahetHOMrEBoINiDbuCp7GxB6g4hrcdZ8xQRkVhRcZo3YQUDrSUNJkvLGDYAA9cULKePK5ISll6UmAiU1c6QOirqOqBtP44t/AsjW0vUzJVKlVy+gmHXUFsQJKiFWFn3gQCZfUFYBjdbSVzW5DLla6VajWIVCyPPNq06YKqZGplLAMdBgSGFxBBPVSg9JgVAHUFYYHodxf1BHWO+F+XydQwKZLAHUSNx03PMsdLb+/DJMm7WeWC3Mkah3kDYdzFumGuGXeyWjMhxAtOoEEfaiFJA5QdI+EwSLfA1eIVFBJplhH2XU2F+Ze3SfX0wqfMoAAI2tf+Zn4zJ74GqVdMGXB3FyIPpHXf5+oxVNIOMpgeQivpJqySFFIsRqNRVF5P2m5xEGxbpgWvkUU8pNQdYbTHvMSbbwBvbvjPNpsZZmBAvqAYjeQpkGJMxE3PvxFnlqNQq+Qwer5beVHLNT7I0sBLRJWJUtpHvblDBayHNKNVw9MKoKgWG4gSZ0nqTsZn7VzJJhrswWEC2vNxBBERBmZi/wDPFY8O+IqtZmWoOdFGoinoj7JWpq5/MRhYGVKgixE4b15VTUqNoRRqLudKgAbg9SdrSSSAMBh2Mc0uTK2ZhylTeTW6uF9I9bzceuGVJyaaqwkmZG9p66esdbfDCrK1dYFQMfLIBpwwK1FKDTUKxKgS4Ckzqu10Awe9SFHzOBqMFXLAtK4EtmSuP+GUxHQ/3SY/Pe234Y3T0qToEzEkXmDad/XGK/b5Tb+WJkpk3Om/b192G1WAMICUHGUGnEnRoXlg7EA9dQkHcfpGGeQ4nUYkk33Ha0SI6iP17TiCkJqMD2U9CQeYixBFxqv6H4H5XLo2oQQRBMC3NMRaL6TbpGwkTzsj2DMEIzB1lNVzAexiDdTuZHSfQzHyuDjKLE6u+kyB1uL+/AtWhTUQzMIOpQBzRI6duh29MS0syCHY6oCk/ZYkSOqnSN+v43OKTsPH8dE4VOKnXNECJ/HG8R0+KJHtafQS8f8AVAk9/XvvjMJ7Kp/069VOZvFefpxmma9ceVqZCrUmSDqqZfLVaoqVIbS8SIJ1QFHUyfH2zTc3Meb2r+1sb973v1x6Vwfg7LxKlRq0zpbNqEAfWBRek4pMrq3Mq04gz9n4Y80zuWNOo6HdGKn/AKSR+mDmTdO/iIGihJxrGYzBoFtTj0j+GVeoMvmiDNOnD6CJVn8uqSUi6VdCTI9pQyncEebDHo/8Os665bNhTACKg/xVnGskGQxFKlA7R78ASW94bXTGNz93jZO8vlqRzDNZqPmjSVGpXasx8tQPtKX1WG6pHWcMMlUpqhqq4Va9V4VnAlpZVcE3BqeVUOklYCKIsoxXeMvOXp0k0gvnKKCRKytNtxFwoqUhF92HXEtHj6U8nVdVJNGs9Onyrys9Sq9N4J5RpqVFN7wR2OIwrw0F41Jnn0VYxYc9+SbARyifcqPxvUzDPWNJ2RMk1ItSGpKksinzy1i0O2mN0DA2kkxeCfEzVFemaFV6s6/OoJzLOkLrFMSoDD2hJJcyO6rJ1kr5KqtR9DrDrVhiEGrS1Kqyhqjq406Z1XAHKBhf4V4mtBM28oG8jSgaCWL1aalQDuDTZyR2EwYjBB+ZxcVXy5WgBejcazVRDVRVChERhWlZksxNKGkIWRGioRYKxNiIr3i/jrA06CsvPSD1CnLTqawrgISdXlQTYxJsRy24zfHadXKVszTQ06gNGmy6qnlkBWRdJJbUUAWDqVjLmIxvgNU5/LmiyU6Wy5dlohaQdCjFKlXmqNqDPy7anBkEjFhuKh8u0SxQMQBdU8ZXXUVWYU6bfaCkj7USqiWMz7gfhhTiz8B8OtmXLE+WqUnrhiGZmWnqgqs3GsaSZFgd4wv8PcFTMOFeqKQLU1kiZ8yoqmAPuqS3w9cDiSwuzNKZTa7SEz/h7mVp1Mw71FpqKG7GAZqU7WliSAeUAz7px6HwnjQqJqoOrLOnlEkH7sMAyyD2gzbY48wyvhJ6+Yr0MuVdqTMFllXzArFeVidOqBqibgGNr+hfw/4DWytKua9LydRQQ5h+VWDEjcK2qxkA3gWwdCvl7kWSatOe8rF9ILiKht2gG/43O3YY3V4oJUFZA22BEG156GfwwBXzN7QAdrXt+WAKeaDbGY7bfueuLjWhxukGwTTM5nXYCmOvSfTaflOOUJUREz8R7iD+uI8kRIEggkCNVyZ2C/aMAnawB9JF8V5kpkaz0CFqLp9lvrFploqMBvYaRIJgMTboTnBoM7IQJNkwLkkLognsukm/YjvgPjXGfLNCiHKLWq+U1RfaCBdVVlYXU81MSItquJOEng3xVWzC1fNqF3SGF7ANpptYCBKwC5MyAAOYlhvFnCWzFSiswi5bMVZ/vUy5Iv0JSkLT7WKr356eceXP/CblyPylOuBZij5GX0U4SpqGmSSjAVKoTUTqgMraGuYqsd2GBcj4SFTQc1mmr0l5koiVsxLDznsSRqjl7DmFsVj+HfEvrloPUSnT1rXVqjaVVqRDMAdpemGSOp09sXfg7L9Fo6mK8gke0JlvZIB33kdwdjhdIMeYITKmZuicKyAQugKosqAAKOyqLDtH++JMxXGqFVzA7Wt++2FSZgWh29AQY9BJsenfEpzTgCNbAz1VF7TJtvI9MWyWi6RkJTJFfcLB9T+gFsbzFdwB36wbne+4+NsIDxoXmlcG8ETvAkG4B6HY4YU6kgcpXvtHp6jEZg8ELjTLdVLxXPih/wAxBZERlrKt38ssrU6igkB2pPMrI5arQbGFHhjxE2czGZqDly9MCmmqFchqgqKat9J0KlViTsKhBPXBnGa5XKZogElcs8CJU6hoa8n2UZm2voPbFY8EkU+FZ13TVTlyQbawKIXTP+NqY9NRi5xT/gQOF+aZEtPIK58P4ma9PzRManSSxYHy3ZNSk7o0SPiL4mzefFKjWquFhKRbmJgkFQoOkFlliotfmEYqHgrNN/ydKEVBl8xWMEl6jGqULHYKQEEDmsG2LWa+OKbDJV4ZdIXmVTLE6lC6jMKqltrks1404b2v9qd0IZ/cyov6XsVGtSAQw0kMCJBEiYIPWMbxR+K+PatCqaWXWg1KmqqpeirmyLqAY3ZA0hSfshd8Zif6tgsR8IhRfsrE/hvWuWUPWRKVUlnJC1EpeW1RVUgTKtrUEixqoO4HkvFM41ao1V2LPUJZixkknuepx6/wSjVy30CnrLLnKlN66vDGFV2KAH2VCaRG3L8MeO1UkE9rjbb9xjMpva67VedJEIfGYzGYeqyzFn8EcRP0ill2P1dapoaLGaqmkpn+7q/Fu+Kvg7gufahXpVVs1N1cf9JBwJuiaSDIVy8Zy1ZKVMEGa2bZWRk0lzMaWWSAlEQYg642vgTwjUpeVVpVmYCoNJCjmLa6ZphSeVW1KZZoAEm+2LnxrgppuK9PRUcaQhNSpUqim8iNNQsatmC2nTdrXOKJk+OulVlJUhXd6YCBgHqMNTBYKvYAQ3QQDilTfLco1bbmNVo02uPekd6R7dQvTOE+FsqaFbLoXovUpGmyVWUpqIbyw0jWpFWHV4g6Z3MDxJaMtG/uvJ9O+PSvCGVd8zlKiVSaSVB5knUIpgMdEmSSsBrDSaidXAxGnAEyrZgeYG1VvKK6AkFNZYJBPLqZRAjpizhWFzgxx1SMQ3siYvHp1dUx8vWAoUjZGJemrHl1VAoM9AxATsQGU2kYtvh7gTEVadCoaT6dSOzaKfmq1PYzKyJAJBg6LjfDPK1ajUTpYRlVepSRqIek3mir5gqSIH1YfSx2C6e0rsrxStTq+YhUOhBQaR5SkqwJCdQAWAkmLnc4VjD2VTJsE3CjOwum/XgiMtRKV6HDatSodWVqLUggmlVrk1THdPq0BkkQ7G04r9fJrleFpUZR5+abln/u6YAYlR94rpv92qPjaKn8QhrXz0y1d0RyKiSj0xpZSoLdWUnkBi4sDip8e4+c1Uer5S+VTpeTTSGKJqVoaYA1CCRIHsr0XEtJqQI8VxHZgkHwt1yVTDY9N/h9ni+TemWnRXU85JCI9Kp7INvapz0AttJIS1vBVI01ZKjqfLDGyurMUDEj2SqySIviwcIzC5U5mjTAXQlJvLg1WLakSqzEga9WtSCogoZESZsU3gkRsqdVpAuFmcz+s6KanQPa3YtcgjpcxsJtvp2xr6edWkAKBdmYkgAA3sBa0b/PDCpVBXUQkMmpidaohqNZVd15zoCrKkrrcA29pTmcj9HoVGVXuPKd3Ur5QdkBVRUpprYpr2uQSTGkDF0YjKICrGmDcp/w0j6Y2XcgEUHKBpgVEJDsBbngPDHZVMAYrniPxiMr9VTQGqUBJYcieYsgafttoYGDyiQCGuMNOH8T05upWqqKk5MA+SC4VqtwtVmgU3dVJMkD6wx0xRv4gZdlzralZdVOkw1KUP8AZUxs191In06bBTqzpMb9FG2mLSu+A+N3okLWXzqUi1lqLClQUcDopI0tKmehvi/Zji1OpkamboeZNKnUgjkakxNFNLhSdIfUGAm/lEiInHjM4uHg58utOomZqV6SZhTTnT9Sw1LD6uj02BMEEEEiVm62vOUs2KJzQDm3Vay2aPmFydROqSbklgQSfW5OPYeBk0MnR87TPlLADqgb6pHjVUYKhRNOpiYBKwDIGPGTSl9KHVeAYifWOlr+mLcniGoayOoMACnTUewV06WprImXElm6ljY7E6DXXLbbI3AOABVrpcSqktqWjBZgieWVXSx5PrhFRamwDHlABnc4K/4nSA1oY8twKiVKYSoyuE1A9A6eYHBEq2kxYnAGWztFwzBa6lVMro06IUB+QrpIGgeyZlTspMMB4SSkqnOV6YgMAktVUlo16BNLTNpCl5m5IjFQ13UCRVdM+s+SY9lN7QWAhH5yhRBZ3OjQGMadLqtMnUQqgkxBPuF9sLqr1CqHL1nKOWbVmDQVFAqOg5jLs3ITAU7iTgnLcO4cBBLNJJggCNW4RkGtB6Bup64IzPA8qLouXSdmq5WtWZrD7VSolMn0CkYF31Ck7SfRLDCERQqCrTKPXR9dN6ZAYBx5lJ0iNpEgAzf3GTU+C8PJ4KaVU/RzUZyGqjSDzUKgsxEhlXpNhIBxYcnVqU6i6PoBQEk6cuiPIBNMqBUOo6gpIExfoMDLSqOrFa1Sm7kVHdXZWeJLBiu+osPQaVEQDJHFhzS/aFApX5yh/DeUTL1cuEzFKqadB6Qem6tDvmy45FYvGgzMQZ3xHnsgzZTN0KVGszAPoATUf7bLxqgLDE06raQv/eWm5w34bXq01ivorhTYivUWo4k31OjPTMG4VkW0zfBmXzeqowo5Ly6flmWDKF9pALEy/X7K/HFR+NGTuFpjaUTafekqkt4cqmDTyGYdYHNVUK5MDVImw1THpGMxc3yEmeQT0JUH8MZin/qNV1+zPr+k/s4tPXqg8/4govmMjUo6qy0a9Ranl0qjMmumFEDSDNiBEgaSceIuy8x3J2HQT1/kMfRmZzP1P9o7FSYGsn7DdOq22P64+ecnkWrsKdOJCM5kwIpozsZ9FUxh+BqtfmDREfkngFDxlueCX4zGEY1jVVRZjtRjgYvmV4F9L4Ojos1stUZRHtOjGpUdP72kAOPe46jHKRqnpzIrcD81tAqwlEPpGsnzdGnVEgmmrzfZj0OKseFinSfNU3H1NVUVywVajQCvlL7TEOrc1l0rPfBnAuCM2QqKbfSGDpeP7EkK17QzNUX10z0w1XhqB6BjUtGVgwupWTSQxGojvAJuxCxMimSxrzG5v5wOvOVrUcLVNPMOXrCuacJaifNoqlNK9UuqFT5UmnTAKxBRqrjVo1EEIIkxFW4hmmaqRUcVPL1jlXQrESGOmSBA8tdzA6mZxmQzT0mUrD3kpUhqTkXIZWlVmPaA5TFrYNzOVyy1aZBqU0zFImmwWVpN5wRkdCdcA+0NRKGNMqBh2BqMZUNSodoFtOJnVLx2DrNAptuLwpuBUvMy+Yy6uy1+bMUSWKr9UwLoT2dWJYe8xiv53LhHdQQwUkAqeUj0npGHWRzdTKVK1RkXXQoOCDc06jNTFNwexZtP95WiN4Q04IEG209bH8+uK/1XJ2oewyDwSsCHBplAeOsutM0joplquVoQ6xBKDTUYR9rVT0H3GbnD3hHhWkeEmoRV82ojOCrsqkGoEAKg6XXSrEyNp7Yl4hw76XwVQqjzstm1RQButcIoHoNVSmJ/9Nepw64pSp0KKUlJUL9VqIGoU8tT8xmg+0Cy0z8dNtsKq1COzDTqZ5DVSLktKWVMiXapVvoDikVBuwdpJKzpVUBpUxsZrXIiBlTwutdzXasv11CkGQ06ixopU0JRlUrC1KZBGkQV0wJxNwvMebkNcFQyMwWZ0rRqqBLd5p1Ga8k1WN9VjsvsqmSulhKhm0lK1aQx21DUpkdHIP3sIr13tpuLbQY+FIvBKU0/ClcVPM10a525K6K4NiCFzFIKGBEyhViSTMknGzwDNl6baWplVKt/y1SqGLG5DUJKqBGhA0JBgicWNWpn2kUgf3bwNzqLahfseknEFTL5dtkqBvQK/WLwZAuL7XEHFRv1SsQNOX7lQ6iOv1CH4V4KWmn1pYry6gMpXphtBGjWPMOtQZMaIJgkwL0n+LNZTUywUhgKTnXfU01qk6iSTZg29xJnF/Sqq/2eZqiTBA1IB1AgtAEztbpaL+dfxZzJfOU5JbTl0EkkzLVDuSSd++NDC4o1nQft+AlObFlR8XzxRwgUOH0SHqqW8oGiUHl89M1CwqbljZmHQvGwGKHGPRuO0nzPDOHhdRepUVSJYxOqjRIB5YbQ+3UEHpjScbcx8FI0KUDgiUstlmZGFSpSasWMiz1GWmQPtKEpmO5qbGILLwdlKNWsUqlLMGfSurzlVgSgIg0w0AGbGYAvY/8AiLSSk9FF0aTTNNWViyt5LKFksfaNNhK9OWN8Uo0Cx5JLQSIvsCSYmQIBJPQA4v4ciphZBiZ69IRBqdeG+J0jnUqVlSmhvbUKauASjOJYmnrjUogX2gEG35rieWrsWDUWKJDPSqBKawTCgVYBdiGsgIYmSeuBqHCMp5kikKQqIKyaqfmaQ1NWIVKupG0HmK3OmpqvpjEGcK0WLNkadUjmd1yVJEKsv1ZlnempJBny10stwTvjDeGYi9Qm3Xz8K1VZkjJuPdM6fDMu0AuFYkDTqRnkgH2VQkcp1XtA3xLkvD9N11U1z6k//wATEA9tSwDNrzF5J7A8Dzia9VGolOr5bf2VI0HqK6xoRKdFNYDLIGpiCQQZAw+4Nn8pVvUpnMsBzFqtV3UgANqo1qgkSYlRF4wr+noi1ylEuQ//AApsu81BVYEGFLJTIO0PDOA0SQsmZBGxGE3EeKZpGVaVJUEiGaKpe233FFjK7+qna7vUyzIRSy03Hs0TRIjdgyAQ5uLkx7icLMvmUBdaTAlbsgdC4B+8KdtNiBNwQATcSisalBpFMAt4b/CloBMlK8pns2RNTh1W0EmmH9JhHnUIP2SYnB9HiLvrX6HmKemmSIrUkJmBdLQSPvN8JxNTIIs6iTHcz90jVI64LytRjqBam3IbEMp3XtePUem2MhuJAdIYBzI/CeW+Kp//AGWdbJkcyF6ApkSRO45kY7zucaxZKmXSTZB6S5/EjGYePqVbgOuaDsQq/nfG2YVaop5anUAzDUwQHcsIeGhWBJIgjptiqeHOD16P0gnK1m15apTVnBoqqujS3Mp1OVWFUbkkdset8LygrUKbpSSW0VHhRrJZdUswvN7E3wf9DqghlatYiQ2o+trfG/ztizW+oCk9zabJE+OxXCiSLlfMLY5w/wCMeFsyteqq5avAqOB9U5sGMXjtgL/s1mv/AC1f/wBp/wDTj0IMiVRKXA49d8B0vLymUIIl6+sX6mvRpgW2OlWPunHmg8NZr/y1f/2n/wBOPUeBcDehl8sfJq/V5hS31bhiNNOoTBHRjUAnsBhGIqZKZtMgj1TqDMzhfS6beL8zSqMlVLaS1OopgFVVm0GBbQVLwRbkjeRhCt+Xcr87WmNz0w04r4XzCySVYLyqiK9TzSWhixCwgCja55sLv+GVoCNQqkidPI7bExdbCLCSehj1z4dqvUYWowUwAdEMdSMpBIMyp5YDi4B1csMNXK3KY3GLJk+GqaVPNVVNKlReqQ3llAF8ouSEJqF1SqliZmdNwowqXI16dVKopOBT5h9U9SSFYIhWNRUuQCbKoJMA3xactTqVckz5jzXVkBqUlpmmArgo6U1kuz3jUzSQPsjdzRLTKrY2sSYbtv6hUjj3ExU1FKxrJUq0U8wroLBQWYadIEhqaWgCNJgThQlMiksWIjb+6enxxeM/4OpNQpnLu9MU6prhKqVjqLIEIYMvm0zyACA34g4p78KzC0tIo19QW58qpOqCZBj7w/LFbJ3WhoPNUqdTMFZPBtNjWWkDAr0qgvsGAqCfeGSifgeuK1nfFlTM0z/y4Dmk8GnrNNfMNLU7KQzMV0b6oDEHcEYt3DadenmUqJl6rlatOuqhGuuYpqtencQIZqTQYjTU7HDs5bOU2amvmNTViqgyYWTp+wNk0gwSLbzOJqVDRphxEn0VZ5BdZUrw9n9FBcrVosVFOpTWqlKtrOvzCoZCFWB5gaSdhvOz7JZdyAGpsk6qkl6YYM+jlKCSbrJ5h7Vri7TOrmTGpH+Clj0ncTH5YlpcNci2oTeDTNtu4v1GMqvi3vaQGxOup+IUtaDadOSTvRqAHmHbVuCO2xj474hFFnuYn3x7twB+OGed4ZXWNIJneEYfgMDJwyt1pv3spH6Hr++1ENcdvYoyYtJQVbJZiNS0S7AW5oNv7wBPS3u3GPOv4gVqr10atl/o7eXp099LPf0ImCPd3xfOOZnMUWRKVGqWkvUbyHqJcDSjGJgoGLBLiUEyDFX4/wAEz2dC1q2oKqkInkVV0KHNtFNGgtIMtvIkmMel+nYaoyHmLjxn8KrUcFQhj0HhVCsqITQfTp06g31oKkFJDsEFMONQVYIibG+EFHwZmlMtl60SQrCk5GpYjUInSSR85vBGPWK3BClQ6MvUABuFBTWBY6gFKsZlpF+b3RextQ0mAcT8eXmgpkzIVa4lxOugK5msxS9yq1kYNpBa66tLhhpYCTYHSIOEOQzdNPOSirVDUTyvME6QpYF4ZgCAyLpkib32w88Z+Fa7OlZEzFSkTzU/LOulKidKAMCpgnVFiTM2OEWX8OVn9pM0h6k0GCGJNyi6rmLwbz6YUx2anrrqJMeisCpxA9B9la8/xui9FzUDosHQnJ5mvSTSKBWOkI0HW0QJ3BjE/hbiVWrlwXV6ZViFkMAVNzyFAmgHlEEmwn2QTFwbwiyU1ZqGpup8p7xIi4BBiLkXi0Thx9DrH/u6tgN1JsIAHe0D5Yyq9YNY6mxsyZnq/uhF97LLkFSwg7gqbyIMhdyR874Hr8MRoZkFvtQpaRsYaSP3tiU5Cv8Acqf5Wn8scnhdb/w3/wAjfnGM8F42RQFFW4RQPNUpU6kgXdRH4MpWw7fnOGGWSnSTSlCnSUj2UTQDPfqx2uTgQ8Iq/wDhN/kP6DE9LhjgECnUE7jS0flgXh9QQ4n3RNIboF1UdQZ0gyCDCnv6Az+GCMsCFcE6hoNyf7y7kn9xgJ8nVG1Kp/lefyv8DiSiaqCoSlRV0H2lIEyvU3xwouXZwpVQdCP/AHCPyxmFp4ge34YzCOyPFHnXn3CvGubaQatlEABKYEAWFl2wc3i/NE/2gvf2E3n/AA4zGY9PXoUy8ktHoFFH+IVQ8RZlqmZqu0FmckmAJJ3MARhdOMxmNJlmjyWcdVPkf7RLA8wsQCNxuDvi55Hj1YZGrS1DQ4csCiGTYzJWRdV2PQYzGYTXEhvmrFDfkgl4/WWmiqwUAQIRARqmbhZk997DsMdHilTQqysAi2hP5XGMxmFZRwW6x7oF064BxF2dlbSQ5pBhoS4arTpNNutKo6nuGM4rq59xRqCQRygAqpjUYJEizR9oXHQ4zGYY0aLPxBOZ/kPgIjJPAqixC1GjUA22nvM4a06mqlUYgEhQQdIkfW0B27Ow+PoMZjMKqAZymAkUhCv5zJpN5dMKitoLaUUMxOoElo1EkDqe/fHWYrlheJteBN9PWPU4zGYwKwDnSbquEEX1ISwBMHcDsNrW3OF9LNtYTb3C2+3b4YzGYSGiNFDrFM0oK0yoswAtFjM7YjooAotuKn/xRiPkRjMZgqbQdQi3VH8YGa1UGIaspNo3S+3vOK/xPNvls3WNBjTIeog02GnUV0kbFdMCDa2NYzHp8LZgS8Rt1wV48DcHotQbMNTVqoYEFhqALFpIU8oNhcCRFsWdUBuRcm/441jMeZxznOxD5Mo6YAauWpgTAjDWhTAAACgbxA3IAJ99hjMZioTAsmNAOqyuoJiBHaLYEqUh2FvTGYzCWprgofLB3A+WBaaA6p6E/gcZjMWGpBXAEi/eMck2G2/b4YzGYgJZ0WBZF/TEYGN4zDBqgapXcgnGYzGYJEv/2Q=="/>
          <p:cNvSpPr>
            <a:spLocks noChangeAspect="1" noChangeArrowheads="1"/>
          </p:cNvSpPr>
          <p:nvPr/>
        </p:nvSpPr>
        <p:spPr bwMode="auto">
          <a:xfrm>
            <a:off x="80963" y="-890588"/>
            <a:ext cx="2466975" cy="18573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31750" name="Picture 6" descr="http://t2.gstatic.com/images?q=tbn:ANd9GcRGYWY7H_36piq4HwSKdA5Kphb5n4uU9efAvVo6h-8syFaFRm9M"/>
          <p:cNvPicPr>
            <a:picLocks noChangeAspect="1" noChangeArrowheads="1"/>
          </p:cNvPicPr>
          <p:nvPr/>
        </p:nvPicPr>
        <p:blipFill>
          <a:blip r:embed="rId2" cstate="print"/>
          <a:srcRect/>
          <a:stretch>
            <a:fillRect/>
          </a:stretch>
        </p:blipFill>
        <p:spPr bwMode="auto">
          <a:xfrm>
            <a:off x="5724128" y="1628800"/>
            <a:ext cx="2952328"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1750"/>
                                        </p:tgtEl>
                                        <p:attrNameLst>
                                          <p:attrName>style.visibility</p:attrName>
                                        </p:attrNameLst>
                                      </p:cBhvr>
                                      <p:to>
                                        <p:strVal val="visible"/>
                                      </p:to>
                                    </p:set>
                                    <p:anim to="" calcmode="lin" valueType="num">
                                      <p:cBhvr>
                                        <p:cTn id="7" dur="1" fill="hold"/>
                                        <p:tgtEl>
                                          <p:spTgt spid="3175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618856" cy="5721499"/>
          </a:xfrm>
          <a:solidFill>
            <a:schemeClr val="tx2">
              <a:lumMod val="20000"/>
              <a:lumOff val="80000"/>
            </a:schemeClr>
          </a:solidFill>
        </p:spPr>
        <p:txBody>
          <a:bodyPr>
            <a:normAutofit fontScale="92500" lnSpcReduction="10000"/>
          </a:bodyPr>
          <a:lstStyle/>
          <a:p>
            <a:pPr algn="ctr">
              <a:buNone/>
            </a:pPr>
            <a:endParaRPr lang="es-CO" dirty="0" smtClean="0"/>
          </a:p>
          <a:p>
            <a:pPr algn="ctr">
              <a:buNone/>
            </a:pPr>
            <a:r>
              <a:rPr lang="es-CO" dirty="0" smtClean="0"/>
              <a:t>     En tiempo de los apóstoles se presentaron muchos falsos mesías </a:t>
            </a:r>
            <a:r>
              <a:rPr lang="es-CO" dirty="0" smtClean="0">
                <a:solidFill>
                  <a:srgbClr val="FF0000"/>
                </a:solidFill>
              </a:rPr>
              <a:t>(ver Josefo, Guerra vi. 5.4)</a:t>
            </a:r>
            <a:r>
              <a:rPr lang="es-CO" dirty="0" smtClean="0"/>
              <a:t>.</a:t>
            </a:r>
          </a:p>
          <a:p>
            <a:pPr algn="ctr">
              <a:buNone/>
            </a:pPr>
            <a:r>
              <a:rPr lang="es-CO" dirty="0" smtClean="0"/>
              <a:t> </a:t>
            </a:r>
          </a:p>
          <a:p>
            <a:pPr algn="ctr">
              <a:buNone/>
            </a:pPr>
            <a:r>
              <a:rPr lang="es-CO" dirty="0" smtClean="0"/>
              <a:t>  Y hoy vemos la proliferación de iglesias con diferentes doctrinas que las separan entre si, y no se ciñen a la Palabra de Dios.</a:t>
            </a:r>
          </a:p>
          <a:p>
            <a:endParaRPr lang="es-CO" dirty="0"/>
          </a:p>
        </p:txBody>
      </p:sp>
      <p:sp>
        <p:nvSpPr>
          <p:cNvPr id="1026" name="AutoShape 2" descr="data:image/jpg;base64,/9j/4AAQSkZJRgABAQAAAQABAAD/2wCEAAkGBhQSERUUExQWFRUVGBoaGRgXGCAXGxwdGhwbHRwaHBkZHCYeGRwjGRYdHy8gIygqLCwsGB8xNTAqNSYrLCkBCQoKDgwOGg8PGiklHyQsLCwsLCwsLCwsLCkpLCwsLCkpKSwtLCwsLCwsKSwpLCwpLCwsLCwsLCwsLCwsLCwsLP/AABEIALYBFQMBIgACEQEDEQH/xAAbAAACAwEBAQAAAAAAAAAAAAAEBQIDBgABB//EAEMQAAIBAgQEBAMGBQMBBgcAAAECEQMhAAQSMQUiQVEGEzJhcYGRFEKhsdHwI1LB4fFicoIzBxUWU5LCJEOTorLS0//EABoBAAMBAQEBAAAAAAAAAAAAAAECAwAEBQb/xAApEQACAgICAgEEAgIDAAAAAAAAAQIRAxIhMRNBUQQiYfBx0YGRMjOh/9oADAMBAAIRAxEAPwAtMmG9j+9++NR4VrU0JWqF1H0s1/lfYe/yMWlBlI3OHKimyQ3yI3HuDiDkaKHfiLMI1PSLnp8v7YyNelGLzxI0+RjrXoev79vp2CzOcWB2xqZm0QqrgOpgihV1HA+aWDiiEYO7Yod8XFcUlMOTKalTtiphOL6oAscU3JwTA7Lhz4eY1D5IZlJuCtj7i5AuIO/3cJq1IzizJV2pOrDdSD++u2Hi6YaPpnDOAgLVoOx/iLILPqh9lYECZv8AzHYD46bgFGm1FHAALKCwSF5tmB03MNO5xgRxyuKi2poFKm2qoWFj6mIFx/p640vCeBUUerT0KUDCpLudIWoJEp6XOpWuegGKTp9Bi6Y+q8Zy9KQGTVckINbe8hAT9cLx4t1sypTqcpA1FTF/9mr6Eg+2IP8AZ11Q7uBYhICgD7oIgReIBj4YZZPS1MeQpURN1i5vuwIJPe+BqkrFU23Qrr5xmvqcLHqWk5uegZlJ+hwBmcrSREJZ1aoyENDTpVwzEnve03tbaz/JcJcvrqvLAWXeBPvN43jFubyYLBH8vQYCAiehlSDa+4IjtguSXCNFN8sAGeZOldgomTRc/ioBIi8z2x7/AOLYYDyqxESWFMwBe/NHUdCThjluGNSDCm3QBFa4Efv44oRVILZiiogmW06h2m0nbuBGF4YbaJrx7LPAZlBOy1B5bfIVAJ+U47iGXo6CXPKATzjUIF7awfwOK8rmKFQFFZSs6dDpAHYCQJB+Zwg4rwNEanSA0eY8kIxUFbD0TpkuwExIvc4yjyHcGTIqpp1CebUHIk7qpYIJnYsq/wDAYzWfqihS0SS77liCQB8PcYb8UzbsyhdBUKzktKwA7aTK7cir0OMhxGr5rapv29sUlJJCUCi+Lx3GKlpEdMXUx7Yg2Yn1wVTvgdcEUzGFsKJdcEUnxQDgqjSJGFbGQQkYIp05wFVtipOJwcT1Y1mv8P5nyibC++GPHPElMUysamYRp3ie/wCm+MjT4uTyrC9yd/7fn7dcH5cU1Ezqbv8Ap+u+EdxKJ2jPV+HFjJ5faAf8fDHYaZhxOPcNsxNUIF4hGJHiLEb4Vh4OJ68U1J2wmrqb7xxbVy9yf385/P69xLh+UeoYRGbvAmBhrxPhhpvYNpJsSP7YN8Boo4NltbhRubRh7x3wu9OmaliBuBuMLOHB6LipSALrNjsRBkXi/wAx8RjV1eOPUy5DqiuwIKzNjsfmMTddlUuKPnjUDiP2Y9sOih6AfTAmao998FS5E1FFbLqLk/QT/bFQqKDYfM/2wW8zgeogIv3xRC0C5nNTYfp+OA57YIZPritVgzG/72wTGq4LxCl5IarHLySzQBuVJn5j/iMO8horDL5jzSJVsu/ly5lJZDpF9RA3jqOmMlwCqquFqCUYjVtNjIIkRM/mcaxsxl38xVhgkVwpfzOajczpkCU1CJx0QdqxZfDNDQy9Lall9cfzkH5wgY+/NGHPDqlbU3mhVWBpAEXn/c09O3wx7wvNmsmoBlUxp2Eg3BgEkCPgcW5XLHUxchhPLKkER7sb/HE5SvsaMa6Oo5MI71NUk9+g33JMD4QPbFWfpK9RFPN1I37wY2uZ+mIZyoabk8gDEadVuY9oksfpirw/mAyMWCh/McX3MHubtucLz2Px0MKTqtICmDp2XSNum2wA/pgQfaFBDaKg9xBI9yo/9mCCTIBkQTJAgEH3Fvffpi6opGkJAHUm9h8xf64HRuzP5x0JGpHpMuzKBU+UD+JH/HCVvLWqa4eQqsZYm4pKYa+xLgH4MuNF4q4iKdPQwJFQaQdMgFrfWJO3TfGVzflUUWiphYeVkTp1Rpg73p7x0x0RbaIuKTEfF8xopBb6ngn2QekfhMe2ELUsHZ6uXdnMdLe21vhgdlEb4g3Y1FNMkbGcFIw6gfLFNNLfHri5OmFZkTSmp7j44JXK9r4jQQThlRywjE3KhlEBTLmYxvsh4QApCTzETEdY2xmsvQMi9pxqs7xxvK00mAqmI1Xtuem8dDhG03TKRVGE4tRK1GXqDB+WFzUv3+9vz+GH+eps0tUjW12jv7n29gB+eA8jwd6tTSqlu8dB7nph4sRq2K6lEapAj4WGPDnCvfGg8Q+GqtOagpkUwBN5iwEnrE4yWYqxhuxGmgw8ROOwnNb3x2BqC2eLNibfHDCiR164WU6Xc/v4YYUaqiLz7nDMY+m+Aiq0ICPLMSW0HTaw5tjt+eHXiMKaDqQZiRYm4vuBbHy3I8delGioy+wMD6bYLzXimrUHNUcg7iYH0FsLfA+yGdCsimScU8U41S9SyH6x1+Pv+74zz5uTucTQTsMT055Nv8DTh2aavVVQsaiMaLxD4Y8ul5gadMSI72nCLLZMqy3A9JBBuLAyI6jD/O8ad6flVLMR6h6XHcdj3H9sCVJjrlGLrUpExgNsv7Y06cNLSAJPYCfwwkzi6SQbR3tgqViuIuqZfqcVrTExvi6rVGKfOCnD7AoNpZXaRH4nDDJVPLrJVGqAwJCqAINnBJYaiQTygdRgBM0GEg7fuMEUM9AMRa52EdDc2jb6YvjqxZLg+gcC4i60yjf/ACngFWmUHpgRcaIJHbGhokFSohr2IIIE3+oN8YTgmaFQoWchGSZpmZemdMAAEyE0GR/htln0swo0nHODqnTPW5Mk3ZugtA9sO4W+Bd67H2X4dLCsUUVCL6gZEACPz9tsXZmlUJp+k87aiAbKVaPvb6oE+/TFa8ZCJNYqsbwZ/C5GJZTxDRq+h523BG/x+OJtSKJxLMrQemgUBOpMEgSSSYEG3a9vfA+TzJCs5MzsCNJHcnlkT7jpiWd4g0GKZKxuDf6Af1whqUaaU9QZ6ZVZNzBaN4YMgk9O8QJjBUX7F2XojxbPMzqXjyUViS1jLNpBgxA039pjGOztckSxOp+a/QEkhfkST88OM/XZaQBENULPUM2EECNjJLAi1uXGZqZnWSZ36TP0xSVJUBcldYRcxB7YpqIvfHZnMzAE/liNOpjmbGL0oHofpi2nlyce0SG9NiBcTvHb5dMOeGcLd01orFR1F/w3wjkFKyjgnCjVrKm0nfsBcn6Y0/iPgS0aQdSYFj39vxwv4U3lOHsI67fhg7jvEGzCqI00xcd2Pf2Hb4/Sbkn2OlSMivEaiX/z+/b/ADhnw7xFTUXU6juxuf7DFCcJdw5W8CwAJn2EdcJ60qYIv2OHaTEto0WY4ij7Y0PgkwrkKTqb1CIsNrmepx80+1Ri2lxIi4MH2xlHV2bY+w8aqnynXRqDKQZdVAkEfeIGPiGcYTcfTBud4w1T1MWjaTP54UV6s4pyxW7KHAJs31GOxS5x7hzcFurt+mOFQjAxbElqnBaNQalQ4JUbbnC1ao74JTNaRhHwZRGVBPb6413ggoKxLDVC2gSASRf6TjArxA4sp5xv84m+xkqPsnimqiUSdI1LBFo6wb/A4+fcR48zrp5QPhMe+FBzTVPUxPxv+Jw+8P8ABftJ8tTpKqSWNxvvpi5uBv0xJvZjjPwrxtqeqXJQ9SsifqIHv+uFPiDIs1d2n1MT9esDDbxBTbIQSKbJUBA3BkbggiIgi89dsZDM+IJWBKCTsZHTqwJwPuuhvR1TKxv+mAK9VQbR+f54Gq5wM2kswPdnt8ytMn6A4HzLID6X9uYXHf0YeK+Tav4DKOevBMg98MstVuCL+3cdsJMrlwwJC1OUSYYbSB/J3I+uNl4T4ej1ESRzdjq778iw3W31OK7pIPjbGvBOKDUNKjVScEll1cr8jRHuUMgnbbGnqZarUmS9x0ikPhJ1N+OMPxrNrk81Sy7U5TMN5RfUIWYUEgrfcN8vbGf4z46qValWlVq5mloDcqVUTURso8vLNc/6jHvjp8q7Od4pXR9C4jkBSBZ6iggEhfUx+Zk/THuWyqs0a1UkyEb8IO5tOPl/h7iYNYGOIOFDsw+0hhCozEFRQEzpjcXwb4q8XpmapYJnaYUQEp5haSi8mV8ljM9z0G2D57QPDXFn2DLZGom2q8empqsB/K8gX98K+K1WqVFpPpKAhnLJBjoNyN7yO2PlfAvGZolglXNpCyq1MyrB2kDSP/hCATJMtAtc43NTiup1plS9Wunm1OZZVFhUDaVjm1SLC03wsZp2wvE7SAeN581GJ06QQJuPoY23Jj3xnsxWC7bntjdcc4KKWX8wgkuZjYi20xH4Yw1WiNTMNR0LqJR7ASBHNSEGWA63O5xFzsusXwVJmvcx7/3wTRphv3GE5zlP+R//AKg//ng2lnUWAVYQJgvdp6DTRNyI3gR1xOS+BdR7Q4YTEfv540mZylNcuApdKpGymQT11DpjG5HjSBwE80HsKisPoaVsOst4jE6dCy3qYmWMd7CTiMrQVQCC6bMRpPW4PwBGDE8SObMQ2Nh/4YoPQBdiJAaQwgMR8Nhtj55n9JNhECN5+ZMXwZKlyA+p+H+JU/IUBk5VBPOu5uZva/eMYPxlm0fMMyxzATDKwkCN1JHQYyzZojY/XFNXNN+74om6qgPksruO30xUW7YHNaTiLsOp+l8OhNfZaahvgYsfh8bY563bFDOf3fFEjUTNQdycdgct7Y7DULRJhjzUR88dVRux2j6bb4rTK1D9xj8icTstXwETadscKhGOTIMALETsCPy74tXhNWNRgKe8D8zgSZonUCWmATAkx2G5+GLMqdTqo3YgDpcmB8MRy+VCmTVQdL1FFj7A4izUVMeap/2y35DEm0/ZRL8EnzDKxQ2IOk+xmN/jg3hHieplampSJ2M3G/5fDCurmsvMlmPwX9YwQ1eh9nFRmeJ0hbapETB7AGZntgqmK+PQ74/4wfOmKhRQslQq9dok3uJN/wDGs414EoJw4sjOXRdYYj1NA1D0zEAxe0Y+bPx6goBXLVCt9JLATG91pmYnviyt4gqvNH7OV0aiUqVGAGkFmsxUAwDbf54Ruhqb9FOZUahGxAPeD16fzTb3GLOMcUpeVSGr+IqlXFuhldp6Hr2wmzPEarqXC0qYBCwDe4N9LOSQNO8QLd8QylGi1Kp5nmGrK6II0xfVq67REYVtVbLRu9SdHxKU1aR6hpPw/YwfwfxhWQnSNJjlYRY9zqkER7YTZcBHBFoIII3kG2+GWUorWzE1DKuWLnY7FmNhbrthd1J0ijg4K5Gh8ScAq1jTqNmlzGtQxmqo0k7rDEAEewwZV8HmsWrF08xyrH+NSidMvMvMmpJHtgmn4WyphL6pAAZiLnbdesGO8Y1fhvw9kVpBWo0iVfUXcXhT6SXXoQZHYMD1x1eCcY/v9HK8sG/3+w+h4dSnWy4pUaaUmQCoQeadJBGoPJMkXAM98C+LPC1J6ddlpUxU8xAh1KnLAB3YAEnVvc27Y0OV4HTWs2ZKMW0kKpuqiQToT7t1mw3v1xQfDWXpK4enrFQm9ZtYvJYgtOklryN7dQIbUnfyfLsp4Hl1830TfTWpSB7S/fAec4fmmzbVw/lOzC6VF5VFlWVc2UCMbXxB4UyL1DppIggBVWVBMxMRBvuQbWn3zo8N5QMVCjcixabT7dlP0+El4Ztfv9BjkipHnirxvm6B8g1qObUAc+iDMd1IuNtsZBvF7EMCgXXEx7GetxfDTxHwygiK1OZ1AXJ2IPf3H9MI84wami2ITVFgDzXMkCW2tMx0jHFJ+OWsjtUHOLnDo8o8RVmE2nDLiebD1GZBANh3gAAD6AYS5KhS1/xC6rDXSCdUHTZiBGqJ9pxZR43VpwAtJxH3qYJ+tji23JzU6N9/2XZWicwWrlRpXk1MF5id7kTAB+uLPG5y9LMsaDKBpXlUhhqkhrhjpsJ+eMnk+O1Aus5eiy6osSpkidhUmIG8R74vzvGbIXymkOCw52IYSRIJBiCCPlhXKzatPoZ0/GmZ0aBWqEE7BjP1/e2Aq2dIUEtzljK7wABcmdyT+BxHh1WjqcFKtF0Uto1GWAXVAJAv1gjYj3xHJ8SycAOKyt1hUa/zcHDaqkJfZS2Z74iKsyRfTufjgurmsmfTVqf8qUf/AIscVlcudqyfNHH/ALMHaKBTYOtVm94xEsOtsF0svThtOZpLIi9QiR2uBIt1xVQ4eWciQ4HVGEfHVBEYaMrZpKkD02BmWAgE3Bue1pxGcXJkaxL00VWNgwBVjYzZv0OJJ4czIuaTD8fywd1bNrwmDGnc47F7cKqrZlIPuP1x2G2QtAtDi+ZKsQ6oEE3CAm4XlsSxki3a+wOIJxXM1CwbMFQFJvUYAx90BRcmbD8hJFDbYrKzjlUrZ1zxqMFIJo559C0VbmLb/GJ3226e+KKuTirDkkahqiJI6wSDeMeZUslQOADHQmOmLaz6nJ7mf7Yo5WuyTg4vrhkPsiyYkC8CfpcATizOaGaQioLDSskWEbsSbxJ9zjpg/XFTHHKpSafJ3uEY5IpItdgURdKgJIEKATJJ5j9433OwAGKamZZtKkkqgIUdFBJMD5sTiQMjFX3sFXQtLaVEqjmBJ2mPae2IVGm/zx7VGI1BbCNcspH/AIx/kg5ll/ffHVhpNrfDHlNrjBcWxujSalJr89gVReX3kYdeFI+1UQQDLR+B/pgMISDAPxw18L0IzdL/AH/0OHx8yROb1i49/k+mUq6BgDGqxiJO9vhc4OepmWU+XTp0zBg1G1j2JRI/P67YU5bIQ5U0yVJZ/MDm5JuGAIIsY6iBhZmfGz0qpWkEKKCBN5OwaxtEbdfabfQpXwjxmaLgo4sxpMXSkKbFay1GDrVCkCaYRJpAw3b7pvjS5msT6mkjvA+Ntc7fDGGocezeaphaDineHiEMwNiWmPYX/LCZPGObpoaWv0kg6gGaZuCWmb4msLsOxu85UqfcCMsbNYzabgkR8umEOb43TWDVRqYJIkraR3tInpbCFPFOZs7VlvMKU7EA+hbXYdcc3A/tlFa/nlmYGJXlhSRGwIuD0/U046FI+Oypy6MpBBcEEbHlbqMYKjM9/bG54tw40MjTUtJ16rdNSkwP33xlKl1OPG+r/wCyj0/p19l3/gH8odhb2nAzrzfLBIpmdjviquOb5frjnXBWVS5qi2ibYkxxXSNsdUOAl0Xb5n/Be1U6gZM3uTPQD8rYuqV2dmdmLObliZJMC5PfAjHb5/0xNGv++2C7I8eNHNzEu0FmMkwLk74lnnD6JVRpXTyjTMSZMepr7nsMVI1h++uPavT5/lgq6GlFeVIuNFGVQF0ldRLBm5pNpBMCNrbzfHVnOWqaRdaiwffcfhv88e0GxRnkLsNRJ07dht2w+PJXZGeHadRJ5jL0yE8ovOn+JrAjVJ9EX0xG97nHtEuFcrWKssALLAtJuQQYEW33m22IUV3xBjzH44zbBCClJpl//eVc+qs5ju7H88eYH1XOOw9fg526ZeKDNECZE7jb64kMjU/lI/f6YKQgGewAH1PbbpiwSD3uY672+dsUWJJjSzOUdQNsk0xF/iP19vwxV5BnbrgmuoPxufrJn/7sQo1QCZEwT09/0GMsST7NLM5JKuiunl2Y2BJ9r72/P88SqcKq/wDlP/6T+mC6PEil1WTG1twZF57j8cE1/ENVmaBpUiwB2I6g+/vgLAurGl9S3JSoSNlmUcylT7gjFDIQSSCOt/z+GGGY4g1RdTqNVgGi8CLcvv8AP4dSf+/NdPyiVLlABLRcCST8Ym20Tg+BfIFndt12J3WRIv8AC4xJ8s38rfQ4NoZkFdOqb+idrb3JmRirNVKj1AtNXbdOSSNVwQDF7E39hhX9OvkaP1D4VdAtPJ1I1aGgbmDA+P764uiRbv8Au+DxlEer5epp03AnlYKTpkg6hoINj9MJsnmDzFiVERMWE7TYmNjIH5yI+J3wX8l3fTDsqlz+owx4HmhTzNMsYUPc/h+eFeXVtNZyBFMBidV4IsACL6pkfDAea4gyGjq2PMQDfSTPq6bn/EYMMUtrBLKopxXR9hy3izLf+YLf6W//AFxa/HsnVB1mix/1KT+JSRj5Tk6buWfUsFjp0ksT1CiASzRY27mbHFNCpyGtzFGOphFwqMuqxs0dAOgO2O5Z8i+Djljg+Y2fVBW4f2oibGGcWsei47Vw61qPWBrqH4wCMYReFDzjSasoUi1VVJER9xLMxJcDTa4F4uGnEeEUsvTpTWLNW1MDTp/w9KKCoEmZLHUR0k2kXZZ8vx+/7BLFjXTZoswcgSP+mANgrOO14CXPxxDK8cyaKaVOoAqTyrqMSSf5e5OPnvEuIQCAQSqSNBIEiDJESfSQR/q+eLWHmVaNOkhZqtNGbU0INaaz2IAOqxNyuF82R80gvFjXvk1PinilKrQVKTSVYWgiwBG5HuMZKSBB+n7+P44MXgWYhkcBCqFyWcCFRQSSRtq/rFt8A0sg71adLlqalNz6bq15IGluQgCJm0TjlyKc5Wy+PSC5fJ5UYLdoAIB36T/nA9VJYReQYj+9sFZnJmmdZOgQxWSGPJa6i4Ek3jp3wvynEkDrrRnKESE5hpAkxBuTefYHCLFXRSeRSfIVlco7CyMdtgcc+UeTyH6Yd5vjiLUV6AHl1UDkTBHKwsNhGkT88DUs0HJO1uo7/MYtHAvkjL6h23XYAcm9jpOLFyL35T8cFVc/AESI7j2/f0OPVzc27/TB8C+RfO3FRoBo5FyLLtv8sRagWjTeDeME0wBMRAJ2Ee21iNvxxfk9IuSDNjJiCI7/ABnCSwpLgeOdympMEp0GEDS3bYxPx2xRm30sQ1ov37Tt8R9cNDXpgqNVg+sG3qg2jsQ31wHxZNbsVEyHAjvFMgW+H54HhQVnabkgH7QFJmdz0PSAfxxOiNTNBUHfmYL+cYu4gxdpKBdOpYAjZhf54i3BRpDMxHmbWmw/Lp+OH8cSUcsou0QqUSpkgEHYhlO3wJx2OPh5Y/6hAk/dJ/IY7D6RJtthNKiQL1VG+wJ3x1dSW1LUX5hh+QOBmb8sRZYAOokkxpAn4QANRO2IrJJs6ZYFGCkj2rTYzzqB09RgT/tHbHUMvqfSCWLEmAPiepjacCPW1LqU6mJICBSSAB6iRteN++LMjmjTzCuh8wDr6RJEETfv0w6lL2JKEa+0ilINqVQVZVYuQNRFyvMZAkHrttiDZdRDa6g2EDnJP1np+eG/DuP0AtbUp1VECkKskgB5mNrsJPv7YFyWXWosqW8wAGWkAz1AgiImIjbG2pWFR2bX7/gGy4HLJDe5kSI2N4ItP7jBzcZLIUVFDMIU2MW3mN4EfPEck6rUNPymrdXFohXMkMY6CBEXx1Gn5gDGlvS5Y7DYkg26bjbpcYG8kFY4Mq4fkg6EGoQGGomBIi/X9wTtg3JcW/gsNTQ40peFLSpMSeUeozaQW3wu4tTdXqK5A0U+VgDpqekWNv5gO4MDCY50CmEGrdTciARM2iYv0jr3s0WxXqv38m8y3EXpKa3mAoRpRTqJmAS0aZ06b6rbxOEvBq2rkZllNd6kKF0OognpIn1fy27Fdl/EjU+V1LU7lfuksAVDBuqzYgfmMWZTPJobzUqMhSCaVtAYmFYkG0m1xfvimrqkhNldmgzXEBUp1aK1KehitMOFkFQDHYn0xfvI2xRwnwuKtE1qVcxQaUV0jVChmgBuUzBH4wRgDJ1EMAKfP8uVQLyMNMhrD1Ad7EEAmRGGdFvKygCvVUtVLlPS5BAU842lhq6be+Cm/ZuPTI8JoJWzKeYGRY1ny33MNqYaoBkkKdzIMTfGm4Vw7K0qGdLIa1PLAhEqQdtcgmLFoDbfXfGczWfKRTIUJSpSjhdTTbVqYekFj6bAyMWcN45W0uKekutRV1q+lI06pJgzsQI64Cild+jSk3SXsK4NwylVTzYUAlF1VHunmEyiDTsqgHUTM4C47SSlVagNbIBSVWNWSF08wBIYAMCbgRJ2E4MzviSn5K08w/LVQPT0DVoJAcah90y8coIMGcA/Y6CimDT8w16XJuzFSy87AXWBIH+3pbBfSdG4urBD4Xr0qKVHUBmTzEbzBcNAVTNja5XeGiZthnw/gtM5Y1Frp51D7hU6yZckUwH5p0zLLMDYbYs4t4hl6VNkby6ZCyqEKVvJQGY5SAxB37xgXiXEadHN5c06ekI1lvyAxGl23Bmfl74RcMpLZxtlmZ8WoxpvpOulQ8tw0qTZl3i4lgWkXt2kL8jxJEYFH5n1GoSQZgqRyzKkE6Z7lu2LOJ55ftNYKoSrUb1NuQVCwQRyq253vfEKNfV5qOpqtTGogqGAZIUk22LTfqIB2wzfuia7qyHE6FVkr64OrSENzrKyLG8mDsOrEfFVkcqdFNCdDrVh5QghWi7mdiSFja/1d5niIpUaB1B3MxIshDKwIBmTzFb9mwLSyvnVi1Sm5DsxDqYkoghRG8Eg9cBwlFW0HaLdRY3rUWSgr09LaZbtA1GT8Aeg6HCU5RlBqNr0MASJgS4LKFK3gLJ37fDDdOFV3fQFbzKRo6qacqEDSX1AWMg9PbcnCqlINPLlmdHqgsqkj1CdOg+mGG4Ai+Ev4H15JV6hWEN2iTJAiJ66byPbHtPMKQLEH4j6HlvgvI8PqutQsrN/EYawQxKfynTvfc7gjoRGL874aemoL0yHA+7dizk6AwHYL9cK5SNpFpVQtokREubkzqE/Ll/OcTqVhYXseoHX4ewxBsvBRQG1tYq1rkx1Fhbr2xBslUZC2l10nTtyhpMyYuIB2wsZzHnjx7fgte4x6Jt/EdbbKBHzk4oydA1HjzCFBggCfuyLkb269jjs0yoxBc2ePl2NvVcH+mC8mRoWGHGpP4/kvrMYb+K1x1AHznV0w04dxagtMBk1mAC0Agx/yEfCMKcwDOrRpXUVF+qmNptOk9fu48zFUMRcTpEgfr3jAudGUce1SY+fjuXO9Gf+Cn82x2MwXx2CpSItJOit3MW3jpgKvmCtRWHQ6h2P6g4ccHrUWeWBAVACNxqDXcmJC2FthPth02XRlladNgI0tJMLq5AmqIlgYnfrY4dR4ospJtMBymSWWqK486qoJkSq7WtuAwAOEeYzI+y0oPKjsjj7ytcqRsCGUsR7qQdsOq1EKU0u2mLEDSSG5iPjYX6Cfllc2pD16a3XVqJaxGkm/wAeY/jhqVk3KSNH4cy1FqlAFtPmCOvMRvvIXb56sbDhvDcsPMpaw1RHZtDFS2mBB076dLY+W0EeVpgkwSQVGkixIILRYzM4f8C4u9HMB6yambzHLxzGKTArPfUY7fXDLVPoWcpNOnX9mg4bluHq9TU9NQoll16WljDKWMEi+wJI+Qwm43lB5bU0Jp01dlpy7EvzQoIFhAJgkwdJO5EyytcMzq9MFlJdVUahzeomUkLDNcxcHFnEVWkoFWmfMpqzMkxGyrf2sZmxEnpic2trSK4k1H7n6B+B+Jc1QUU2NOpTrFtBqodK6GkskRIO8dwDbCmrmBXWtHlg1GZlQCWDF5CLCyZ1GCLAW9sXHKVGCq7qnkqogkNIezGf9sW9umGlWjoIWnTREOlg6qSW0m9RQNRXSPVMzBE3wNmwrH7MllWgutUTpVlAc+kzcKDsZM/XF/DqbnYF6ahTVUEhYBsXuBEt1NvbDrL5AMGddbmqgUzTLtUcmamggcvLef0xbRKCnVWkPKQqpYgktpc8ywQR6bgk7E7yIO3AqgU5XLV6GZC1EKoAxSIIAYq0alvMaRBMrI2GDePVqq1RV0kJpAkEEDVJAMHv3xTX1VA7eZWbR/ERHAOpDdixPrJSes2vizilWrWb+LSILOqlUZQzkgEA39J0gkzYgHpgqYPGK/EXEhVpUyqKrEtqKwAQNI5lB7gG498O/CeXVEplk1ow1OY3ZSYUCb2den3T74AydPSGDUwlDzSHSQHspBViJOkNb5iN8E6a1EUzTcUwXKoPMAZARZ5+BkaSTt3AwVLo2vb/AAe8dzK1s8nlU1ek+nUoUKGamWAAaBMSs6TB2OGngzxC1M1DUGlE006YgSU52C6t4sDEwSZwp0MPs5aqadFWqGmyx5ggm7WgFtwRPvfAdHMNXqqrswJUajRpjm0ACmRTUAA6Zlo7zMzh45FtbJyxvWkPfE/HmqUgvSmykxsNQIWelyJjCvxrmnr+RVCQBSVyUhTp5QCSBuAQAffA2UpvUqU6apAca6gqkhahQ3PWJ0gRtcdL4Pys1WISoqFjPlsIRUEPuJv5jFSosLi0Yk3zZ1+STgsf8/8AoBwFmXNHNsmukNYBqMjEbAWMaiJAsO5G2C6GSzJzrMUQF4YXCqVV0gEIL7C0TN/fEstlmrU6yuEpq7BtTDUKQYFuUA2NRl9U/dYEbA3uGFLLAmk7JTVWpgmak1GApk2hgqXm0re04dSXs5nF9IU+LqhqZh6utCoIS3cSJ2AIkbiemGnCPEFFMxlaroANLICqrIblUM1xsTMm/wCeAqtNqoo0wRUMnTRjTpVW1BdRgwVQgk9YjHmZyOqlmGZEpFxrUFDqOloZVaQFgrcgG7xgeThDeN2xhV8bv57PQpMKjnRTpsJYh4JZYtJdRC3F8cOG5inXSvSWnTKDymqpTMISCWZgzN/EAldXUMNiMB5Z2epSZ0qamCilUpEhopk64Cm2oWBJgAdMGZ3jtUUV3NNXqQWYmoYBgOImB6dUk98CwTTSvsCyTPRUpUqOKaMzq6bsSYGk7780HrjU5zxa1SjQsTXFRFdWhbhZkkSAp0zb3GEtbhetWLEVksKehhTYv1O9lXefwMYW/YEaoCz1KZeq0jdQF1BQHIGpgQDPvtgJ1ymGnJU0bLg2dy+aZqlUgeWCaiTNkBgiLsuoSCN7jB9Cvl82iUo8lVYjy2dQ5Ok2K3kEMWmZkfPGQo0zQ+y6tDLWp1aB0nQQNifebx7tO5x7kDSp5pSpZ2UEajMtIi5MLAN5AGx+bprsVxdNHuaVcnXenTYnQLEm5LA3MWmG6YR59vPqBXYKXqrLE7a25jfsDOCeN1ia1RwraZGoxZYkXPTbEa3DxSE1kDa9hBbSIElithv7nDtrtE0uaZ9HpeE8uoIZddPSIDkltYLFnm0GCu0fe74wnEeCOtasKYJSnU09CQCJFt4gwWw443mPM8pNbUkRRPlkgsYAHNvC3t7g4VVvEDBtA0uSYdoYsGspYgESYBMg9cLfpDa2tmB0uGswk8vsR+++OxdxLxAD5Z1ARTAgrriCdtUkfhaN4x2E1C5xfozWUzrawTpYEGxUdO8RMRhqa86E1FRWVQT6jp5W0g9piLWjCLKgkr8WH1A/XD2pwPUiMKqpUVEIV20rAUQVYbGQf7YauAey7iOfWmjItVhMBbywBA5dRvETfsxjEspkErxSpsAyHWQ4JIFrCd5JBiffAK8FqNU15kqEABZterUOgGkk/QdMS+0MKrZjL0WKUiQz3MqRAkHaFi/wJwVVmd9h2dyNQ1/NYDTTCqYkMQQDIgQY1de0Y8yPCKgb+MupNUhSdQJjcrF+v7vhW/iSuzEkwTay9D0vuCDjW8E4gDSRnI9Jk/7Sw2G1tPTGce0jb9NhvhbworVCV5GRl1IeYsk2ZSSbdARbfBX/AGgZDzWpUUI0gly4ElmA0qo6TLEn4DAuT8Q0wpqiSyFqYgidNT8DGkGJ74bcHziVkVywttMQOkgnFIQTjSFnlaab6MSOBsVbzKJWspXUn3WVYHcybavw2jFGQpNUdRSAGrXCqAZNyQtgNlA7bW6Y1viSu3nAU4Y6SLXBkAoTG8QyzhJkc5leemxVCCXpvTFxAHLpiCRpnT3JiMJKME6RSE5Vbf8AodeH+AzILeXUEGmrREQAxBkmYtpNx+S3xxlMtkwPJXWTIHQMzAhi0eqDe3cC2CfBlZcwKtSo0AMACRLEXkyWmAIt8e+F/izh1OvmitSty0lCqEXfUNUz2knpeDhowVdcsSc232LPEDVMnSyrI9TXXy6li2kgAiCoBBIYat+xGO4bnEdXzGo8r0w6lZIkxrRix5iFM2tJA74P4xXp5w0qVasAKCEyQKRPQi3LMBTtNiOs4z9POUqaVKMAywgi4Ok8rTqg8rMN+veMJPGukVxZGmpS6NHwjgbZqs2aoOAlOqWh7szFRG20mfZYwF4oqCnVXLU2UltJchY0OTLJHs3b8NgJkuNFFSnTreUjtLFOhPKWZYmVEHlO09TdaM+aVWT5dQ6y0zrvMH1GGBImeoO/bRWiBlmpyuPCH/hDLUq1fys1qWkqllH/AE2bUbENEhYYkwbwN8bceA6bEuKuqtACdFRDdUIBJZo3aethj5GRVqNUqkgClBidpMKiC8+w6AYecN8b5mkajUTTp+Ywd2gGbACxNu8Dqx22DQjC3aEnkm0uejZeJ/DNGjQ1B2NamFJveDvotYEzIP8AQYxRzTlHYCyqQhK9jJknc9P2cSr+KsxmahLBXkpqciFAUmzaZIUk3H9sKhxRjKspSlMuFJ67hdUhdXcDrN8WXi6aJOWXtSG3C+KtVlNbFGpItRWGoMxJEg20aZkR1wRTo1qeXWmYLB9YKxI1FQQOomR2674RcM4goqsunSjkAAG4ja/UDqTGLK/HXFbSw5NSagLEhYgzM3F8RWqQ+0nLs12SpsoVjDrrKzEGdJMyN/n9I20DeHRUU6WEMEKkrqIuGYQI9UQT0GMnwzjqpRrUySW8w1abMunUNDLebBptHW3vg3hPi5PswUnQFVgZ6EiEgxJ3jcWg9LrrH4LObfsn4o4W+Wy9OqGAZ6o12krIYjQT0J1ap31dsJOE+bUpnbaoRYDlX1Ex6jq6m/x6V5/j7VeVmJp2sw6pOmPckme4HtgnhGYy9YFPMam3lgKfSsAS4tuSfnAthdOaM8v2dc3ZRS4i4yhqKpMVoA+4FABb4SWA3+93wzyWeoStdSqr5d6Wks2p7MAY5upnc4Hq8Ip/Z1oNWCANUaVElpYhZGq223t3xnuF58JEqxK7MB1G0GRiiUURlKTfLY3z3HlquESiUvpGqxInUJH3QN+u+COHrUq1F0rIAgnblETzfdt++mElHMK1dnRbimSJO7EASdRP8xONFwTiyU6LzVEovpDWJ+9Y+qLA26xjVGxtp12MKfAlY6BULKxczAkAECJ+fbocL85RbUx86FFwtiCLglrSASO+wxN+M/wqYV1AcywSBI/ln+Ykhd7fLGbOQfndhyJUFNyDtN47m2C0nwhU2uXyOXIpkvS/iNq++bOrEm4NjEAD9yHlKVMVdSuysSQabjmBYHqLEScGUuFUwrFC11lbiAR3teZtiL5Faqag0VKY3/m3sY62t9MBxjVruxozfT6ozObeD++wx2JcW3WJHv322+mOwgA3KU1uGn/O4tivNShtt0/PrhjTT2xc9KTYYKYXES5iqGQhYDML3t+PU4J8O8YfLsbCD7GD0vaNhE/XDnK8P1uiWBdgoJmAWMCYBMSemCMlkA4nUqxp3DbMyLIhYsX2JGxwJOwxjQpNSgWQhAsPOmxDW2kgmBPWBym18HtxQ128t0mmoMQAINttjsPb4YsahIGxmNpkcqtBn/eLieu2DqPDdMltC7CTqMnSr20odlqLJNuYb3gJ1yM42jMZujVLtSpiKLETG5jvHvhjl0amnlFXOiemodCN2Eb/ACjDhcsoXUTEjUFOotFxNlKjY2JBge6yUaYVoJBMwwGqQYvJ06TEQYY3tfFYZHF2ic8UZKmZ6nmKkhQjqJ3LD8OuGVLhVMszMoYk7tv9TJn9MMPs5OwG6j1R6mZQdpgMhB7W3nEaM8sJOvSABEy3pBEyJ6EgAxYnAy5ZT7Y+HHCC4LuD5RKYICKATNgMSz6rqmB/j4YhkWY7AHUAQNQG5ZQJYgSWUwATPSbxfWGreBAue1wOgJN2A26yYAJE74K8bWVZlVXSRYkdBipsmpUzeT2wSRq6+m1uvWweCxibATvbHtFZgweaI2vIkdbStxMWk7AkGwppIpyvCkFwse4EfW2K8xwymWkqD8u+Gq26G5UDr6/TEerVBiJ2xTmKqgajAETMgiJ0zIJB5gRykmQRFjDIRsW5bhqEnl6dh+FrYIp+HaJH/TT/ANI/TBuXAkjqDBFpB7GDY+242MEYtarp6WMid7iCbRYQ0z7HDJIRsVZjw7RiPLWD2Av8RHtgccBokD+EltuUYdvXBWSCB3NtoJ3vYMCewImMQpreIg3H5SCBcEBhKmCJFsZ0ZMSVeBUmBGiB3HKfwjFKeHKIgaNcQAWOqAOgJvA7YfsICkgjWJXe8BT1F7ONpvqG4xSDJO1gCZsbsq9u7g3i3fE2OqFlHw/QAaaSXPW4HvfbBmX4XTVNIRYvaARf5e2LnQwIAvPW9tO46TqEdxfaCeo1JUbX1dxGlQ7Ty3IU9Jva1pFhdCrMcIpqBCLM7QPwtiteE0GWDTW3thpWWx2tqIubhUFQkcv8jg80bxvgatlivqsSoI3i8GJIEkSJ0yBIvthR/taFVbglEfcXqOu31wI/A6JHoHyP98PUU+WSbjVp2Y3MdlIHqESRqhokjFTZF1O3fdl0wDBl9WkQTpMkQSAbkDBF+0QVPDlM9It3/vilvDQ/mItAFtsaB8uwklSI1Wj+T1D/AIyJ+OJVaWjWCPQWBgzdSQYn3GNYGkxBQ4HoKkEnSwZRYCR3te4B6YuyNMpTanUBdWqa43vETG/+cPK+QZHKEAFZ1AsFCwYli+lVBkEEkSHTbUJh9mfbSQSXHMQsGnd51EaQs3JgDvgpiOKYkfNFZAUnlsLqZ3m45u0W+OBspWqQxUFdRkgj5jcjGlXh7kkaL7QSoJMSAssNZ083LNiDsQSEFtaMNYugpzmVZ9G5IW8xvJMj2vjsMSO+OwbF0PEo3vgpUvjsdhSpYSaZVhZgVYdbgyN7bjEKKkqVJsSCR3KhgL9gHNvfHY7ACerlxPzwdSrMd9LTFmUHYBZAIj0oARcHSJBgR2OwBj0iVCkKV2EgEgTMajeJJPcSYInBflkkE6Z3mBqNiJJjfv3NzJvjsdjGaRY5IWzECHGwNnCh9xNwg62MkRJwLS1GIIEFbwJ5Y0za4Frf6VmdIjsdgGikwujR0wJmAIkAjlLEWIgwXbeZDEGRbFxQ+215AMixv8wDaIIERjsdgBpHopRBW152Fja4gQDYbdVU7gESo5GwhttPQEQoKgRG2glfcG847HYYDSDvs9wdRBGmNIAgoDpO1yJJnYk3GA6uRBJuZKlCZ+6RcA79es/gsdjsUSJMso5W4Oo2ERsIAgW9o+VgIAAHv2MREn73b7wg/gBfe073x2OxSkA9bKap5jB1SAFA5hpYQBYaQB7RaMQNIltTMSb3J7xJ+Nvz7mex2FaCjhlgLf0HQAT7nSoHy9yTA0ffcXsLwVb80H0x2OxMY8INr2UQJC9Qo3Ak2pqLk7Ypq0zy39KlbDcEEGQOp1NJEEliZm+Ox2FHpEPKLBhO8jYW1KEMQLAooX4ARe+B2ysgCwAJMKAokwCYAi+lfa1gLz2OwrMkrK3lZ0wGMcwHMIKsAG3jUimL3FolphVrsSSxBJBBBuILaj1tzAG0RpEQBGPcdgoNJnp1MrXHNqmQJGsLq0mOWQgFhaLRJkdkln1GS5JJ2uxMnsLk7AY7HYwKRbWqtqJJ1EggyBBDNrgwAYDXHbYWtiBzNQNq135r7ev1Dlix9toERAjsdgi0iKZp1JYFSS2oalDQ0ASJFrKo/wCKndQcBinAjHY7BQtUVvT+GPMdjsEB/9k="/>
          <p:cNvSpPr>
            <a:spLocks noChangeAspect="1" noChangeArrowheads="1"/>
          </p:cNvSpPr>
          <p:nvPr/>
        </p:nvSpPr>
        <p:spPr bwMode="auto">
          <a:xfrm>
            <a:off x="80963" y="-830263"/>
            <a:ext cx="2638425" cy="17335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28" name="AutoShape 4" descr="data:image/jpg;base64,/9j/4AAQSkZJRgABAQAAAQABAAD/2wCEAAkGBhQSERUUExQWFRUVGBoaGRgXGCAXGxwdGhwbHRwaHBkZHCYeGRwjGRYdHy8gIygqLCwsGB8xNTAqNSYrLCkBCQoKDgwOGg8PGiklHyQsLCwsLCwsLCwsLCkpLCwsLCkpKSwtLCwsLCwsKSwpLCwpLCwsLCwsLCwsLCwsLCwsLP/AABEIALYBFQMBIgACEQEDEQH/xAAbAAACAwEBAQAAAAAAAAAAAAAEBQIDBgABB//EAEMQAAIBAgQEBAMGBQMBBgcAAAECEQMhAAQSMQUiQVEGEzJhcYGRFEKhsdHwI1LB4fFicoIzBxUWU5LCJEOTorLS0//EABoBAAMBAQEBAAAAAAAAAAAAAAECAwAEBQb/xAApEQACAgICAgEEAgIDAAAAAAAAAQIRAxIhMRNBUQQiYfBx0YGRMjOh/9oADAMBAAIRAxEAPwAtMmG9j+9++NR4VrU0JWqF1H0s1/lfYe/yMWlBlI3OHKimyQ3yI3HuDiDkaKHfiLMI1PSLnp8v7YyNelGLzxI0+RjrXoev79vp2CzOcWB2xqZm0QqrgOpgihV1HA+aWDiiEYO7Yod8XFcUlMOTKalTtiphOL6oAscU3JwTA7Lhz4eY1D5IZlJuCtj7i5AuIO/3cJq1IzizJV2pOrDdSD++u2Hi6YaPpnDOAgLVoOx/iLILPqh9lYECZv8AzHYD46bgFGm1FHAALKCwSF5tmB03MNO5xgRxyuKi2poFKm2qoWFj6mIFx/p640vCeBUUerT0KUDCpLudIWoJEp6XOpWuegGKTp9Bi6Y+q8Zy9KQGTVckINbe8hAT9cLx4t1sypTqcpA1FTF/9mr6Eg+2IP8AZ11Q7uBYhICgD7oIgReIBj4YZZPS1MeQpURN1i5vuwIJPe+BqkrFU23Qrr5xmvqcLHqWk5uegZlJ+hwBmcrSREJZ1aoyENDTpVwzEnve03tbaz/JcJcvrqvLAWXeBPvN43jFubyYLBH8vQYCAiehlSDa+4IjtguSXCNFN8sAGeZOldgomTRc/ioBIi8z2x7/AOLYYDyqxESWFMwBe/NHUdCThjluGNSDCm3QBFa4Efv44oRVILZiiogmW06h2m0nbuBGF4YbaJrx7LPAZlBOy1B5bfIVAJ+U47iGXo6CXPKATzjUIF7awfwOK8rmKFQFFZSs6dDpAHYCQJB+Zwg4rwNEanSA0eY8kIxUFbD0TpkuwExIvc4yjyHcGTIqpp1CebUHIk7qpYIJnYsq/wDAYzWfqihS0SS77liCQB8PcYb8UzbsyhdBUKzktKwA7aTK7cir0OMhxGr5rapv29sUlJJCUCi+Lx3GKlpEdMXUx7Yg2Yn1wVTvgdcEUzGFsKJdcEUnxQDgqjSJGFbGQQkYIp05wFVtipOJwcT1Y1mv8P5nyibC++GPHPElMUysamYRp3ie/wCm+MjT4uTyrC9yd/7fn7dcH5cU1Ezqbv8Ap+u+EdxKJ2jPV+HFjJ5faAf8fDHYaZhxOPcNsxNUIF4hGJHiLEb4Vh4OJ68U1J2wmrqb7xxbVy9yf385/P69xLh+UeoYRGbvAmBhrxPhhpvYNpJsSP7YN8Boo4NltbhRubRh7x3wu9OmaliBuBuMLOHB6LipSALrNjsRBkXi/wAx8RjV1eOPUy5DqiuwIKzNjsfmMTddlUuKPnjUDiP2Y9sOih6AfTAmao998FS5E1FFbLqLk/QT/bFQqKDYfM/2wW8zgeogIv3xRC0C5nNTYfp+OA57YIZPritVgzG/72wTGq4LxCl5IarHLySzQBuVJn5j/iMO8horDL5jzSJVsu/ly5lJZDpF9RA3jqOmMlwCqquFqCUYjVtNjIIkRM/mcaxsxl38xVhgkVwpfzOajczpkCU1CJx0QdqxZfDNDQy9Lall9cfzkH5wgY+/NGHPDqlbU3mhVWBpAEXn/c09O3wx7wvNmsmoBlUxp2Eg3BgEkCPgcW5XLHUxchhPLKkER7sb/HE5SvsaMa6Oo5MI71NUk9+g33JMD4QPbFWfpK9RFPN1I37wY2uZ+mIZyoabk8gDEadVuY9oksfpirw/mAyMWCh/McX3MHubtucLz2Px0MKTqtICmDp2XSNum2wA/pgQfaFBDaKg9xBI9yo/9mCCTIBkQTJAgEH3Fvffpi6opGkJAHUm9h8xf64HRuzP5x0JGpHpMuzKBU+UD+JH/HCVvLWqa4eQqsZYm4pKYa+xLgH4MuNF4q4iKdPQwJFQaQdMgFrfWJO3TfGVzflUUWiphYeVkTp1Rpg73p7x0x0RbaIuKTEfF8xopBb6ngn2QekfhMe2ELUsHZ6uXdnMdLe21vhgdlEb4g3Y1FNMkbGcFIw6gfLFNNLfHri5OmFZkTSmp7j44JXK9r4jQQThlRywjE3KhlEBTLmYxvsh4QApCTzETEdY2xmsvQMi9pxqs7xxvK00mAqmI1Xtuem8dDhG03TKRVGE4tRK1GXqDB+WFzUv3+9vz+GH+eps0tUjW12jv7n29gB+eA8jwd6tTSqlu8dB7nph4sRq2K6lEapAj4WGPDnCvfGg8Q+GqtOagpkUwBN5iwEnrE4yWYqxhuxGmgw8ROOwnNb3x2BqC2eLNibfHDCiR164WU6Xc/v4YYUaqiLz7nDMY+m+Aiq0ICPLMSW0HTaw5tjt+eHXiMKaDqQZiRYm4vuBbHy3I8delGioy+wMD6bYLzXimrUHNUcg7iYH0FsLfA+yGdCsimScU8U41S9SyH6x1+Pv+74zz5uTucTQTsMT055Nv8DTh2aavVVQsaiMaLxD4Y8ul5gadMSI72nCLLZMqy3A9JBBuLAyI6jD/O8ad6flVLMR6h6XHcdj3H9sCVJjrlGLrUpExgNsv7Y06cNLSAJPYCfwwkzi6SQbR3tgqViuIuqZfqcVrTExvi6rVGKfOCnD7AoNpZXaRH4nDDJVPLrJVGqAwJCqAINnBJYaiQTygdRgBM0GEg7fuMEUM9AMRa52EdDc2jb6YvjqxZLg+gcC4i60yjf/ACngFWmUHpgRcaIJHbGhokFSohr2IIIE3+oN8YTgmaFQoWchGSZpmZemdMAAEyE0GR/htln0swo0nHODqnTPW5Mk3ZugtA9sO4W+Bd67H2X4dLCsUUVCL6gZEACPz9tsXZmlUJp+k87aiAbKVaPvb6oE+/TFa8ZCJNYqsbwZ/C5GJZTxDRq+h523BG/x+OJtSKJxLMrQemgUBOpMEgSSSYEG3a9vfA+TzJCs5MzsCNJHcnlkT7jpiWd4g0GKZKxuDf6Af1whqUaaU9QZ6ZVZNzBaN4YMgk9O8QJjBUX7F2XojxbPMzqXjyUViS1jLNpBgxA039pjGOztckSxOp+a/QEkhfkST88OM/XZaQBENULPUM2EECNjJLAi1uXGZqZnWSZ36TP0xSVJUBcldYRcxB7YpqIvfHZnMzAE/liNOpjmbGL0oHofpi2nlyce0SG9NiBcTvHb5dMOeGcLd01orFR1F/w3wjkFKyjgnCjVrKm0nfsBcn6Y0/iPgS0aQdSYFj39vxwv4U3lOHsI67fhg7jvEGzCqI00xcd2Pf2Hb4/Sbkn2OlSMivEaiX/z+/b/ADhnw7xFTUXU6juxuf7DFCcJdw5W8CwAJn2EdcJ60qYIv2OHaTEto0WY4ij7Y0PgkwrkKTqb1CIsNrmepx80+1Ri2lxIi4MH2xlHV2bY+w8aqnynXRqDKQZdVAkEfeIGPiGcYTcfTBud4w1T1MWjaTP54UV6s4pyxW7KHAJs31GOxS5x7hzcFurt+mOFQjAxbElqnBaNQalQ4JUbbnC1ao74JTNaRhHwZRGVBPb6413ggoKxLDVC2gSASRf6TjArxA4sp5xv84m+xkqPsnimqiUSdI1LBFo6wb/A4+fcR48zrp5QPhMe+FBzTVPUxPxv+Jw+8P8ABftJ8tTpKqSWNxvvpi5uBv0xJvZjjPwrxtqeqXJQ9SsifqIHv+uFPiDIs1d2n1MT9esDDbxBTbIQSKbJUBA3BkbggiIgi89dsZDM+IJWBKCTsZHTqwJwPuuhvR1TKxv+mAK9VQbR+f54Gq5wM2kswPdnt8ytMn6A4HzLID6X9uYXHf0YeK+Tav4DKOevBMg98MstVuCL+3cdsJMrlwwJC1OUSYYbSB/J3I+uNl4T4ej1ESRzdjq778iw3W31OK7pIPjbGvBOKDUNKjVScEll1cr8jRHuUMgnbbGnqZarUmS9x0ikPhJ1N+OMPxrNrk81Sy7U5TMN5RfUIWYUEgrfcN8vbGf4z46qValWlVq5mloDcqVUTURso8vLNc/6jHvjp8q7Od4pXR9C4jkBSBZ6iggEhfUx+Zk/THuWyqs0a1UkyEb8IO5tOPl/h7iYNYGOIOFDsw+0hhCozEFRQEzpjcXwb4q8XpmapYJnaYUQEp5haSi8mV8ljM9z0G2D57QPDXFn2DLZGom2q8empqsB/K8gX98K+K1WqVFpPpKAhnLJBjoNyN7yO2PlfAvGZolglXNpCyq1MyrB2kDSP/hCATJMtAtc43NTiup1plS9Wunm1OZZVFhUDaVjm1SLC03wsZp2wvE7SAeN581GJ06QQJuPoY23Jj3xnsxWC7bntjdcc4KKWX8wgkuZjYi20xH4Yw1WiNTMNR0LqJR7ASBHNSEGWA63O5xFzsusXwVJmvcx7/3wTRphv3GE5zlP+R//AKg//ng2lnUWAVYQJgvdp6DTRNyI3gR1xOS+BdR7Q4YTEfv540mZylNcuApdKpGymQT11DpjG5HjSBwE80HsKisPoaVsOst4jE6dCy3qYmWMd7CTiMrQVQCC6bMRpPW4PwBGDE8SObMQ2Nh/4YoPQBdiJAaQwgMR8Nhtj55n9JNhECN5+ZMXwZKlyA+p+H+JU/IUBk5VBPOu5uZva/eMYPxlm0fMMyxzATDKwkCN1JHQYyzZojY/XFNXNN+74om6qgPksruO30xUW7YHNaTiLsOp+l8OhNfZaahvgYsfh8bY563bFDOf3fFEjUTNQdycdgct7Y7DULRJhjzUR88dVRux2j6bb4rTK1D9xj8icTstXwETadscKhGOTIMALETsCPy74tXhNWNRgKe8D8zgSZonUCWmATAkx2G5+GLMqdTqo3YgDpcmB8MRy+VCmTVQdL1FFj7A4izUVMeap/2y35DEm0/ZRL8EnzDKxQ2IOk+xmN/jg3hHieplampSJ2M3G/5fDCurmsvMlmPwX9YwQ1eh9nFRmeJ0hbapETB7AGZntgqmK+PQ74/4wfOmKhRQslQq9dok3uJN/wDGs414EoJw4sjOXRdYYj1NA1D0zEAxe0Y+bPx6goBXLVCt9JLATG91pmYnviyt4gqvNH7OV0aiUqVGAGkFmsxUAwDbf54Ruhqb9FOZUahGxAPeD16fzTb3GLOMcUpeVSGr+IqlXFuhldp6Hr2wmzPEarqXC0qYBCwDe4N9LOSQNO8QLd8QylGi1Kp5nmGrK6II0xfVq67REYVtVbLRu9SdHxKU1aR6hpPw/YwfwfxhWQnSNJjlYRY9zqkER7YTZcBHBFoIII3kG2+GWUorWzE1DKuWLnY7FmNhbrthd1J0ijg4K5Gh8ScAq1jTqNmlzGtQxmqo0k7rDEAEewwZV8HmsWrF08xyrH+NSidMvMvMmpJHtgmn4WyphL6pAAZiLnbdesGO8Y1fhvw9kVpBWo0iVfUXcXhT6SXXoQZHYMD1x1eCcY/v9HK8sG/3+w+h4dSnWy4pUaaUmQCoQeadJBGoPJMkXAM98C+LPC1J6ddlpUxU8xAh1KnLAB3YAEnVvc27Y0OV4HTWs2ZKMW0kKpuqiQToT7t1mw3v1xQfDWXpK4enrFQm9ZtYvJYgtOklryN7dQIbUnfyfLsp4Hl1830TfTWpSB7S/fAec4fmmzbVw/lOzC6VF5VFlWVc2UCMbXxB4UyL1DppIggBVWVBMxMRBvuQbWn3zo8N5QMVCjcixabT7dlP0+El4Ztfv9BjkipHnirxvm6B8g1qObUAc+iDMd1IuNtsZBvF7EMCgXXEx7GetxfDTxHwygiK1OZ1AXJ2IPf3H9MI84wami2ITVFgDzXMkCW2tMx0jHFJ+OWsjtUHOLnDo8o8RVmE2nDLiebD1GZBANh3gAAD6AYS5KhS1/xC6rDXSCdUHTZiBGqJ9pxZR43VpwAtJxH3qYJ+tji23JzU6N9/2XZWicwWrlRpXk1MF5id7kTAB+uLPG5y9LMsaDKBpXlUhhqkhrhjpsJ+eMnk+O1Aus5eiy6osSpkidhUmIG8R74vzvGbIXymkOCw52IYSRIJBiCCPlhXKzatPoZ0/GmZ0aBWqEE7BjP1/e2Aq2dIUEtzljK7wABcmdyT+BxHh1WjqcFKtF0Uto1GWAXVAJAv1gjYj3xHJ8SycAOKyt1hUa/zcHDaqkJfZS2Z74iKsyRfTufjgurmsmfTVqf8qUf/AIscVlcudqyfNHH/ALMHaKBTYOtVm94xEsOtsF0svThtOZpLIi9QiR2uBIt1xVQ4eWciQ4HVGEfHVBEYaMrZpKkD02BmWAgE3Bue1pxGcXJkaxL00VWNgwBVjYzZv0OJJ4czIuaTD8fywd1bNrwmDGnc47F7cKqrZlIPuP1x2G2QtAtDi+ZKsQ6oEE3CAm4XlsSxki3a+wOIJxXM1CwbMFQFJvUYAx90BRcmbD8hJFDbYrKzjlUrZ1zxqMFIJo559C0VbmLb/GJ3226e+KKuTirDkkahqiJI6wSDeMeZUslQOADHQmOmLaz6nJ7mf7Yo5WuyTg4vrhkPsiyYkC8CfpcATizOaGaQioLDSskWEbsSbxJ9zjpg/XFTHHKpSafJ3uEY5IpItdgURdKgJIEKATJJ5j9433OwAGKamZZtKkkqgIUdFBJMD5sTiQMjFX3sFXQtLaVEqjmBJ2mPae2IVGm/zx7VGI1BbCNcspH/AIx/kg5ll/ffHVhpNrfDHlNrjBcWxujSalJr89gVReX3kYdeFI+1UQQDLR+B/pgMISDAPxw18L0IzdL/AH/0OHx8yROb1i49/k+mUq6BgDGqxiJO9vhc4OepmWU+XTp0zBg1G1j2JRI/P67YU5bIQ5U0yVJZ/MDm5JuGAIIsY6iBhZmfGz0qpWkEKKCBN5OwaxtEbdfabfQpXwjxmaLgo4sxpMXSkKbFay1GDrVCkCaYRJpAw3b7pvjS5msT6mkjvA+Ntc7fDGGocezeaphaDineHiEMwNiWmPYX/LCZPGObpoaWv0kg6gGaZuCWmb4msLsOxu85UqfcCMsbNYzabgkR8umEOb43TWDVRqYJIkraR3tInpbCFPFOZs7VlvMKU7EA+hbXYdcc3A/tlFa/nlmYGJXlhSRGwIuD0/U046FI+Oypy6MpBBcEEbHlbqMYKjM9/bG54tw40MjTUtJ16rdNSkwP33xlKl1OPG+r/wCyj0/p19l3/gH8odhb2nAzrzfLBIpmdjviquOb5frjnXBWVS5qi2ibYkxxXSNsdUOAl0Xb5n/Be1U6gZM3uTPQD8rYuqV2dmdmLObliZJMC5PfAjHb5/0xNGv++2C7I8eNHNzEu0FmMkwLk74lnnD6JVRpXTyjTMSZMepr7nsMVI1h++uPavT5/lgq6GlFeVIuNFGVQF0ldRLBm5pNpBMCNrbzfHVnOWqaRdaiwffcfhv88e0GxRnkLsNRJ07dht2w+PJXZGeHadRJ5jL0yE8ovOn+JrAjVJ9EX0xG97nHtEuFcrWKssALLAtJuQQYEW33m22IUV3xBjzH44zbBCClJpl//eVc+qs5ju7H88eYH1XOOw9fg526ZeKDNECZE7jb64kMjU/lI/f6YKQgGewAH1PbbpiwSD3uY672+dsUWJJjSzOUdQNsk0xF/iP19vwxV5BnbrgmuoPxufrJn/7sQo1QCZEwT09/0GMsST7NLM5JKuiunl2Y2BJ9r72/P88SqcKq/wDlP/6T+mC6PEil1WTG1twZF57j8cE1/ENVmaBpUiwB2I6g+/vgLAurGl9S3JSoSNlmUcylT7gjFDIQSSCOt/z+GGGY4g1RdTqNVgGi8CLcvv8AP4dSf+/NdPyiVLlABLRcCST8Ym20Tg+BfIFndt12J3WRIv8AC4xJ8s38rfQ4NoZkFdOqb+idrb3JmRirNVKj1AtNXbdOSSNVwQDF7E39hhX9OvkaP1D4VdAtPJ1I1aGgbmDA+P764uiRbv8Au+DxlEer5epp03AnlYKTpkg6hoINj9MJsnmDzFiVERMWE7TYmNjIH5yI+J3wX8l3fTDsqlz+owx4HmhTzNMsYUPc/h+eFeXVtNZyBFMBidV4IsACL6pkfDAea4gyGjq2PMQDfSTPq6bn/EYMMUtrBLKopxXR9hy3izLf+YLf6W//AFxa/HsnVB1mix/1KT+JSRj5Tk6buWfUsFjp0ksT1CiASzRY27mbHFNCpyGtzFGOphFwqMuqxs0dAOgO2O5Z8i+Djljg+Y2fVBW4f2oibGGcWsei47Vw61qPWBrqH4wCMYReFDzjSasoUi1VVJER9xLMxJcDTa4F4uGnEeEUsvTpTWLNW1MDTp/w9KKCoEmZLHUR0k2kXZZ8vx+/7BLFjXTZoswcgSP+mANgrOO14CXPxxDK8cyaKaVOoAqTyrqMSSf5e5OPnvEuIQCAQSqSNBIEiDJESfSQR/q+eLWHmVaNOkhZqtNGbU0INaaz2IAOqxNyuF82R80gvFjXvk1PinilKrQVKTSVYWgiwBG5HuMZKSBB+n7+P44MXgWYhkcBCqFyWcCFRQSSRtq/rFt8A0sg71adLlqalNz6bq15IGluQgCJm0TjlyKc5Wy+PSC5fJ5UYLdoAIB36T/nA9VJYReQYj+9sFZnJmmdZOgQxWSGPJa6i4Ek3jp3wvynEkDrrRnKESE5hpAkxBuTefYHCLFXRSeRSfIVlco7CyMdtgcc+UeTyH6Yd5vjiLUV6AHl1UDkTBHKwsNhGkT88DUs0HJO1uo7/MYtHAvkjL6h23XYAcm9jpOLFyL35T8cFVc/AESI7j2/f0OPVzc27/TB8C+RfO3FRoBo5FyLLtv8sRagWjTeDeME0wBMRAJ2Ee21iNvxxfk9IuSDNjJiCI7/ABnCSwpLgeOdympMEp0GEDS3bYxPx2xRm30sQ1ov37Tt8R9cNDXpgqNVg+sG3qg2jsQ31wHxZNbsVEyHAjvFMgW+H54HhQVnabkgH7QFJmdz0PSAfxxOiNTNBUHfmYL+cYu4gxdpKBdOpYAjZhf54i3BRpDMxHmbWmw/Lp+OH8cSUcsou0QqUSpkgEHYhlO3wJx2OPh5Y/6hAk/dJ/IY7D6RJtthNKiQL1VG+wJ3x1dSW1LUX5hh+QOBmb8sRZYAOokkxpAn4QANRO2IrJJs6ZYFGCkj2rTYzzqB09RgT/tHbHUMvqfSCWLEmAPiepjacCPW1LqU6mJICBSSAB6iRteN++LMjmjTzCuh8wDr6RJEETfv0w6lL2JKEa+0ilINqVQVZVYuQNRFyvMZAkHrttiDZdRDa6g2EDnJP1np+eG/DuP0AtbUp1VECkKskgB5mNrsJPv7YFyWXWosqW8wAGWkAz1AgiImIjbG2pWFR2bX7/gGy4HLJDe5kSI2N4ItP7jBzcZLIUVFDMIU2MW3mN4EfPEck6rUNPymrdXFohXMkMY6CBEXx1Gn5gDGlvS5Y7DYkg26bjbpcYG8kFY4Mq4fkg6EGoQGGomBIi/X9wTtg3JcW/gsNTQ40peFLSpMSeUeozaQW3wu4tTdXqK5A0U+VgDpqekWNv5gO4MDCY50CmEGrdTciARM2iYv0jr3s0WxXqv38m8y3EXpKa3mAoRpRTqJmAS0aZ06b6rbxOEvBq2rkZllNd6kKF0OognpIn1fy27Fdl/EjU+V1LU7lfuksAVDBuqzYgfmMWZTPJobzUqMhSCaVtAYmFYkG0m1xfvimrqkhNldmgzXEBUp1aK1KehitMOFkFQDHYn0xfvI2xRwnwuKtE1qVcxQaUV0jVChmgBuUzBH4wRgDJ1EMAKfP8uVQLyMNMhrD1Ad7EEAmRGGdFvKygCvVUtVLlPS5BAU842lhq6be+Cm/ZuPTI8JoJWzKeYGRY1ny33MNqYaoBkkKdzIMTfGm4Vw7K0qGdLIa1PLAhEqQdtcgmLFoDbfXfGczWfKRTIUJSpSjhdTTbVqYekFj6bAyMWcN45W0uKekutRV1q+lI06pJgzsQI64Cild+jSk3SXsK4NwylVTzYUAlF1VHunmEyiDTsqgHUTM4C47SSlVagNbIBSVWNWSF08wBIYAMCbgRJ2E4MzviSn5K08w/LVQPT0DVoJAcah90y8coIMGcA/Y6CimDT8w16XJuzFSy87AXWBIH+3pbBfSdG4urBD4Xr0qKVHUBmTzEbzBcNAVTNja5XeGiZthnw/gtM5Y1Frp51D7hU6yZckUwH5p0zLLMDYbYs4t4hl6VNkby6ZCyqEKVvJQGY5SAxB37xgXiXEadHN5c06ekI1lvyAxGl23Bmfl74RcMpLZxtlmZ8WoxpvpOulQ8tw0qTZl3i4lgWkXt2kL8jxJEYFH5n1GoSQZgqRyzKkE6Z7lu2LOJ55ftNYKoSrUb1NuQVCwQRyq253vfEKNfV5qOpqtTGogqGAZIUk22LTfqIB2wzfuia7qyHE6FVkr64OrSENzrKyLG8mDsOrEfFVkcqdFNCdDrVh5QghWi7mdiSFja/1d5niIpUaB1B3MxIshDKwIBmTzFb9mwLSyvnVi1Sm5DsxDqYkoghRG8Eg9cBwlFW0HaLdRY3rUWSgr09LaZbtA1GT8Aeg6HCU5RlBqNr0MASJgS4LKFK3gLJ37fDDdOFV3fQFbzKRo6qacqEDSX1AWMg9PbcnCqlINPLlmdHqgsqkj1CdOg+mGG4Ai+Ev4H15JV6hWEN2iTJAiJ66byPbHtPMKQLEH4j6HlvgvI8PqutQsrN/EYawQxKfynTvfc7gjoRGL874aemoL0yHA+7dizk6AwHYL9cK5SNpFpVQtokREubkzqE/Ll/OcTqVhYXseoHX4ewxBsvBRQG1tYq1rkx1Fhbr2xBslUZC2l10nTtyhpMyYuIB2wsZzHnjx7fgte4x6Jt/EdbbKBHzk4oydA1HjzCFBggCfuyLkb269jjs0yoxBc2ePl2NvVcH+mC8mRoWGHGpP4/kvrMYb+K1x1AHznV0w04dxagtMBk1mAC0Agx/yEfCMKcwDOrRpXUVF+qmNptOk9fu48zFUMRcTpEgfr3jAudGUce1SY+fjuXO9Gf+Cn82x2MwXx2CpSItJOit3MW3jpgKvmCtRWHQ6h2P6g4ccHrUWeWBAVACNxqDXcmJC2FthPth02XRlladNgI0tJMLq5AmqIlgYnfrY4dR4ospJtMBymSWWqK486qoJkSq7WtuAwAOEeYzI+y0oPKjsjj7ytcqRsCGUsR7qQdsOq1EKU0u2mLEDSSG5iPjYX6Cfllc2pD16a3XVqJaxGkm/wAeY/jhqVk3KSNH4cy1FqlAFtPmCOvMRvvIXb56sbDhvDcsPMpaw1RHZtDFS2mBB076dLY+W0EeVpgkwSQVGkixIILRYzM4f8C4u9HMB6yambzHLxzGKTArPfUY7fXDLVPoWcpNOnX9mg4bluHq9TU9NQoll16WljDKWMEi+wJI+Qwm43lB5bU0Jp01dlpy7EvzQoIFhAJgkwdJO5EyytcMzq9MFlJdVUahzeomUkLDNcxcHFnEVWkoFWmfMpqzMkxGyrf2sZmxEnpic2trSK4k1H7n6B+B+Jc1QUU2NOpTrFtBqodK6GkskRIO8dwDbCmrmBXWtHlg1GZlQCWDF5CLCyZ1GCLAW9sXHKVGCq7qnkqogkNIezGf9sW9umGlWjoIWnTREOlg6qSW0m9RQNRXSPVMzBE3wNmwrH7MllWgutUTpVlAc+kzcKDsZM/XF/DqbnYF6ahTVUEhYBsXuBEt1NvbDrL5AMGddbmqgUzTLtUcmamggcvLef0xbRKCnVWkPKQqpYgktpc8ywQR6bgk7E7yIO3AqgU5XLV6GZC1EKoAxSIIAYq0alvMaRBMrI2GDePVqq1RV0kJpAkEEDVJAMHv3xTX1VA7eZWbR/ERHAOpDdixPrJSes2vizilWrWb+LSILOqlUZQzkgEA39J0gkzYgHpgqYPGK/EXEhVpUyqKrEtqKwAQNI5lB7gG498O/CeXVEplk1ow1OY3ZSYUCb2den3T74AydPSGDUwlDzSHSQHspBViJOkNb5iN8E6a1EUzTcUwXKoPMAZARZ5+BkaSTt3AwVLo2vb/AAe8dzK1s8nlU1ek+nUoUKGamWAAaBMSs6TB2OGngzxC1M1DUGlE006YgSU52C6t4sDEwSZwp0MPs5aqadFWqGmyx5ggm7WgFtwRPvfAdHMNXqqrswJUajRpjm0ACmRTUAA6Zlo7zMzh45FtbJyxvWkPfE/HmqUgvSmykxsNQIWelyJjCvxrmnr+RVCQBSVyUhTp5QCSBuAQAffA2UpvUqU6apAca6gqkhahQ3PWJ0gRtcdL4Pys1WISoqFjPlsIRUEPuJv5jFSosLi0Yk3zZ1+STgsf8/8AoBwFmXNHNsmukNYBqMjEbAWMaiJAsO5G2C6GSzJzrMUQF4YXCqVV0gEIL7C0TN/fEstlmrU6yuEpq7BtTDUKQYFuUA2NRl9U/dYEbA3uGFLLAmk7JTVWpgmak1GApk2hgqXm0re04dSXs5nF9IU+LqhqZh6utCoIS3cSJ2AIkbiemGnCPEFFMxlaroANLICqrIblUM1xsTMm/wCeAqtNqoo0wRUMnTRjTpVW1BdRgwVQgk9YjHmZyOqlmGZEpFxrUFDqOloZVaQFgrcgG7xgeThDeN2xhV8bv57PQpMKjnRTpsJYh4JZYtJdRC3F8cOG5inXSvSWnTKDymqpTMISCWZgzN/EAldXUMNiMB5Z2epSZ0qamCilUpEhopk64Cm2oWBJgAdMGZ3jtUUV3NNXqQWYmoYBgOImB6dUk98CwTTSvsCyTPRUpUqOKaMzq6bsSYGk7780HrjU5zxa1SjQsTXFRFdWhbhZkkSAp0zb3GEtbhetWLEVksKehhTYv1O9lXefwMYW/YEaoCz1KZeq0jdQF1BQHIGpgQDPvtgJ1ymGnJU0bLg2dy+aZqlUgeWCaiTNkBgiLsuoSCN7jB9Cvl82iUo8lVYjy2dQ5Ok2K3kEMWmZkfPGQo0zQ+y6tDLWp1aB0nQQNifebx7tO5x7kDSp5pSpZ2UEajMtIi5MLAN5AGx+bprsVxdNHuaVcnXenTYnQLEm5LA3MWmG6YR59vPqBXYKXqrLE7a25jfsDOCeN1ia1RwraZGoxZYkXPTbEa3DxSE1kDa9hBbSIElithv7nDtrtE0uaZ9HpeE8uoIZddPSIDkltYLFnm0GCu0fe74wnEeCOtasKYJSnU09CQCJFt4gwWw443mPM8pNbUkRRPlkgsYAHNvC3t7g4VVvEDBtA0uSYdoYsGspYgESYBMg9cLfpDa2tmB0uGswk8vsR+++OxdxLxAD5Z1ARTAgrriCdtUkfhaN4x2E1C5xfozWUzrawTpYEGxUdO8RMRhqa86E1FRWVQT6jp5W0g9piLWjCLKgkr8WH1A/XD2pwPUiMKqpUVEIV20rAUQVYbGQf7YauAey7iOfWmjItVhMBbywBA5dRvETfsxjEspkErxSpsAyHWQ4JIFrCd5JBiffAK8FqNU15kqEABZterUOgGkk/QdMS+0MKrZjL0WKUiQz3MqRAkHaFi/wJwVVmd9h2dyNQ1/NYDTTCqYkMQQDIgQY1de0Y8yPCKgb+MupNUhSdQJjcrF+v7vhW/iSuzEkwTay9D0vuCDjW8E4gDSRnI9Jk/7Sw2G1tPTGce0jb9NhvhbworVCV5GRl1IeYsk2ZSSbdARbfBX/AGgZDzWpUUI0gly4ElmA0qo6TLEn4DAuT8Q0wpqiSyFqYgidNT8DGkGJ74bcHziVkVywttMQOkgnFIQTjSFnlaab6MSOBsVbzKJWspXUn3WVYHcybavw2jFGQpNUdRSAGrXCqAZNyQtgNlA7bW6Y1viSu3nAU4Y6SLXBkAoTG8QyzhJkc5leemxVCCXpvTFxAHLpiCRpnT3JiMJKME6RSE5Vbf8AodeH+AzILeXUEGmrREQAxBkmYtpNx+S3xxlMtkwPJXWTIHQMzAhi0eqDe3cC2CfBlZcwKtSo0AMACRLEXkyWmAIt8e+F/izh1OvmitSty0lCqEXfUNUz2knpeDhowVdcsSc232LPEDVMnSyrI9TXXy6li2kgAiCoBBIYat+xGO4bnEdXzGo8r0w6lZIkxrRix5iFM2tJA74P4xXp5w0qVasAKCEyQKRPQi3LMBTtNiOs4z9POUqaVKMAywgi4Ok8rTqg8rMN+veMJPGukVxZGmpS6NHwjgbZqs2aoOAlOqWh7szFRG20mfZYwF4oqCnVXLU2UltJchY0OTLJHs3b8NgJkuNFFSnTreUjtLFOhPKWZYmVEHlO09TdaM+aVWT5dQ6y0zrvMH1GGBImeoO/bRWiBlmpyuPCH/hDLUq1fys1qWkqllH/AE2bUbENEhYYkwbwN8bceA6bEuKuqtACdFRDdUIBJZo3aethj5GRVqNUqkgClBidpMKiC8+w6AYecN8b5mkajUTTp+Ywd2gGbACxNu8Dqx22DQjC3aEnkm0uejZeJ/DNGjQ1B2NamFJveDvotYEzIP8AQYxRzTlHYCyqQhK9jJknc9P2cSr+KsxmahLBXkpqciFAUmzaZIUk3H9sKhxRjKspSlMuFJ67hdUhdXcDrN8WXi6aJOWXtSG3C+KtVlNbFGpItRWGoMxJEg20aZkR1wRTo1qeXWmYLB9YKxI1FQQOomR2674RcM4goqsunSjkAAG4ja/UDqTGLK/HXFbSw5NSagLEhYgzM3F8RWqQ+0nLs12SpsoVjDrrKzEGdJMyN/n9I20DeHRUU6WEMEKkrqIuGYQI9UQT0GMnwzjqpRrUySW8w1abMunUNDLebBptHW3vg3hPi5PswUnQFVgZ6EiEgxJ3jcWg9LrrH4LObfsn4o4W+Wy9OqGAZ6o12krIYjQT0J1ap31dsJOE+bUpnbaoRYDlX1Ex6jq6m/x6V5/j7VeVmJp2sw6pOmPckme4HtgnhGYy9YFPMam3lgKfSsAS4tuSfnAthdOaM8v2dc3ZRS4i4yhqKpMVoA+4FABb4SWA3+93wzyWeoStdSqr5d6Wks2p7MAY5upnc4Hq8Ip/Z1oNWCANUaVElpYhZGq223t3xnuF58JEqxK7MB1G0GRiiUURlKTfLY3z3HlquESiUvpGqxInUJH3QN+u+COHrUq1F0rIAgnblETzfdt++mElHMK1dnRbimSJO7EASdRP8xONFwTiyU6LzVEovpDWJ+9Y+qLA26xjVGxtp12MKfAlY6BULKxczAkAECJ+fbocL85RbUx86FFwtiCLglrSASO+wxN+M/wqYV1AcywSBI/ln+Ykhd7fLGbOQfndhyJUFNyDtN47m2C0nwhU2uXyOXIpkvS/iNq++bOrEm4NjEAD9yHlKVMVdSuysSQabjmBYHqLEScGUuFUwrFC11lbiAR3teZtiL5Faqag0VKY3/m3sY62t9MBxjVruxozfT6ozObeD++wx2JcW3WJHv322+mOwgA3KU1uGn/O4tivNShtt0/PrhjTT2xc9KTYYKYXES5iqGQhYDML3t+PU4J8O8YfLsbCD7GD0vaNhE/XDnK8P1uiWBdgoJmAWMCYBMSemCMlkA4nUqxp3DbMyLIhYsX2JGxwJOwxjQpNSgWQhAsPOmxDW2kgmBPWBym18HtxQ128t0mmoMQAINttjsPb4YsahIGxmNpkcqtBn/eLieu2DqPDdMltC7CTqMnSr20odlqLJNuYb3gJ1yM42jMZujVLtSpiKLETG5jvHvhjl0amnlFXOiemodCN2Eb/ACjDhcsoXUTEjUFOotFxNlKjY2JBge6yUaYVoJBMwwGqQYvJ06TEQYY3tfFYZHF2ic8UZKmZ6nmKkhQjqJ3LD8OuGVLhVMszMoYk7tv9TJn9MMPs5OwG6j1R6mZQdpgMhB7W3nEaM8sJOvSABEy3pBEyJ6EgAxYnAy5ZT7Y+HHCC4LuD5RKYICKATNgMSz6rqmB/j4YhkWY7AHUAQNQG5ZQJYgSWUwATPSbxfWGreBAue1wOgJN2A26yYAJE74K8bWVZlVXSRYkdBipsmpUzeT2wSRq6+m1uvWweCxibATvbHtFZgweaI2vIkdbStxMWk7AkGwppIpyvCkFwse4EfW2K8xwymWkqD8u+Gq26G5UDr6/TEerVBiJ2xTmKqgajAETMgiJ0zIJB5gRykmQRFjDIRsW5bhqEnl6dh+FrYIp+HaJH/TT/ANI/TBuXAkjqDBFpB7GDY+242MEYtarp6WMid7iCbRYQ0z7HDJIRsVZjw7RiPLWD2Av8RHtgccBokD+EltuUYdvXBWSCB3NtoJ3vYMCewImMQpreIg3H5SCBcEBhKmCJFsZ0ZMSVeBUmBGiB3HKfwjFKeHKIgaNcQAWOqAOgJvA7YfsICkgjWJXe8BT1F7ONpvqG4xSDJO1gCZsbsq9u7g3i3fE2OqFlHw/QAaaSXPW4HvfbBmX4XTVNIRYvaARf5e2LnQwIAvPW9tO46TqEdxfaCeo1JUbX1dxGlQ7Ty3IU9Jva1pFhdCrMcIpqBCLM7QPwtiteE0GWDTW3thpWWx2tqIubhUFQkcv8jg80bxvgatlivqsSoI3i8GJIEkSJ0yBIvthR/taFVbglEfcXqOu31wI/A6JHoHyP98PUU+WSbjVp2Y3MdlIHqESRqhokjFTZF1O3fdl0wDBl9WkQTpMkQSAbkDBF+0QVPDlM9It3/vilvDQ/mItAFtsaB8uwklSI1Wj+T1D/AIyJ+OJVaWjWCPQWBgzdSQYn3GNYGkxBQ4HoKkEnSwZRYCR3te4B6YuyNMpTanUBdWqa43vETG/+cPK+QZHKEAFZ1AsFCwYli+lVBkEEkSHTbUJh9mfbSQSXHMQsGnd51EaQs3JgDvgpiOKYkfNFZAUnlsLqZ3m45u0W+OBspWqQxUFdRkgj5jcjGlXh7kkaL7QSoJMSAssNZ083LNiDsQSEFtaMNYugpzmVZ9G5IW8xvJMj2vjsMSO+OwbF0PEo3vgpUvjsdhSpYSaZVhZgVYdbgyN7bjEKKkqVJsSCR3KhgL9gHNvfHY7ACerlxPzwdSrMd9LTFmUHYBZAIj0oARcHSJBgR2OwBj0iVCkKV2EgEgTMajeJJPcSYInBflkkE6Z3mBqNiJJjfv3NzJvjsdjGaRY5IWzECHGwNnCh9xNwg62MkRJwLS1GIIEFbwJ5Y0za4Frf6VmdIjsdgGikwujR0wJmAIkAjlLEWIgwXbeZDEGRbFxQ+215AMixv8wDaIIERjsdgBpHopRBW152Fja4gQDYbdVU7gESo5GwhttPQEQoKgRG2glfcG847HYYDSDvs9wdRBGmNIAgoDpO1yJJnYk3GA6uRBJuZKlCZ+6RcA79es/gsdjsUSJMso5W4Oo2ERsIAgW9o+VgIAAHv2MREn73b7wg/gBfe073x2OxSkA9bKap5jB1SAFA5hpYQBYaQB7RaMQNIltTMSb3J7xJ+Nvz7mex2FaCjhlgLf0HQAT7nSoHy9yTA0ffcXsLwVb80H0x2OxMY8INr2UQJC9Qo3Ak2pqLk7Ypq0zy39KlbDcEEGQOp1NJEEliZm+Ox2FHpEPKLBhO8jYW1KEMQLAooX4ARe+B2ysgCwAJMKAokwCYAi+lfa1gLz2OwrMkrK3lZ0wGMcwHMIKsAG3jUimL3FolphVrsSSxBJBBBuILaj1tzAG0RpEQBGPcdgoNJnp1MrXHNqmQJGsLq0mOWQgFhaLRJkdkln1GS5JJ2uxMnsLk7AY7HYwKRbWqtqJJ1EggyBBDNrgwAYDXHbYWtiBzNQNq135r7ev1Dlix9toERAjsdgi0iKZp1JYFSS2oalDQ0ASJFrKo/wCKndQcBinAjHY7BQtUVvT+GPMdjsEB/9k="/>
          <p:cNvSpPr>
            <a:spLocks noChangeAspect="1" noChangeArrowheads="1"/>
          </p:cNvSpPr>
          <p:nvPr/>
        </p:nvSpPr>
        <p:spPr bwMode="auto">
          <a:xfrm>
            <a:off x="80963" y="-830263"/>
            <a:ext cx="2638425" cy="17335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30" name="AutoShape 6" descr="data:image/jpg;base64,/9j/4AAQSkZJRgABAQAAAQABAAD/2wCEAAkGBhISERUUExQWFBMWGBoaGRYYGB0eHxseHxkbHxoeHx4bHCYkIB0kHxgYHy8gIycpLCwsGh4xNTAqNScsLSkBCQoKDgwOGg8PGiwkHyQsLSwqLCo0LCwqLCw0LCwsLCwsLCwsKiwsLCwsLCwsLCwsLCwsLCwsLCwsLCwsLCwsLP/AABEIAMIBAwMBIgACEQEDEQH/xAAbAAACAwEBAQAAAAAAAAAAAAAEBQADBgIBB//EAEEQAAIBAgQEBAMGBAMIAwEBAAECEQMhAAQSMQUiQVEGEzJhcYGRFCNCobHBB1LR8BVi4SQzQ3KCkqLxFrLC0nT/xAAZAQADAQEBAAAAAAAAAAAAAAABAgMABAX/xAAxEQACAgEEAQIFAwEJAAAAAAAAAQIRIQMSMUFREyIyYYGRsQRxwTMjNENEYqHR8PH/2gAMAwEAAhEDEQA/APjYy4K6gy23WYP57/LFuXfa1u+O8vwtnptUUiEKgiRPNMQCbixmNrYubgdYItRRrVgTygkrBMhgBINp6iCt74VjUbjwtSfyk0rqAWb2H1OCaesMQZHsdxjL0eMFaKoyEQggmSI7/Awe+GvCuLlgFmQNgbx8Oox584STbO7TmqUTRPT5ILrfoSf6R+eB6bFVIZxAGxBJHw/pi/iOWFKA43ANiDY7XGBctllqEqNQ7E7fltjmxVs7M3SK6nAaNa7shA2N/wBRf5YT8R8FUtX3VYD/ACtqI+Ri354e/Y1FgrFhvB/0wNXyDC8GPcQfnikZyTwxJQi1W3/kTUkzuV256Y3H+8X/APsfljQZP+JCVY89WRgILjnEAWFhqBt1B+OKhR1LDMQBgFeDUnYSA4Npvb421D+98M9s/iRGpQXsHOb8Y0WpnyWLEi3x9xuNuuM/X4zVpKFpVdLVRzANsNgWi0teBvaTGOF8L09NaojwtJl9KtUgHWD+ED8IIOqIncg6bMxwFK4p/Z+esE51MrqIfSIiQLaFj5zJtSOnBcHO5yF+R4WapAplhMiox2Bk7xuYjlmB1jG1ynB0ypplE1a+R2e8zsTHboBbCfI+KGphAKVOjT21JT1H4MGkjY7Ad5ON3S4xTqpCOtRWFiAAPaYkKfaemObXnNdYL6MYdsT5XJU6Tp5rEM0iVFhe03Hw2wTWNMM0oljIb2I63+OK8vUaqq1KsHVcaY5R2PwIwvzdam9bQpYjSB2vLSdvh2xKnJ5Oi/ANmM80DSdieYCN/lOHCZ4PTUBE1zBsB+mE+foLSAJeBK7AGRqEjrg7h+cFtMaT3EH9bYq0uUbfJYZW/h+mxd6hhFBmwuevyvHXGF4n9nVytBqhUExrAABkTFz2jmj4iMa3i3i5qdAUAohlXXHqM3bmve5vB364yOX4W1aodCNEkhRLEdQsxAMdTHfFtJSVufBzazjKlHLKaHFGpkBSWXqnSTvA6fpOGGb8QPFr9gBpgftg7L+HTRAdkWq2oWLDSon+U+vbrIvcd2uU8MUVy7GsPLqalcIisJQEKCWZSNR1mFBiL77W9rOf3dmKpZKtW5oIX6D+p+WHfC/C6sYdSzdFFgPjFyfmMM+DcYFSFhFKqLETqAG95ud7RgmtxFj6eUdYsT9MRnqT4RfThG7Z5S4EtIEjQoG4Uj9FvjpqAYeo/Ar/AK4v4ewMhoAO07/QdMeZqFPWO+w/PELbdM6pRUcoDRdNgJnbFsstgNJ7kX+U7YJbyhSdmqqlrf5vaeg/uMZzMeIaQNm1n/L/AFMflOHinLhCOUYU2x8uZIUzUYn5nCjP5pFuzfn+18A57xPUqIoACqogWEx8QBJ9yCffAGSNNn1VgzIIsDE8wtHuuoWIMkXEY64aLSyceprJvADxvNioRpmB3/8AeBaGWcqSPTIBA3mDeO3v0n3w945xLKmoFotUSkghIpLr3m9QvO8mQJExFsKftYuqKRe5Y6mI+MCPl3x0LCpEH5ZxVyDKYIJsDa+4B3B3vfscTHNfOFmLMSSepJJ/PEw4gPSzTIsISASNXZo2kdQDBg4sqcRlwSskRdSVO3cfrGHNfI5eqihAKbCeYEnVO0gtFvaPecL814ecRp5u5/u/5YTcnyPta4D8r4iVggqIaoTcuQWMzMPp1RcmGJvfpGAKjQ1unb9bfXAFNCrQbd8Fltjg0gOT7DE4/WWOfUOmoT+e/wCeHXBf4htQmaSPqEf6idj88ZNzP/rHOlgI3HwnEpaUJKmisNWUXaZr8n4sV6mpzpBPXoJ7i31xpcz4gpH/AHTq9OevXtYaoP1x8pWkW67Y8pXI3/LEpfpoM6Ifq5xTS7PqVPPgmabCOvt33xlOLcVavV8ugGYEmIAGruY6CAOsfvXk+FCqlqrlBysA34t5hyoYETCzMxfBacBakv3f3quJiQrQJMEDVEBZue/sSsdOMHfYZak9RV0OeA8GFJAHYiuTdWsgF7qbhmvuRHbGhRaCkAlZ9hAk+4tP9+2MaeLFVVWp1lA9w0fAhfywZls9l9IIqEtGxgX6i+/97YnLTk8tlFLTqkvua7imTylVQnkozH/iMDI99QYEfAHCF/D1BL5fMhaki51CI6BxDEHsZ6fPs5kek6TY+mpP5ibHvgYCkksyAAdyT9DqEnrGJw05R4bDJxaygHhvHMypSmAtQOXA2kQQTcHbm6jqYnFbeKg7yAlIMsNykzzTEyTabXmMCjIrVqN5NMusSI6X5hzEQN9z+uD6fABDE5RjYQQ6R1n/AIm39MWqKeUQUp17b/JUeLhaS/j5wV5TfmJAJYi4Fv0tgbP8crFmXlRWUmAAIiSQIHy6fHuRxDgbM7GnltKFmKhnpyF/CDznYdyemAq3C2QiaQ3UmNLWG86Thko80LJzazYZw6hSYq1UMUj0iBqPc72H5nsMaPKV0DaQmlNxBIIPft+WFNDilBVhRB25lED5CcXf4ogjzKgQdSiBj8YH9RgTg5ZHhJQVJoMzHFgriym9yevwjbvPww34fmEqU6n3ZqahESY7j3/TGay3EQzny8scwgJhirL8CTJA+GG+VzdXyyIpUp6XdvoIH54nsrgrzz/374MVxbhdShULobgzE3U/v/e+Ck8XyvPS1VI3EARG/tb47Y0eU4VSqcz1arwQYKKKfw0jcHrPt0mac9kERRoCKL/h0AyeblRZiFUczNt1JMumniRN6clmJmD4qKkkU7nuf6dPngLiXizMVoDOQAIAFoHQDcx88DcRQhyDFrcoAB9xAG+/fAzOoEbz8sXUI80cznLhs487UZZjPzJPzxKW/tOPEqr1BOLFacWSJthLER1nHVU6VA67n9sWZHIvUJ0rOkSfYfP9N8F1eEXmowUdhv8AXb9cFtIVRbM6aDGYBMdsMcrwl2Abae8j9R+k4ZVc1RQDQiAgATFzHUk9fhig516k6QW32wu59D7V2Mcrwfh4QCouYapHMUq01Un2U0mIHxJxMLE4XXI6D2nHmNfzNXyLqvh50YaWmOh/qMDmrXp702I7rzD8sROPHtEdv3wwy3Glb8Sz72/XCW1yiirpgR47TcBai6gDsbx8Ox+GLqHDMvV9Lsg+Gr6Akfrhnpo1BNRFYbTAJ69fl3x43A6H/DqFJuBf9G+HfCqS6C42Z/McBrDZdfut/wAt/wAsJqhYGJONkeGZhDysHH0/W354qzNRT/v6M23K+38w/riimTcDK5WiXJ5oAEkn8vzw5ynBy33nmU2sWOpwpMGIBO/5E37YLPBKVVT5TFYjlIkT7kX2nvgOvwasn4NVt0uPyvg7kwbWh7wPxPQpKy1KbCByhDyzP4gTcb++GFDj2WYai4V59BpjaP5rCNxEfrjBsb/ngylk2IDAWM9R+5xF6Suzoj+okltN/VzqBR5dVIZbrTvE9CY39v1wNmc3lhTIqFWMWQUwST77MPjOEfCeH0lc/aGKxbQVNyY3Pzn98PBw/JwNDaTE6g8TsIgiLXsJJvc4m4JeS61ZS8fcXZLhC1Gdgj0AFJVQ0k77zcCYOxkAj3wQeCsQHJ2UWe4mYN+WBuYjr1wblQqGfPBBBEMFb8oB/v3xbl+JysAUyAYuNJMz7t2G0Yom+iEoxTz/AAdUeJVUUI1E6R0ptH01A/pjxOLUvxE0z2IPtsQIP0GOE4mwYB2CIRfylBmCQZ1Te3QdR3wbkKuX1ltUwPxiIJBFosPiL4Cgu0P6rfD+4IOLUWJjnjYKrTO1yIH1xxXzte2mmgUC2ohv/qT/ANpOCs/nMqX1GxMQaYg3F5I3M9yflgA8WJbTTkiD/vPjMcsHfv1Pxwdny+4XqeZfYH/woOCWYavoOnTcnfriPwgJDUtOoblhIPyItgvN8XK6YI3IOkEEC4EapW4vsf3xW2fov6zUYT6TP/4gTPtjPcIvTbwyleOkBadRAsGxUEye0H57XNr2jDCnxihABV3+Wk/mLfniijxTLoDpQwbEBQOoPXfbr2G+2LMzm0dBFNVafULWPsOxk4VRT6DLUcV8SYHnvEhpqaaqpB79J7R1+OE+a8RZhx5Zc+WL6RtMEfufriVsqCW5jPTlFyduvUftgHLcOquTCmNpNh9cV2R5Of1JvFkNRDTM0wXnVrJMwCQQAZHUHbpgem+rk0LDbEC8gnrvefqB2w3Xg6ogeo1hIIX3Pc/0wVllc6vIo+WpF2AI9xdjJEx3xtyXBlFvkSU/DLsCSQgt65m/sB094wZQydCkDq+8NrnYfAA/rOGLcHcw1SrHsv8Af7YJ+zZWn6eZgLs8flJP7YG4O0X0807CKaGOloH9MRvCVdx5lTkQ9f8AUwP1wTmuNhfTHyH7nALcUr125VLkDckmPqffbGd9Bx+5ZQ4RQT1c3ub/AOmCMzxKmghVj3J/YQMA+VXZtT1NA3lfifn2g9ZxVl+AGtUC0pa06mMSAYPsoJIEkwOpG2Fu+WNnpHZ8Qe+JirN8BKOVIgiLF0tIBH494O2PMN7QbZjbiXhxWL1IUqS0uCBPbry9JDAAHUCSbYWf4K6oBUpKV9QgiWg82kyC38pEkDUNjBGhyvh3M0Wfyyz1FV3ZA1RagvoZYA0t+KdJuOsY64TlMoeR6wRzAA1MyRN39O+lSsavVpkwcTykVw3Rn6PAKTqGplllgJDTc7KFtMyLzuPcA0/YalIqTUAUzzeq0kSVFxsd/wAsa3iPDESkWpkrWYhywhVsQFOkyDdpkEAgt1sFlfiXoXM0lY0zq85GuwMNMbiY3lRc9cBSvgzhmqA6FSvBZVR10zqUwBtbm/FfbvtOOstx0/iRrb8pP1i/tjQt4bptQ8/LMCABq0kspPURq1I0QL9ybXAop5bLswSqWpVDIDhg0g7MCPhdTOxvJgbdfRnCuxZR4jliTspPUcv1kXwcadPem+qYu1tJEyBBgza/t74tzmSoBwtWoXVYC1Quxki+4INjqkgx8RinOeHaTPArJpMsKoULJ3YMFmCbwRIm3LeBZtrKMzw4OOemKkdRuPeRf/3hbm+FU5ZVaICkhr9ogj/miI79saKh4e0soeoEVjpWoruVaVMQel730z03sFnOCeUVFRxzfjV9QNtrCxkE374aMicovwLsxw5oBEEqmqx/CBM3GO8pw4kEG/UAFTa5J32tPUQDtGGuf4eaShiysjSocGRMbGNu8H/0I9NluDKhbEBjYi4uB8D88VuyTjWCjL5Q6jpk3NgB+x7dsGUacGIi8/p/pjzK5cqdQPeDy9h/mtY/30vahADdOlx1/wCq23bGFaK6lKZEXBn67/tj3LKwUxInr/fxx6iS9iB7yB9JP6Xxoz/DjMyEFSnuYjVAMT/Lbb8sPGLlwKZTMKxA1EmB13Htftj2hS03Ivb+v9MaHiH8P61GpD1qct1AY79dsJuJ5TyajU9QcqYJGxsLxuN+uHnCSSb4BaAjT1D3nHdTJgQDEm+5iOlgMX5akpAJuARMT16ekwbe+4xbTpoTLMF+JJ+EBU/ucRbKJFQ4ag2IAaWHWN7Hbt+Yx1RVSYYkLMT2HUxixaQMySBawBmD1iME8A4V57mQy0RJaoySBF46CdrT/rrpGqxFUqqoBCjWX/FeABY9LzPTthocxSYyHYljAphSxEm143uBYYLy/BDVqMyWoL66raVAGqDBjSTttNzHXFj0csSEpE00kDU8s76gZ0KDB5g2/aQTicmi0YsR0+IrICU2Yzue5PXUbCeuO62ezLtpSOYidJkSI30gA3Pvthkcnl0ZvMZqdMWdNX3jmAdgYAEjcqfe5g7hr1z95QoijTYBQRANzsASbXkwbjrfCN9lFHoy9bJ1dRQmozj1KF0hbWvuf3nrhnlfC3l81QjV0BALHcQEmdUhrGPSexwdSFSqzhaiZekoLMREsEBEbywEFiZgE+4xWc1k6TOVqPWYEWIgt6i06lYx+kkXknBt8IFLsX0OCBkNatpEMFFMaQDddQYyDEGxUHYnYHHj5yhl2ZFRalVXMsSxUAarDnW0aQJvPwE+5zzWAAUUU9QViATq9IF5H4mI6C/QDAORelRJVk83WG1XstvUu8xYyek/PVayaqdILyyCtUbzgdQZVSlTT1MTuT2UKPcyIsMG5+qiEIKOgU1BZ1XXzBVXTqnSq8jfiaGLECbBP/8AKWqVqerSQLzbTqgEkhpAFojsAIwEMx5rl6tQgKAALRAgLaV7L6ZgHa+GUfJnNL4WNanjDMqSpOXBBO9NSfjOnrvj3C2pxvKSfudzNqYi9+re/t8BsJiqUkRclYVxbx9VZ/MVytQKi3YsSFfXMmNMjSIBgx0BjCbiPHk+0tUSQ7a9QEBTrJZr9jI9xHsMBVOG1GEaDMADpsLdfbHOX4BWMSnxlh+xxltQM+Bi3iqrT0gVQQRMqxOmY1CDEGVAJEbbxg6hx1X0moqiTe3KBJnbdTCgqdgTAsBhYvhKqR6VH/Uf2Bx2fD9RN6lNR7nuQT0F5GFezodOd5G9FEVNVGvFRhq01F0aTpJOllY3Ep3m5MDHeU8QeWGp1wKiFWgMSRqmxBmNws7HTfcA4U5XhoQgLmEV5kFRJixgX7jcd42ODvsq6NIc1NYCALSYktJiBe527dsK6GtnXDfEFKjU0imb6UbnMiHBZliAGI7yBaLjDniPH6FM6su4K2LU3VSDLTMgQSIbcSJBkkmM3R8Pq5GoVtQIUwFFye7dpwSeG0TCgOWtAaqq2MkEFVIIPSD1wr2WMt1DBvFFEqx8rynMQVPKwgBg42MEAgiJm+133Cq+S8vUro0lkNKunN1KFXQggypMExf2E5KrkkAgadOxhqjFTCxYLttBk7bYry9EGpAVWX/KpmenqPsD8jjVFoNyQ/bxFSo8ir5lBoY0ayyUJJnSxE2BIBEEgCSbgWUmy1NgYpPRdRfSCymLjYsCDMMe0HC3LcI1EyyK4IBVjTQ37AqSB73vg18oq2LgNI0ra46EMqaSLEm82jcRg46Ep9huRzmXWtpKUzTaDtdewJhZ+W4Pyx5Xr0edLBZ1LN4JEG8i3KvwM4M8NJSFSolWn5tgUIeJMxa19x7YccQqU0JIytRaYWTDSQBuIPefyMXEYqtO1uJvBigF1k6hEdV6xtEnH0TIeKqNQhyyUoIBDOtiVuwkz3HTfvfCXiWay5pkpSa4N4DQYsDDG8yJiPhvhOmdYgLTotq2IgEkl3XYf8pHXb4TSE3AntNPxLidCuwY1qSmY1h1gmYM3JgRv7G0YxnG9D13IfUA/qQEiO4MX2GDMpnqhW9IsNtou0Bdh3YYa8A4hShddBjqMksBYQsdBJ9XLvsYw+prOaUaoGym2JKNYBNMOTrkkr+tu02tvg/P+I2BVaevyk30oVkdbbAx9MabhOZDsWGTGi68zgiQqtI5ZuJH77wt8X54KugUKVMswMifTpJN7QNh8flMNi5KqxLn+NmtNNvNCSSdItEGyjqSZEk2k2boLW8RVHJVw/lKFC0hIUgcstHtBsLncQBHLZai7hafO8Db0zuxJaIA99gPfHj5HLhiJapUT16FBQXvBuGAgcx36DtPC6KUy+v4nprzGh5hEBaRU+UoBkEqDdhJ3tPwxnK3iCu9QuORjIhViJtbqLX36Tvg7N5fQNJYEyToV2J6wNQttpJ02sPfFhypVQ76qIIJKmodZE2OkiyxadzpbC2l0NTfYDn+OUgumkmiwDHck7AyRO2rlH1wqr8arEXqHSYXy9RIAidoiJv8Rhypq1GHlCsVUc11I1XtJEATH6TJGOHzLCA9QqR69SLY9hpmx3nBTS6BJNivL8RqfickaWAlmNyAIG8TpCwIG3bDLhfGzRMoFL6SCysQSBBgkCywgsbGTO5xQlZjLgqWiYABGkBibyIYQLRee8AlUB5jaddC4vIgTMC5id5t0vhnJdiqL6BuM+I6lRdNQoVUmAJJJA3/APJjJi7G1zjPvnm0mT6un0/uMabN8MdL6aFQXBZGWPrM9CdtoPXCvMVFVQ3lIwMgRAuACYGmYuL4MZR6BJMVozKOUie5HtHbFDZt9tRME/P+xh6rSoP2Qwdri87QIBP9+2JQyK1WKpQJIBZvSAADFySAJO17yIw29C7GJqZAADO8+xx5hmKNI3FOfp/XEwNxtobTpHzFU5imymAWUgFZCkmNJFjqW+9j8OqwooHJzNQkRFMhpJ1CQWUgAAWJBBvbAOZzlSkQTSZlQFS3MoGom2w6zv1kY84fnKD61qLtcMdQIsRygbgTqgkEwPbCbHz0PuX1D8hwFMwwNNqznRJSzAMGCmSahIESZI3iARc2ZPLVKcB8tpXTMhIY7nVpJNiCfkCJkYMyXGaVKHNOkoK6dQVGJblksH1bkEEqATPQSDsMp4jy4qNzQgVTTWFenJBJgOoIkuQAqAghhBmCjd4ZRRrgwOT44E+7BCySdLU406YKkDUFuJNv3nD3K8JSoNJrJOokk9LAAiWKkkENA7G3TDzjlHK1jVqGoChBS/MQ0Kocaih1aSpEAxMWtPzziGSek6AK6Hl5zcVI/EAQDFhA/TB23wBS8mjzXhetQohqdVasnSFDDlPLpvFhJAv2HecVZPjSIVSugYsIeow6wQJuZiAQP8o64T0PF+YpkurMKbFjEko5EA6lkSLrBIkgRgLM8T8yC0GN4kEiIBN/wiOl4vPVvT8gU/Bq9dJtL5M+URY31CNRIAWJi6+qdxPfFOdWqwBzCMVOn75AJiPUeo3ntOMwmWYENTYo0C66gIEgtI2ETcE9durBOOZhAsqwRgLHVpMzzBQQDJHcTAN8bZ4Dv8junFSNLmsDy+U4ErEk6XnYIrXIFhe2L0Y1BcwiLAp1TI9R1KHF9MT9Y7TjaudBYaRsLjaT0aDZiJiYmx63wzyfiusiaWKskR5ZAANzpMgfhJkbAR0xtj6Mpx7NEaopnUKQQ3h1bWd7gwYm4F1G3tIcf/OUNLSyeY4GlwCqq+o80SB7TabzFsY9OLh2DU0NGIEKDoNyBaCZE3jvYCIPqZ8IpKspYSDCFpsOaS202AAn4dBt8iumarK1PMOhRqESDblFoDbCQJv+L2JjGlzdPMNUVxRddICggSACAbwLkMAAR0x8upcXViPOJU9hMDcGRF5B3jod8d1uKwIR2BWR/cAEDa99hE3wzcryalR9KytHMq2rynISB6TNkAG+8CbRMsfbCrjebKuzAAK5u0hossagDMm5j2Hxx86HGSWB0bzzGRuIkkdbTcx9MMKQFVJUVA6yRpU7X0xBksWAUW3b2nBymBU0bPI+Olyw0+UCgsCXMt/MzctixP12sMIcx4meq7GBraAzOBCyQSF9jynucK6FeqysKpqsuoTpWAwOq55bxMRO89YxVWXy2DIrFLgKyyYIUTHQamgXG67EwVpfUy8jJ2WQxQVY2CyiWveIJ3M36dMFBqSyK1TSSARTogIFBWVDFbjeDF4JBMYzGZ41WqyGLQTcBYgSwgH+sbQMKxWPQ3BBEbmJ6+37nB2Nhc0smspZ+oylaCmkgF2O9gxF9zpLnrEkdTOKKyikqPWY1VYwFMgbQvSL9u07blbQy1aq4WyggFhMRA9gf5msAWHbBdTgtKnTbUzakUEhohXJHp0sZBBHMY3AvJhHSH64Pa/jWsaQp0oROaSBpmW1iAOzXke+wgBfQpirUJqMXeJJ6SGWdjFlB/K22Bq9OmtQJqhuoggbyBdQywI3nHLhnBbQBDEXI1aon0jpH4tpIjFKxgn3kcDiY1MupdGggFZUBrDVsTAGoSRMRtOA6+cUeg6j0IFt5MN326e2Am4Y6tpvUMAnTJgC7bCx6QRYnHddAgGkEyJ7wDebExIgEG/W0jApIZNtllXKO2rWwAYqCB2LTPuPgbke04cUvCNSqqeVJcNpv2/m5TbSIkAGBN7XXZLO0xClW1A3BEgWYR6lA9zMk9tN+U4/XrEs1ZZUtUlmgnSAIDBdUEBUAnpjVJmTijpq2ZpAK7MNJM0mNgZ02XVfsdtjvgR83/w2HLAYa1UTdvmRzMQZ203MYIymSatUApA5iq1NnZVUkL1ixad4E9Y74O4L4RrZpldlVRp0hTBIJOlDAidwZP8Alk9ttS5Fc74FR49TFmWnI7II9ht02x7h7W/homojUVIMEFlJBFmkhiJkHYnHmG9JeGT9T5oOy32fNIPu4inDrl1qSwE9XbSrGCDqnVpUTMRls5wdgTqlHUSFYEs1PeyqsTA1bgC47Y682mlZDTqsWM3lVKswAZi3fmBDC1vbB2TenlyNVNmqK5cMGUB1WZU3OoNzGQJPfsqxwUx2K14RX01BSDFQupkIGvSASxi4hT26Ee8XUz5dQF1NIEBtUm86YjTtdmmN59saLhnF0aoxXTl6ekqgpt6i4ASd3tcnoIgR0Iy/D8lpArSE0c606AJ5AUJux0tOkmFi3fdd77Q+1cpiPL8aUKWQrW5jpliCz8xmw1ySRfVO/eSVlqWtpqxTpqNJYoC4sZ0iAxu2kyZ5rE6cOPFXhDJAv5a6WOrR5ZFTQUN9Z08s6bSQN52OEQoVKLVSXWpSFSHKVP8AeKYLKpMbaTNjA26HAdPg0G48qx1xnI0FpnUKQY6JU6yyyZBUSCfU0hriJO2EGa8MjS9QmKqsCSpUIdSB1IqaoBM7QbD3k0ZvP63cXog3RVg8kuwLE3Zrk6iZMgyetf20hab+YS9WdIE6qYFlgk9iQQTIEb4ZQkuAOUXyV1eJ1KQRWT0q6BWUqYMXYCxMjYjdbzbBa8aaqgaqoBYldRUgbJJBDC9gdIgQYntMrmKIQuSdaU5BDlYY6SJgE6gdjYG/bDpcp/s4FPTUrCstU6zAZTYUwuqPUrGT6gLERpxsPAVayZupULTqUM4YwAoJ6gkkDoQoANhYicCZah5ZXzASmkkwQYEmd4uBuJ2x9EqZvINVSvQRaraVASPLVSoaWcKsd1BmZRT1nCTOUMo9VuUKOZkRF2O8MTdlIgBujAgi8YO5LFCU27OKfHKOUPlMqmqph5UNvBBQ9DBI/fpjjMeIlWQ1JQQdJAEmIgzqklvjcyfTAnjhHh2hms15bfcwYYWXZgohmDd5O823vhhm/DeUyw1mvTeorENTuIawIsCNKySpAEme2F2xWRlJt1ZW/HKJbRUV/MYmW5LagAoNiQLkyCSZiLTgDM8dVg66RN4CrOwYWk3BkiJsD3GLMquUdQuh2qsDpbXK6rinaLgSbkiSF2EzXWyGkLU0JSWm0HUzS0iW5TcRNMyBYNLdMMot9AbrslJUoa2V+WnAamwInUAATzTFwtpIInpOG48U0EVCzVabOoKwxKjTAB9Vz2FgCsGdsIkzNGohFWAzEXAIB5fxFTbmAvH4pvGCMrwnXWVWpp5TELzuyKqyfx9NyfjEzhnG3dAuo1aC8140kBhUZBqUwGg6ZuI0kNBUEkjcXBtgnJeKKdUq7GNOqJaNe2rpYWmdMy0TpgDjO/Y0y+hUTQ4Ks2kq6sGUgBizaocsLRyneLYStkqNYCLEEwwLCnGk8oXSW/CDqk+ozEjEkovkb3dFlfPUCAdJIZpjVpi8vMCdgoBk3WfgD/hxRzC6gDKsvaTBE7ixE+3wwwyRanWevWpa6anVpKcpDSVBOkwOQQTFip5cajIcZptH3gqZiuutBzVNBEjTo8qD6n3kBV3MDU6dCvOTE5jiFZVdQGC1DLwdyDKk3JPKYBtud8eplnrUuZtCDXpJIPOzTpN5hoB1mw0ntj6BxB6FNKKgJ5oia1QVQpVVbXIBsWIYaBMliSAZOEHiby1pOW0qWmNajUsQFGwOq3L0Aba8lVJvoZrtlXAvDlJq0MSQq6jOkFg4AWAZlgxkr0DL1nB/Ea9FEYCgDVpMyszc+mBZSpid1kgwCJjYHCrxSrTVWDj7wMpiQYBFyT1naO3fFw4trV4K8sBVNMFmA1mSbEgFrTqNxO2DKDYIzihxW46iOGVQArq0qXgyArLqY6hYMCQSTpHsANncxFSKtVWaHhgT7womGkkxzTNz1ukpKaiol+U6oF5Jbt/0mflhvw/hlMMtXSlWkk6lLgRsVBn2LCBaR3iTtijJti01aj7Dyx0DFuZp+moT1wVwrL5imr0qa81TTLi4RSYIYAGDO5jp3iNNnK3Dz5dUM1YXD8jhlIAKwzEgkn+boo74J4xxMtRrEUUqywYwZqhBJRjVp8pCmCSADzsJEE4G51VGajfNmVp5RqVQUlOmpPqFRk5d4hmUxYvPW2GvD/EjU0Wl90oosQEW7VSwvrZTDWmT6bWAmcEtmqOayeszUeny6ajLSdAFUkoQxVwzGCTDHUeslsrmgKbxHYaWXmUxcEjljpPUDpg02b20smmXw9WfmSkzKbgiH/8AIyTG1yYiJOJhdlOJqEAAIAmwrAdT0JtiYDcvIUl8vsW1PAvkZXzapBBty6dQaWkaSxZQNM6jpNwIOB8xwSvTy2o02RQRLG8EqIkGD6diBFjc4d5fjqfadLoiZTzF1ppbXoYjlJQ6m/CRf3EixD8Q51KletLl6TgGnKqzQDpOzgqB5aWiYYEiblk3yK/ctv7jTg/BXp5B3TMKgKhmYEBjfSUDBdUgGSA0QQbzhdwXiNWmCcsrPWKlfM8zRp1bqNpiA0yB8SLD5rL16NFzTpF6BYF2cKATFgmphqA1bgHe+2E/iHjSamFByFhDBsRyqStlUWadlFxN9zkm8Culk0S1M3TU0vNKwA706UMarFlJLEwd2/zXHwOFWcDK3IS2hZYKBGgnSBJ31M2kGNj7DAfFc0GOXrszA6U80KbTaCNvUAZHcxg7K8T+9dqVQrrUKAqmSqspCgBb7Fon8MRJBGnHaxoStMrNDXVOspUCEAuWCqzFSBcWWSAsze5mBZpn/DFKnQpvKMNTAgtodlMSChh1a6iBK8xMiLqavEwhD1KGkywJkqYnVNiNLg/5b2mZux4/nmCCsqpVouGJckF7s+jUNZMjUCpIgmzasBJtmdJWev4fy1ajJavRqBecR5hIQqhLANYeY0ddhYDfP5zzKI0uCbcw9+m3Xl6gbmd8ccF48yVhpXUGUyoBBH8wkMLEKJO0dJGNBUyhzS+dIDgKoU1FLyoPqR91AHMLcrA2AOC3txLg0Wm7QmocVeoKdEagNIAkRMHUWMHYKWHXBx4YeSqlJzTUnzagLbyoIBEADYgA6gG6nBTcJqVEaokhSikJpMtTZeZlYN1Bc6QN4WAWgG5/g5p0wKSVnKuVqSoYUyw0lmbpzBQC1tjJIwrkk8DU3liXi61XUVaR5RSAKpMczFgABJJBBnXEsp3MSJmfu7gA1FZCX1AkE7jaxBEz8djbGnr0KgRnooHqM4LgBSsqpDANT1AyHVVBUTJIgm67itGlSsXV1cCpCKwUEqVAlpkQVJJaQbRe4jNPgDi1YqTiq1GIaoyk6mL23AOkglZBNpiMKftBVGhm57sIAB+l4n5YaU6dBT5nqgn1wdgSwKgC4BUX6gn2FDtTqLGkC5IMQdNwBvNo2x0JEJY5KOI5dAoZNQpkKCdW7AXmwv8A63x1w5FPN5rKADP6CJ9pFzYxvtjmrSAWDOkHYHrtsbY5FJVRlggmT1IjZbT0MfTBaaDuTCMvNRSaQqFQJYkgQTdhOkCABMyN/lh3Q49VohfK1agCCsiSalIAhdMGCt5E3+WFrZmitM06dKGdQ2rUSRBloDGBsw7zF8aTJZGiEUoyzU5FJKMdTArT1N6k0+WCxBsCCIIAaM5V0VhHpsT0uK06apcvKEPqdrKqJykAkEAyBHQdhjvhvB9LPWuaAYp5jSVSTOolZEWXeJ1CJBxpqNNWrU1NWnqXUkEjSvOWDmZ0sFRSqgHmj+WGW50UUFWj5Zd0ir92QKYRQoJCv6zpeWCkQVB2lsLBuSwPJKDV5EHE6aOj1izpSsKSEjUxHqVpi4MEwDZwcD1c9WruQoLBmIEkbkGQNUC9wP8ATGiHCwKdZ0EUtZp03capbTqqEEKhskljcgqAZuQky1GrTqs2XOkAyJYKqLJgltQJuGEyNusmHUlwJsdbv/SynwRkqIW0rTgSCgbQLAs6BvgxBgsG9xLjL8BCU601KNNSuoMH5mAiaRVOYAc06lF12MWVcN455azWVGpFUVQ1OIZTqBYiSzSzEyevssP814ky7Ohp61bngqywBoCbaAYaC28nUb4WW5Wgx2yqgPP8HBIb7QkqpUIxc8ywCF0o0iINj6SJwjzVVVqlKRkqFMkRLBSDIMQTLG/U39tBxLjFCt94WZnpzr8xiQxJuq6DMggAa2Pqud5R1a1HRSBDCrTYhgXBXTJJhdMhjNySQSrEATbKMqGlSp3yC1qzkc1BRLEnQNNzsOX8hiz/ABKn6ApplVuYJJM2JDsAovEiDB2JwHxZqgqaBsGsQehaF+dsVGosAapd25juTJMDcWv9Yx0YatHM27qRYXqh2hdCzeAdP5SCfb4++HHAcqMwTl0FPzahBWozEbGFXY8xJIHp3FxEYD8wurIzAaAdIIktYWDRaQBGqQPaZxTk88CElFXy5DG+omZUkMSAB7AbQb3KNbrQfgp9D/8A+IZqnysxRhupoFiD7tBn4gkdiRiY5Xx1WIGpg5gDU1WupIAgSErASBAkC8T1xMRc9TyXUYVwA8f4PWRPM81aiMFVmXzYUgCNTFRLnSLSZuYwrFA+WDSZTHKBHN/zSREbCJ+WNTluPZelSFPyaVSrqnzaiM2tQORYJAW6gSZsb7mRspQCUzmDod6y1NKujPzEgGpdoUkrVVWvGk7EAh7awyVJ5QqbPIStIajoAMl00kQCQD2LEGJMCflRnKK1XliFNRxzRbSLGZI69bTG/XDHO5FC5SlU1rYkimQHMbHWZ1KBNtySQAFkrapqGWZCWptblWCI6CAJBC2A2nrhoZdJj6jqN1ZZxDI01RUJ5RJZ4vFylpMSpG5PWMUcKKawdTA06epQu5Oocpnp7jofbFdLi5qCr5nMzAAmATF++x2uMeV+GLEqSDFvpiiTlhk5R2pS6ZXR47UBYiZaJ+SxfuIm3xwfwjJNXCotZdBJApMzLF5GrSpkFogCfeMDUuHqyhSdBBkwB2jqRgvgemktSVLGTaBcXiLTBjvHtgbUsoS28F2UyVTL1NbwhpIW0d+aHAja0mesRbpqMhxTMVKIq0V1CmmvmcMNZcAVCrEksDSjaLptIGMJmONAu8awjF7TNmBgSekwYxTkOIsq6A1hLAQN7dzthdTTU0mGGpKLaf0N04rIh5Sa1LSitRq0yAzVJvTCEtDaEkQJWmJ7tK/iypUy7q6uhrIBRXy51QPLiRoJAbUAFGnv7/Pn4+GBJMPp3UQCZA2AAggX9564Fp8frgECpy9RJ+HykWxL0WynqI1HC+NhdTCoQH12ddWmQYqLqLcxELqgaZMGBgEZJFV1rmoagJXlZRExuNF+eHN9tOxkhZl84UQ62Ukek6iDDASAIFrAHYW64Dr1BJYMCzG4nbe8zvt9cPHTps0p4GGYUqAqsjMiiwvLH1bgTHNt/KN8cUgNUAqJAIuOvSRvv+RwFkqDs2pehEkMBEz3YdAcNeH5qgtUmoPNUKNJJJAM3HKesDp3w9UuQb03lFWZTYFluAYJA/8AztgCtXNwem21/wDx2+mC8/XavUapMEmw7BbKP+0LijPZtmI6xO5veBae+Gz2Tx0WcO11KgRWAgA3PYgkfGf0nDGuVgMxZ9RbTtGkEkjY81rkEbHvbPpmCDIiLdptHX5YPHGAF0quneAGmNx3wjhbHUlXI24fXAzNJqsL94p0kkCFuxhgbk6QDpM6SMbfKihUo0wHFMNUZ3msxZdSaY5acaFgKA29iBG/ymtmddQOLhR2J7+2CanFHCtBZdUSVt2j8hF8DZk280S55aCKPL0kJqILVLVNYKsUsp1Dlnqm9zJGp8aoMURAwp03dyrEE1CwCxOggDlk6hzdekZapmyzamd3aIlpJgC27fliU63lmRc77/G2D6SB6ro1PHM0op8q031X1JSCk+gGbbatXKLbYE4bkW1Q5NNivKXVtIuCQYA5tIkAH23wk+3MfSoFu57z1P8AYw7yfiCtUnzH6bcoG4A3vtNuwwVCo/M3qNyyeZzgbU2RFKtVfURBiQCdJMnr6vlHxq4rwo5eugZ1fzFEaTbtclQR06fPBXFKvmk1LnQggbwRe++xk/LFNXNJoSpVGqoVAHwGwnpbFVwLN28B+cNTOLrdPv1Up+K+iRMwQTc/TCReGBV52k6oWxiI36EH2IGGeX8UFFfU76tlUe5uZ+t56YqpUWruazSqlpAJkmwAn6YRqlSHg053JWAGnmC4UXP8wAuJH132icM8/lQivUjmUKS0jrEWtPQSL8oJG+D+GVqSNemzVIIFSCQoa2oKIkrA6/LF3iThDnOCkreeQq3BME6QbKeYAar73HQDEm7la4HXtWcsyZz6n1KxPUz/AFGJjV5allQoFTz0qCQyAoQrAkESxBsR12xMN6i8Mn6b8ky/CyMtUp+dR8wrFMagXZdrwDoSGaSzKDsA1iOuD8Qyvk6Gpsa4prRl5AuSZCRAiYDSCbtMmyjK5aqEGpqZZQxAWoJgKSQYttJB/QxjYeEuAByaFV6mXfMUpYPT56gIMQzrygDUTJiekicZu1yBYltpmEru6VRp1FNWtAW02kGDJtFuuwHxxoaBNayrzaujAgyCbG0m3e18azjH8IGqIv2FjTKsVqCoeU2HNT0hiesmTuIi4HOVyeUyMVKTNmoprR105INdwwfR/NA2AFpWb4jqPG6PJbSdNxZ8+yOXpVK50gq0NIHMDFyeWf8Ax/qcECiSNVonvf4x0E9zjbZ3LUsqqVaIFXMgrRrrT0qE5iUCogjUyqwJlvQZ2wHQor986GoQ8UnRqAYFnZPLp6hpCpzBWMASs8wIGDHVknhCuCZh6ma0VRKKy8syD6ZtcbXO+H3DqOVzKX+7pICNSKWYuANJlmE2aSPYY6yGbpPWFavRpfcknyhKK5to1aeiFWMDfVe2B8tw/wC0CalY5JC1R3qsSBVlgGSmuoCoybyN5MkmMO5bvkBKvmKs7wBEU6WDvqIAOoBlB9TSbGZsOkHCziiotQgMXBAliPawEztt8saetwpGgJmQzOll8t9QaAdIjVItva56jGar5QuCDOpCdR2t7z1BBtgqavnBvSk1hF6cDZwHDKdQDdOo29OF+cyhpsFIW/8A63+WH2XqBUVRsB1/v3xVWoiow51DLsGBg3BmR1sBHWfbF5NJWyMYtukCU/Ddap6UJghbEWJ23ba1z0+eKv8AA2BKsCGmANoPv2EHGkp1TQ9aGorRDLMftfaR7YtzHA6jVaKgqPOqeWSamqL+uwJKRt1tsJGEU47qbwHUi1G4rIjyvhgMmokbNI1QQRIX8J37+3vgXKcFYqW1c0MQoG4HWegkH5gd8bql4YNHQa7gpU1ALSZpDqV3a63WGtfmGBszwd3qGnlg1TzWBRTEwwJaYI2I6Lse4jEVqpurK+k9t0K8z4Xq00LcpAKXDAyW/oYB+OFGZ4O/MQbCzX332mJH9RjSPwLiHLSzCtRpohamKqx2AEoCSbkQTYTinO5QqrBirFdJOgEBgwMEahchl0nsSBthrk2kmGMdNxbfPRmMrwlWkM2k9CdtxIsD0v8ALFmZ4EEE6gTMADqL8xkdY298ber4HqivTorpRnYBHc8ryCxuARKjSCADecD8Y8I1suwp5h0DsNS+WdUiSCdhGw3xWM4yXzOZqSkvBiRwv+7Y4yuRLMVmInrvDRjT5jhhckUKVRwq6m0BnIXURLACxFtrGRYYGq+H61GoNRQEzqlxyg8wJIkEGbEE4KaYWqAU4CO4/PDnJ+GqZpMGdNTgm6SQR6Yebargz3E4ApZsGYItY4qznECisQ46DR1OoTqFtrd94wupdKh4JW7NJwbgeV2ZRXZjpTSz042IcwDMmVi0Ae8jluHZaGdaVQBaxOnWSQADFMHUNX/aD3PfIZXPMKR06hpMKZG5IMG8xEx0tjR5jOf7AAKqeaVqGqFTWVIqblgPu2ZVQBlkQIkEnEZNotCKfCFlaoajIq6BDDlCwW1GLLF5g298NOM8JH2claQvABWqx0FmEeYrRBWCBaDIuxvgrhmVqvl6dOiTmFJ88sH0lKlMPEgm3KfwmTpBw74VnFz/AJy1sytB1di9R6bFySukqrBhYGmrMt5ATpIDb5XwZxjXJgBklV4poWKmBPPMEkEAaTf22/LB9Lj9Z6HPT10U1aCrCUvcQwLFBJtZZv0ONZRy+UyxYVaa5moZ/wBoWqaegAGCB/NBJDG8kSLCVJFIU201VbMoH8kuqydRY8zHldhLEMeunsInOaeGNBOLtGVyFFpR6hKieUATqAM9Jvc77wcO6fHC1d39TkEkm0HUsaSsWAkSse/THHCPDQrVKxpVqQNNTIrJoBaSQEHMNRCnlkESRfEzue0J9iZ/MQAuqot1dl1jQSCVIJKssbSJiMVvojWbDqaZSoNbZJCxmStRwN+02x5gPJ+LKlBFprUroqj0wTvc3AEySTt1xMapdfkWk82MOD+OaWpnq0aNappKBiAN2JLEASzHlAvy6RgtfFFBqZX7OdTIENepULPHmc8MxIUmGWQBfeYwv4/4Pq0aqjMrVpK5qLl6mpTs2pQQCSLFjBjcREY7y/C8jTNJSjOKfNUZ2guYBIEWVZBAG57ibc2q4wSlk64btWTHvFf4n09VHL5fLNQTUhYLVKs47ax0IHqM97YV5ei2ZzATLK7ZpBzeUFWioDrGhIAWmgaznmO5nVZZxTNirmlZQlFSoJN3IEmEAY2ImNIIG/vgvgvE6lElaNeqGAhqir+AH8RnZVE6thGGTi0rwxXFptLIr41kMzlUK1BCPUqAVFJksjlS0bx/vFE927jBHDeMu9TKUxVemiUnZVQzDIHKWJHOSgMz1Xrg7M5leICrUqVdUEIEE6o3Q7BR+JjFpDzFyUfBeD+U9F2dSCxZuWQEWwkMskN2tax3s9Lb8wRTlPagbiubfzKiuy1JfSWF1Y25gQIKwBBjucd5zjbFkUEPT06YKzqkMoPMTBCsAO0CNsX+KHDtTqUquosIkLpiCQxsT1vbaSOmF3GcsqaGUSI9QEXsb3PUyJ74KSlQ0oTgnaGVbPinmUqqadM0bHQY5xuQD1BNiOonc4UZhKjBiFfnb3M3JuQLmb/LA5y6uJBOubj9Ttb2737Y0OSyI0KF5mlSSwUm0WAvAAm8R0+DqCiQ9STtLsC8ggcyssBSZBtMfvbBmR8N16vMiyGIUS2mJE6r/hiLjuIm+JmqzIw0wZ3EKdjb0H3YR2JscXVuNtQeoKxqJXsNIEbC2qdj1BgyD1mcDUbeEV/TbVK5OkaHPZ2lTpIlOlqU1j5iiozcxU8gKxKBRZt9vVfDupw3LLm6dB6VRKbMiJpcw7DVrBYqW2NOVBBWZm4xjPCviX7KskM1LzAzEAfyOoWTMAgx8Ohw14D4rfXRessmlUV0ZiRKkRCgwDqILAzDMonYzzPTalYXJPg2WY/hzmKrs4emV8wtp81gdEctMhV0hhA5puSTItFXBOH+bmKDUxSpVgGBATRoWGBNrGSYsN2+JwLU4x9h4fmRUzQrVarxT0P5nJEXtyggsZ7kXvjM8E8X6M08CrUWu41IRpIBqa103gEOy7QIJ/mkOraygRbg7TPs+c8L0MyNGaK1GpkECmSmkD2Bnm6/GBjA8U8GUq+ZovSpOiGowNxFMlWZDpP4SVJIuBHScd8PaahzNfN+SlWpTAlo82WRiovKghVBO4sCRfFvHKgy1DV9pZgcwHp0dIQOgj7tou2kAsYIBuDiL1W5JJUNKFJ274Mtxjg/EKCPUrAIcv5aoQWJctyhqbAR8WkXHUnBXEc2lV6lYtU880QHp1CRYaW1U1m4UqLduaDBOHNTJVuKJTqVTUOTSpzurrOmwqcsbXHcgKxDHqNxX+HyUXd8wHeazLQUsull8urUOsn8MLFoIJ6zGK5cU3gEXFSzkQZPwtWJo1aOYp+XVpuld9RiiCCdJE3HNqt+InaASLwyjWytShRqUj5hR9JZSZ0s5ZhbYLaDt7Ys8KcepL5lJz5lMJqViWLCFVR6TEdTI7nA2c4wyfaB5jNJLJBAJvLsRG+mZH9BFUpfQnUewbjnDikeTRXTUcs0GYMQPZV3Jwn4pw4KzqSXYbMLqVFhHUbCPji48WLpUGoldMyBtcAAg2J+HbAWVrGo4XUPckkW69J/Lrhm5UqRbT09Jxk5PPRZwSj5VYOVVtMGDzXkbggqQQdj8Rhy+ZZdagqgqtqcLEC0NA/lImV7hThVmcslMuQ52CxMkAkXkqBuPbcTF8LBXUKyszfK0kbG/QjuOx6XaUd1o5oTcGmujRcbz1bLpTpmrTYEMhRQQUA06Q0qNw2obiGv2Bvg1EkBqhKsAVOkaQ2pdZcEzAEqY3CzMWGEcsTeZ98WUM46WViB2k/2Mb06WDPV3O2b3j2S1VXqZapRP2gstVVMCmGIBFibGA8QN7bWD8UcJfJ5ahr0vPnU0q02VgQLzAPXWfVBg+wGM1wNyC5kC1pMAnttvv7fXDKqi1xTSo+kFiBcb2BJB23Fj7xhXSeRk21gL8KZeM6lGq60Q6ahVUFtqepTYiZKm+41G/TBvFOGaGrVKrU6gpQEqKxBcMxWVMc0AiVYGQx3g4AzWWanSHlVVbyzGkyGA1Bom0gMA1og4vyFEV6lNM8xWjp1t5TDUTA0gzIi5NgTANhGBLTfMsB0taKl7c/IV5V0VQGpamEyTWZeptp1CI2+WJhlxfwpS85/KzStTJlSymYN7xa20+2Jhavstv8A9K/2O/FfjNs3VQHU4y45SZEGxeoYO7MAt7BQLScLlzZNMs21zIBj5Hr8sKTR5GKm8iR3E4qWrUVlFwemGenGSpk/UlCVhT1gQTIE9D1GGXCM6xp1EpkKzKyO3dWBET0+AiYvOFucmrUquw5m2G1yBe3TBvAeGOA5IG0SWi/t1JE3O2A0khdzbCvDppJyPpADhmqOmrYwVIkSsXgkglRa+CuHUadR61es9UGo5KIAoYS880KF+gA+G2ENfP6XBRrqIJ/UD9PfF6eKyL6AziwYmB7cqgDDbXLJnJRqgTiOfY1GlYEmAdwATuep748yddqkpoZySIgEwLDsfl7/AJ85c1KxckO5NyQJuTcwBve3QTPbDDg9JkB5KkHci1xYj0na/wBMPtQq1p1V4DeG5UopUqZBIYimGM22JvcGbRuPk+o5KhVVJY0ys6mAUT8RsIja+x3wjovNbyYILMAb3vA3gCf6YN4vlUywszMhI0vaZm5I+UjvGIye7AVSoLy3BqJdWOY01FkCFUaTJg6fxEe8flhV4hyNJqqPTbzmqcjHTu6BQT1EsIbe04HNGvVD5gUmakF1MwUkWhSLD4X2k7jGt8A8FWp5bGvXoGo7Fgh0gKJiCyEa2MLvOm8HCPevcgqn7WIeKZGqmmtmqTrQZlp1ICqHqBAKjACwb1XgAlT74eUcxWV3zFGlUZXLoKgTUdEjSmx0aVCKAIIAGPp2S8CDzy7VRUo021UKbDXpPUuWuxBkgyTcHphdxbhr0KzKhkZqqzAD8A5Ba9mlCZH88dJwjlsjclf4KqpSpGcyWSqrQDaRQCkAUjS0luYeXJKiOYM2nc6AY64QeJslV8+jmmAYl/LIW2l6Y5QbQBCxbYIRj6P4oywp085Nbmprl3pgsCQ6zzQe5Pwknvgfwxw2nm8rFRtRqVi1YaoZoUlSDEgyRcEG5vhW2tS2U/s/T4MfQ41SziLTOWWo/m0FkqogsyqdzaCZkbg3jG08S/w/pGkQgRBTVnSpcxAnSZJMGSAZMA2GBB4MyFZav2eUanJJFUEBryjKVIIAEy3fDTi9R1qUKFNS+Wc011BoNNUs0mbllvNovucNJudPlo50km1wjMcP48tDK0igZFSp5ZVaihtRQuWZNJYkll2i0AbLC7x94rzFfKUHaoNDvW5BSKEaAEIYtvPmlbCPnYOM9wuk1DMDzi+aytatVYcsuaipodgZkBFG1pVhNsMPC3AaHE6FM5pSxpNW+7DELzuGGx2BBi98U3rdtS5LON6e+uCrwP4a4eXrOlXnAYQo06UqLALTOokE9dM7DY4ReJP4f+UlN6T/AGmv5rDSVADKFkeom6hbiTOq20Y+hPwNmBqVqaoaekalIllFnI02GobA7XgDcIfFHgqs6VK2WYVSADTQ7wGl1PQgwLW2GGlN1dUzmUVdXg+ccQ8JtXyor5dKaVKSt5lNIBOmoV1X6gQflNsZ7hGRqAPWkq7AyqwukEK4P/KwYERGxx9H4twjMZTIrmTrSsQhquo0kK0hqZBJkqwW5FwJnpjC8coxl6GgusU2YqQRZ3LKBO6wZG9jhFNpU+y8NH1W9iulf2JwrPVHB1eZKmBpJ7DVuD1Im/Ue2A87ktLAojGpF0YybnoAAdJGq24kEHAXCauttEF7GBqiLie/b8hh/U4JSLKy1SF2ZPl0MG8/XHQlSOZ5yY/iOY11C0EHrqYsZG5JO5Jk48ytEFhrBKmxOxHv8u3XDXimRqMxfS7GYDwYa+lTMb7fphbnEKvLIV2lTaD8Onw2wyqqEd3YZUytFUCnVrBuwNj8Ow/PF3HKorlCpsqhRI6C0T1PvhXVqgixn27YpXMsAQGIGBtbyHdQ3apJ5bfM/qemLeICmroYbkjVcjVHWDtM2xdkuFI6DzW8swIAA7Wkz8MW0OGIEc1XNTRBABglRvf9rbYWc91K+A6KWnbauwQ+JVFtJPuCMTBJzOTOyqB2NKT9fNx5jWvAbfkWoYdItt+uLs4fvGxMTEZc/QvL4SynuPhhlkD92+PMTG8ExRx+mFqqVABIBMCJMYVZk3xMTHVHgg+RlkWhLWt0+GLaFZgLMdz198TExRLgFjDhI+81fi8smesxvPfAbOWovqJP3i736NOJiY4y+hz9H+B1kjGVBFjJuPcwfqLYJ4NxWtUYLUq1HVSmlWdiFirTAgEwLWtiYmHj8B06/wDVX7L8H0rxTmnXLgq7KYGxI/Gg6fE/U4a8NOrQW5iK7QTeLTafe+JiY8/V4OiHBgeP3zecJuShk9TGmMMvCRitRi0rUmP+VcTEw75X7fwc3Uv3/kK8LIP9st6gur3l6kz3wh4ZmXNFCWYmFuSf5RiYmK6fZOQl4vbMowszDmYbm/U9ca/+ENZvtZWTp8nabb9sTEwz/q/Y9L/JP6/k2P8AFCof8PqiTBEETuOx7jGU8DZt1ySgOwHlpYMQPUR+gAxMTE9f4fqedpco0tdi1HiIa4FMQDcDlqf0H0x8p8bH7zLf/wCSn/8AepiYmD/hI9H9B/e19fwYbhNqpjscd8OqmNz+Lr7YmJjsXJ5mp8Mfr+S+tsv/ADDAuc3T33x5iYqzlFwx70OJiYBhmHOlbnYfpgmmx/LExMcpQAqoJNse4mJh1wE//9k="/>
          <p:cNvSpPr>
            <a:spLocks noChangeAspect="1" noChangeArrowheads="1"/>
          </p:cNvSpPr>
          <p:nvPr/>
        </p:nvSpPr>
        <p:spPr bwMode="auto">
          <a:xfrm>
            <a:off x="80963"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32" name="AutoShape 8" descr="data:image/jpg;base64,/9j/4AAQSkZJRgABAQAAAQABAAD/2wCEAAkGBhISERUUExQWFBMWGBoaGRYYGB0eHxseHxkbHxoeHx4bHCYkIB0kHxgYHy8gIycpLCwsGh4xNTAqNScsLSkBCQoKDgwOGg8PGiwkHyQsLSwqLCo0LCwqLCw0LCwsLCwsLCwsKiwsLCwsLCwsLCwsLCwsLCwsLCwsLCwsLCwsLP/AABEIAMIBAwMBIgACEQEDEQH/xAAbAAACAwEBAQAAAAAAAAAAAAAEBQADBgIBB//EAEEQAAIBAgQEBAMGBAMIAwEBAAECEQMhAAQSMQUiQVEGEzJhcYGRFCNCobHBB1LR8BVi4SQzQ3KCkqLxFrLC0nT/xAAZAQADAQEBAAAAAAAAAAAAAAABAgMABAX/xAAxEQACAgEEAQIFAwEJAAAAAAAAAQIRIQMSMUFREyIyYYGRsQRxwTMjNENEYqHR8PH/2gAMAwEAAhEDEQA/APjYy4K6gy23WYP57/LFuXfa1u+O8vwtnptUUiEKgiRPNMQCbixmNrYubgdYItRRrVgTygkrBMhgBINp6iCt74VjUbjwtSfyk0rqAWb2H1OCaesMQZHsdxjL0eMFaKoyEQggmSI7/Awe+GvCuLlgFmQNgbx8Oox584STbO7TmqUTRPT5ILrfoSf6R+eB6bFVIZxAGxBJHw/pi/iOWFKA43ANiDY7XGBctllqEqNQ7E7fltjmxVs7M3SK6nAaNa7shA2N/wBRf5YT8R8FUtX3VYD/ACtqI+Ri354e/Y1FgrFhvB/0wNXyDC8GPcQfnikZyTwxJQi1W3/kTUkzuV256Y3H+8X/APsfljQZP+JCVY89WRgILjnEAWFhqBt1B+OKhR1LDMQBgFeDUnYSA4Npvb421D+98M9s/iRGpQXsHOb8Y0WpnyWLEi3x9xuNuuM/X4zVpKFpVdLVRzANsNgWi0teBvaTGOF8L09NaojwtJl9KtUgHWD+ED8IIOqIncg6bMxwFK4p/Z+esE51MrqIfSIiQLaFj5zJtSOnBcHO5yF+R4WapAplhMiox2Bk7xuYjlmB1jG1ynB0ypplE1a+R2e8zsTHboBbCfI+KGphAKVOjT21JT1H4MGkjY7Ad5ON3S4xTqpCOtRWFiAAPaYkKfaemObXnNdYL6MYdsT5XJU6Tp5rEM0iVFhe03Hw2wTWNMM0oljIb2I63+OK8vUaqq1KsHVcaY5R2PwIwvzdam9bQpYjSB2vLSdvh2xKnJ5Oi/ANmM80DSdieYCN/lOHCZ4PTUBE1zBsB+mE+foLSAJeBK7AGRqEjrg7h+cFtMaT3EH9bYq0uUbfJYZW/h+mxd6hhFBmwuevyvHXGF4n9nVytBqhUExrAABkTFz2jmj4iMa3i3i5qdAUAohlXXHqM3bmve5vB364yOX4W1aodCNEkhRLEdQsxAMdTHfFtJSVufBzazjKlHLKaHFGpkBSWXqnSTvA6fpOGGb8QPFr9gBpgftg7L+HTRAdkWq2oWLDSon+U+vbrIvcd2uU8MUVy7GsPLqalcIisJQEKCWZSNR1mFBiL77W9rOf3dmKpZKtW5oIX6D+p+WHfC/C6sYdSzdFFgPjFyfmMM+DcYFSFhFKqLETqAG95ud7RgmtxFj6eUdYsT9MRnqT4RfThG7Z5S4EtIEjQoG4Uj9FvjpqAYeo/Ar/AK4v4ewMhoAO07/QdMeZqFPWO+w/PELbdM6pRUcoDRdNgJnbFsstgNJ7kX+U7YJbyhSdmqqlrf5vaeg/uMZzMeIaQNm1n/L/AFMflOHinLhCOUYU2x8uZIUzUYn5nCjP5pFuzfn+18A57xPUqIoACqogWEx8QBJ9yCffAGSNNn1VgzIIsDE8wtHuuoWIMkXEY64aLSyceprJvADxvNioRpmB3/8AeBaGWcqSPTIBA3mDeO3v0n3w945xLKmoFotUSkghIpLr3m9QvO8mQJExFsKftYuqKRe5Y6mI+MCPl3x0LCpEH5ZxVyDKYIJsDa+4B3B3vfscTHNfOFmLMSSepJJ/PEw4gPSzTIsISASNXZo2kdQDBg4sqcRlwSskRdSVO3cfrGHNfI5eqihAKbCeYEnVO0gtFvaPecL814ecRp5u5/u/5YTcnyPta4D8r4iVggqIaoTcuQWMzMPp1RcmGJvfpGAKjQ1unb9bfXAFNCrQbd8Fltjg0gOT7DE4/WWOfUOmoT+e/wCeHXBf4htQmaSPqEf6idj88ZNzP/rHOlgI3HwnEpaUJKmisNWUXaZr8n4sV6mpzpBPXoJ7i31xpcz4gpH/AHTq9OevXtYaoP1x8pWkW67Y8pXI3/LEpfpoM6Ifq5xTS7PqVPPgmabCOvt33xlOLcVavV8ugGYEmIAGruY6CAOsfvXk+FCqlqrlBysA34t5hyoYETCzMxfBacBakv3f3quJiQrQJMEDVEBZue/sSsdOMHfYZak9RV0OeA8GFJAHYiuTdWsgF7qbhmvuRHbGhRaCkAlZ9hAk+4tP9+2MaeLFVVWp1lA9w0fAhfywZls9l9IIqEtGxgX6i+/97YnLTk8tlFLTqkvua7imTylVQnkozH/iMDI99QYEfAHCF/D1BL5fMhaki51CI6BxDEHsZ6fPs5kek6TY+mpP5ibHvgYCkksyAAdyT9DqEnrGJw05R4bDJxaygHhvHMypSmAtQOXA2kQQTcHbm6jqYnFbeKg7yAlIMsNykzzTEyTabXmMCjIrVqN5NMusSI6X5hzEQN9z+uD6fABDE5RjYQQ6R1n/AIm39MWqKeUQUp17b/JUeLhaS/j5wV5TfmJAJYi4Fv0tgbP8crFmXlRWUmAAIiSQIHy6fHuRxDgbM7GnltKFmKhnpyF/CDznYdyemAq3C2QiaQ3UmNLWG86Thko80LJzazYZw6hSYq1UMUj0iBqPc72H5nsMaPKV0DaQmlNxBIIPft+WFNDilBVhRB25lED5CcXf4ogjzKgQdSiBj8YH9RgTg5ZHhJQVJoMzHFgriym9yevwjbvPww34fmEqU6n3ZqahESY7j3/TGay3EQzny8scwgJhirL8CTJA+GG+VzdXyyIpUp6XdvoIH54nsrgrzz/374MVxbhdShULobgzE3U/v/e+Ck8XyvPS1VI3EARG/tb47Y0eU4VSqcz1arwQYKKKfw0jcHrPt0mac9kERRoCKL/h0AyeblRZiFUczNt1JMumniRN6clmJmD4qKkkU7nuf6dPngLiXizMVoDOQAIAFoHQDcx88DcRQhyDFrcoAB9xAG+/fAzOoEbz8sXUI80cznLhs487UZZjPzJPzxKW/tOPEqr1BOLFacWSJthLER1nHVU6VA67n9sWZHIvUJ0rOkSfYfP9N8F1eEXmowUdhv8AXb9cFtIVRbM6aDGYBMdsMcrwl2Abae8j9R+k4ZVc1RQDQiAgATFzHUk9fhig516k6QW32wu59D7V2Mcrwfh4QCouYapHMUq01Un2U0mIHxJxMLE4XXI6D2nHmNfzNXyLqvh50YaWmOh/qMDmrXp702I7rzD8sROPHtEdv3wwy3Glb8Sz72/XCW1yiirpgR47TcBai6gDsbx8Ox+GLqHDMvV9Lsg+Gr6Akfrhnpo1BNRFYbTAJ69fl3x43A6H/DqFJuBf9G+HfCqS6C42Z/McBrDZdfut/wAt/wAsJqhYGJONkeGZhDysHH0/W354qzNRT/v6M23K+38w/riimTcDK5WiXJ5oAEkn8vzw5ynBy33nmU2sWOpwpMGIBO/5E37YLPBKVVT5TFYjlIkT7kX2nvgOvwasn4NVt0uPyvg7kwbWh7wPxPQpKy1KbCByhDyzP4gTcb++GFDj2WYai4V59BpjaP5rCNxEfrjBsb/ngylk2IDAWM9R+5xF6Suzoj+okltN/VzqBR5dVIZbrTvE9CY39v1wNmc3lhTIqFWMWQUwST77MPjOEfCeH0lc/aGKxbQVNyY3Pzn98PBw/JwNDaTE6g8TsIgiLXsJJvc4m4JeS61ZS8fcXZLhC1Gdgj0AFJVQ0k77zcCYOxkAj3wQeCsQHJ2UWe4mYN+WBuYjr1wblQqGfPBBBEMFb8oB/v3xbl+JysAUyAYuNJMz7t2G0Yom+iEoxTz/AAdUeJVUUI1E6R0ptH01A/pjxOLUvxE0z2IPtsQIP0GOE4mwYB2CIRfylBmCQZ1Te3QdR3wbkKuX1ltUwPxiIJBFosPiL4Cgu0P6rfD+4IOLUWJjnjYKrTO1yIH1xxXzte2mmgUC2ohv/qT/ANpOCs/nMqX1GxMQaYg3F5I3M9yflgA8WJbTTkiD/vPjMcsHfv1Pxwdny+4XqeZfYH/woOCWYavoOnTcnfriPwgJDUtOoblhIPyItgvN8XK6YI3IOkEEC4EapW4vsf3xW2fov6zUYT6TP/4gTPtjPcIvTbwyleOkBadRAsGxUEye0H57XNr2jDCnxihABV3+Wk/mLfniijxTLoDpQwbEBQOoPXfbr2G+2LMzm0dBFNVafULWPsOxk4VRT6DLUcV8SYHnvEhpqaaqpB79J7R1+OE+a8RZhx5Zc+WL6RtMEfufriVsqCW5jPTlFyduvUftgHLcOquTCmNpNh9cV2R5Of1JvFkNRDTM0wXnVrJMwCQQAZHUHbpgem+rk0LDbEC8gnrvefqB2w3Xg6ogeo1hIIX3Pc/0wVllc6vIo+WpF2AI9xdjJEx3xtyXBlFvkSU/DLsCSQgt65m/sB094wZQydCkDq+8NrnYfAA/rOGLcHcw1SrHsv8Af7YJ+zZWn6eZgLs8flJP7YG4O0X0807CKaGOloH9MRvCVdx5lTkQ9f8AUwP1wTmuNhfTHyH7nALcUr125VLkDckmPqffbGd9Bx+5ZQ4RQT1c3ub/AOmCMzxKmghVj3J/YQMA+VXZtT1NA3lfifn2g9ZxVl+AGtUC0pa06mMSAYPsoJIEkwOpG2Fu+WNnpHZ8Qe+JirN8BKOVIgiLF0tIBH494O2PMN7QbZjbiXhxWL1IUqS0uCBPbry9JDAAHUCSbYWf4K6oBUpKV9QgiWg82kyC38pEkDUNjBGhyvh3M0Wfyyz1FV3ZA1RagvoZYA0t+KdJuOsY64TlMoeR6wRzAA1MyRN39O+lSsavVpkwcTykVw3Rn6PAKTqGplllgJDTc7KFtMyLzuPcA0/YalIqTUAUzzeq0kSVFxsd/wAsa3iPDESkWpkrWYhywhVsQFOkyDdpkEAgt1sFlfiXoXM0lY0zq85GuwMNMbiY3lRc9cBSvgzhmqA6FSvBZVR10zqUwBtbm/FfbvtOOstx0/iRrb8pP1i/tjQt4bptQ8/LMCABq0kspPURq1I0QL9ybXAop5bLswSqWpVDIDhg0g7MCPhdTOxvJgbdfRnCuxZR4jliTspPUcv1kXwcadPem+qYu1tJEyBBgza/t74tzmSoBwtWoXVYC1Quxki+4INjqkgx8RinOeHaTPArJpMsKoULJ3YMFmCbwRIm3LeBZtrKMzw4OOemKkdRuPeRf/3hbm+FU5ZVaICkhr9ogj/miI79saKh4e0soeoEVjpWoruVaVMQel730z03sFnOCeUVFRxzfjV9QNtrCxkE374aMicovwLsxw5oBEEqmqx/CBM3GO8pw4kEG/UAFTa5J32tPUQDtGGuf4eaShiysjSocGRMbGNu8H/0I9NluDKhbEBjYi4uB8D88VuyTjWCjL5Q6jpk3NgB+x7dsGUacGIi8/p/pjzK5cqdQPeDy9h/mtY/30vahADdOlx1/wCq23bGFaK6lKZEXBn67/tj3LKwUxInr/fxx6iS9iB7yB9JP6Xxoz/DjMyEFSnuYjVAMT/Lbb8sPGLlwKZTMKxA1EmB13Htftj2hS03Ivb+v9MaHiH8P61GpD1qct1AY79dsJuJ5TyajU9QcqYJGxsLxuN+uHnCSSb4BaAjT1D3nHdTJgQDEm+5iOlgMX5akpAJuARMT16ekwbe+4xbTpoTLMF+JJ+EBU/ucRbKJFQ4ag2IAaWHWN7Hbt+Yx1RVSYYkLMT2HUxixaQMySBawBmD1iME8A4V57mQy0RJaoySBF46CdrT/rrpGqxFUqqoBCjWX/FeABY9LzPTthocxSYyHYljAphSxEm143uBYYLy/BDVqMyWoL66raVAGqDBjSTttNzHXFj0csSEpE00kDU8s76gZ0KDB5g2/aQTicmi0YsR0+IrICU2Yzue5PXUbCeuO62ezLtpSOYidJkSI30gA3Pvthkcnl0ZvMZqdMWdNX3jmAdgYAEjcqfe5g7hr1z95QoijTYBQRANzsASbXkwbjrfCN9lFHoy9bJ1dRQmozj1KF0hbWvuf3nrhnlfC3l81QjV0BALHcQEmdUhrGPSexwdSFSqzhaiZekoLMREsEBEbywEFiZgE+4xWc1k6TOVqPWYEWIgt6i06lYx+kkXknBt8IFLsX0OCBkNatpEMFFMaQDddQYyDEGxUHYnYHHj5yhl2ZFRalVXMsSxUAarDnW0aQJvPwE+5zzWAAUUU9QViATq9IF5H4mI6C/QDAORelRJVk83WG1XstvUu8xYyek/PVayaqdILyyCtUbzgdQZVSlTT1MTuT2UKPcyIsMG5+qiEIKOgU1BZ1XXzBVXTqnSq8jfiaGLECbBP/8AKWqVqerSQLzbTqgEkhpAFojsAIwEMx5rl6tQgKAALRAgLaV7L6ZgHa+GUfJnNL4WNanjDMqSpOXBBO9NSfjOnrvj3C2pxvKSfudzNqYi9+re/t8BsJiqUkRclYVxbx9VZ/MVytQKi3YsSFfXMmNMjSIBgx0BjCbiPHk+0tUSQ7a9QEBTrJZr9jI9xHsMBVOG1GEaDMADpsLdfbHOX4BWMSnxlh+xxltQM+Bi3iqrT0gVQQRMqxOmY1CDEGVAJEbbxg6hx1X0moqiTe3KBJnbdTCgqdgTAsBhYvhKqR6VH/Uf2Bx2fD9RN6lNR7nuQT0F5GFezodOd5G9FEVNVGvFRhq01F0aTpJOllY3Ep3m5MDHeU8QeWGp1wKiFWgMSRqmxBmNws7HTfcA4U5XhoQgLmEV5kFRJixgX7jcd42ODvsq6NIc1NYCALSYktJiBe527dsK6GtnXDfEFKjU0imb6UbnMiHBZliAGI7yBaLjDniPH6FM6su4K2LU3VSDLTMgQSIbcSJBkkmM3R8Pq5GoVtQIUwFFye7dpwSeG0TCgOWtAaqq2MkEFVIIPSD1wr2WMt1DBvFFEqx8rynMQVPKwgBg42MEAgiJm+133Cq+S8vUro0lkNKunN1KFXQggypMExf2E5KrkkAgadOxhqjFTCxYLttBk7bYry9EGpAVWX/KpmenqPsD8jjVFoNyQ/bxFSo8ir5lBoY0ayyUJJnSxE2BIBEEgCSbgWUmy1NgYpPRdRfSCymLjYsCDMMe0HC3LcI1EyyK4IBVjTQ37AqSB73vg18oq2LgNI0ra46EMqaSLEm82jcRg46Ep9huRzmXWtpKUzTaDtdewJhZ+W4Pyx5Xr0edLBZ1LN4JEG8i3KvwM4M8NJSFSolWn5tgUIeJMxa19x7YccQqU0JIytRaYWTDSQBuIPefyMXEYqtO1uJvBigF1k6hEdV6xtEnH0TIeKqNQhyyUoIBDOtiVuwkz3HTfvfCXiWay5pkpSa4N4DQYsDDG8yJiPhvhOmdYgLTotq2IgEkl3XYf8pHXb4TSE3AntNPxLidCuwY1qSmY1h1gmYM3JgRv7G0YxnG9D13IfUA/qQEiO4MX2GDMpnqhW9IsNtou0Bdh3YYa8A4hShddBjqMksBYQsdBJ9XLvsYw+prOaUaoGym2JKNYBNMOTrkkr+tu02tvg/P+I2BVaevyk30oVkdbbAx9MabhOZDsWGTGi68zgiQqtI5ZuJH77wt8X54KugUKVMswMifTpJN7QNh8flMNi5KqxLn+NmtNNvNCSSdItEGyjqSZEk2k2boLW8RVHJVw/lKFC0hIUgcstHtBsLncQBHLZai7hafO8Db0zuxJaIA99gPfHj5HLhiJapUT16FBQXvBuGAgcx36DtPC6KUy+v4nprzGh5hEBaRU+UoBkEqDdhJ3tPwxnK3iCu9QuORjIhViJtbqLX36Tvg7N5fQNJYEyToV2J6wNQttpJ02sPfFhypVQ76qIIJKmodZE2OkiyxadzpbC2l0NTfYDn+OUgumkmiwDHck7AyRO2rlH1wqr8arEXqHSYXy9RIAidoiJv8Rhypq1GHlCsVUc11I1XtJEATH6TJGOHzLCA9QqR69SLY9hpmx3nBTS6BJNivL8RqfickaWAlmNyAIG8TpCwIG3bDLhfGzRMoFL6SCysQSBBgkCywgsbGTO5xQlZjLgqWiYABGkBibyIYQLRee8AlUB5jaddC4vIgTMC5id5t0vhnJdiqL6BuM+I6lRdNQoVUmAJJJA3/APJjJi7G1zjPvnm0mT6un0/uMabN8MdL6aFQXBZGWPrM9CdtoPXCvMVFVQ3lIwMgRAuACYGmYuL4MZR6BJMVozKOUie5HtHbFDZt9tRME/P+xh6rSoP2Qwdri87QIBP9+2JQyK1WKpQJIBZvSAADFySAJO17yIw29C7GJqZAADO8+xx5hmKNI3FOfp/XEwNxtobTpHzFU5imymAWUgFZCkmNJFjqW+9j8OqwooHJzNQkRFMhpJ1CQWUgAAWJBBvbAOZzlSkQTSZlQFS3MoGom2w6zv1kY84fnKD61qLtcMdQIsRygbgTqgkEwPbCbHz0PuX1D8hwFMwwNNqznRJSzAMGCmSahIESZI3iARc2ZPLVKcB8tpXTMhIY7nVpJNiCfkCJkYMyXGaVKHNOkoK6dQVGJblksH1bkEEqATPQSDsMp4jy4qNzQgVTTWFenJBJgOoIkuQAqAghhBmCjd4ZRRrgwOT44E+7BCySdLU406YKkDUFuJNv3nD3K8JSoNJrJOokk9LAAiWKkkENA7G3TDzjlHK1jVqGoChBS/MQ0Kocaih1aSpEAxMWtPzziGSek6AK6Hl5zcVI/EAQDFhA/TB23wBS8mjzXhetQohqdVasnSFDDlPLpvFhJAv2HecVZPjSIVSugYsIeow6wQJuZiAQP8o64T0PF+YpkurMKbFjEko5EA6lkSLrBIkgRgLM8T8yC0GN4kEiIBN/wiOl4vPVvT8gU/Bq9dJtL5M+URY31CNRIAWJi6+qdxPfFOdWqwBzCMVOn75AJiPUeo3ntOMwmWYENTYo0C66gIEgtI2ETcE9durBOOZhAsqwRgLHVpMzzBQQDJHcTAN8bZ4Dv8junFSNLmsDy+U4ErEk6XnYIrXIFhe2L0Y1BcwiLAp1TI9R1KHF9MT9Y7TjaudBYaRsLjaT0aDZiJiYmx63wzyfiusiaWKskR5ZAANzpMgfhJkbAR0xtj6Mpx7NEaopnUKQQ3h1bWd7gwYm4F1G3tIcf/OUNLSyeY4GlwCqq+o80SB7TabzFsY9OLh2DU0NGIEKDoNyBaCZE3jvYCIPqZ8IpKspYSDCFpsOaS202AAn4dBt8iumarK1PMOhRqESDblFoDbCQJv+L2JjGlzdPMNUVxRddICggSACAbwLkMAAR0x8upcXViPOJU9hMDcGRF5B3jod8d1uKwIR2BWR/cAEDa99hE3wzcryalR9KytHMq2rynISB6TNkAG+8CbRMsfbCrjebKuzAAK5u0hossagDMm5j2Hxx86HGSWB0bzzGRuIkkdbTcx9MMKQFVJUVA6yRpU7X0xBksWAUW3b2nBymBU0bPI+Olyw0+UCgsCXMt/MzctixP12sMIcx4meq7GBraAzOBCyQSF9jynucK6FeqysKpqsuoTpWAwOq55bxMRO89YxVWXy2DIrFLgKyyYIUTHQamgXG67EwVpfUy8jJ2WQxQVY2CyiWveIJ3M36dMFBqSyK1TSSARTogIFBWVDFbjeDF4JBMYzGZ41WqyGLQTcBYgSwgH+sbQMKxWPQ3BBEbmJ6+37nB2Nhc0smspZ+oylaCmkgF2O9gxF9zpLnrEkdTOKKyikqPWY1VYwFMgbQvSL9u07blbQy1aq4WyggFhMRA9gf5msAWHbBdTgtKnTbUzakUEhohXJHp0sZBBHMY3AvJhHSH64Pa/jWsaQp0oROaSBpmW1iAOzXke+wgBfQpirUJqMXeJJ6SGWdjFlB/K22Bq9OmtQJqhuoggbyBdQywI3nHLhnBbQBDEXI1aon0jpH4tpIjFKxgn3kcDiY1MupdGggFZUBrDVsTAGoSRMRtOA6+cUeg6j0IFt5MN326e2Am4Y6tpvUMAnTJgC7bCx6QRYnHddAgGkEyJ7wDebExIgEG/W0jApIZNtllXKO2rWwAYqCB2LTPuPgbke04cUvCNSqqeVJcNpv2/m5TbSIkAGBN7XXZLO0xClW1A3BEgWYR6lA9zMk9tN+U4/XrEs1ZZUtUlmgnSAIDBdUEBUAnpjVJmTijpq2ZpAK7MNJM0mNgZ02XVfsdtjvgR83/w2HLAYa1UTdvmRzMQZ203MYIymSatUApA5iq1NnZVUkL1ixad4E9Y74O4L4RrZpldlVRp0hTBIJOlDAidwZP8Alk9ttS5Fc74FR49TFmWnI7II9ht02x7h7W/homojUVIMEFlJBFmkhiJkHYnHmG9JeGT9T5oOy32fNIPu4inDrl1qSwE9XbSrGCDqnVpUTMRls5wdgTqlHUSFYEs1PeyqsTA1bgC47Y682mlZDTqsWM3lVKswAZi3fmBDC1vbB2TenlyNVNmqK5cMGUB1WZU3OoNzGQJPfsqxwUx2K14RX01BSDFQupkIGvSASxi4hT26Ee8XUz5dQF1NIEBtUm86YjTtdmmN59saLhnF0aoxXTl6ekqgpt6i4ASd3tcnoIgR0Iy/D8lpArSE0c606AJ5AUJux0tOkmFi3fdd77Q+1cpiPL8aUKWQrW5jpliCz8xmw1ySRfVO/eSVlqWtpqxTpqNJYoC4sZ0iAxu2kyZ5rE6cOPFXhDJAv5a6WOrR5ZFTQUN9Z08s6bSQN52OEQoVKLVSXWpSFSHKVP8AeKYLKpMbaTNjA26HAdPg0G48qx1xnI0FpnUKQY6JU6yyyZBUSCfU0hriJO2EGa8MjS9QmKqsCSpUIdSB1IqaoBM7QbD3k0ZvP63cXog3RVg8kuwLE3Zrk6iZMgyetf20hab+YS9WdIE6qYFlgk9iQQTIEb4ZQkuAOUXyV1eJ1KQRWT0q6BWUqYMXYCxMjYjdbzbBa8aaqgaqoBYldRUgbJJBDC9gdIgQYntMrmKIQuSdaU5BDlYY6SJgE6gdjYG/bDpcp/s4FPTUrCstU6zAZTYUwuqPUrGT6gLERpxsPAVayZupULTqUM4YwAoJ6gkkDoQoANhYicCZah5ZXzASmkkwQYEmd4uBuJ2x9EqZvINVSvQRaraVASPLVSoaWcKsd1BmZRT1nCTOUMo9VuUKOZkRF2O8MTdlIgBujAgi8YO5LFCU27OKfHKOUPlMqmqph5UNvBBQ9DBI/fpjjMeIlWQ1JQQdJAEmIgzqklvjcyfTAnjhHh2hms15bfcwYYWXZgohmDd5O823vhhm/DeUyw1mvTeorENTuIawIsCNKySpAEme2F2xWRlJt1ZW/HKJbRUV/MYmW5LagAoNiQLkyCSZiLTgDM8dVg66RN4CrOwYWk3BkiJsD3GLMquUdQuh2qsDpbXK6rinaLgSbkiSF2EzXWyGkLU0JSWm0HUzS0iW5TcRNMyBYNLdMMot9AbrslJUoa2V+WnAamwInUAATzTFwtpIInpOG48U0EVCzVabOoKwxKjTAB9Vz2FgCsGdsIkzNGohFWAzEXAIB5fxFTbmAvH4pvGCMrwnXWVWpp5TELzuyKqyfx9NyfjEzhnG3dAuo1aC8140kBhUZBqUwGg6ZuI0kNBUEkjcXBtgnJeKKdUq7GNOqJaNe2rpYWmdMy0TpgDjO/Y0y+hUTQ4Ks2kq6sGUgBizaocsLRyneLYStkqNYCLEEwwLCnGk8oXSW/CDqk+ozEjEkovkb3dFlfPUCAdJIZpjVpi8vMCdgoBk3WfgD/hxRzC6gDKsvaTBE7ixE+3wwwyRanWevWpa6anVpKcpDSVBOkwOQQTFip5cajIcZptH3gqZiuutBzVNBEjTo8qD6n3kBV3MDU6dCvOTE5jiFZVdQGC1DLwdyDKk3JPKYBtud8eplnrUuZtCDXpJIPOzTpN5hoB1mw0ntj6BxB6FNKKgJ5oia1QVQpVVbXIBsWIYaBMliSAZOEHiby1pOW0qWmNajUsQFGwOq3L0Aba8lVJvoZrtlXAvDlJq0MSQq6jOkFg4AWAZlgxkr0DL1nB/Ea9FEYCgDVpMyszc+mBZSpid1kgwCJjYHCrxSrTVWDj7wMpiQYBFyT1naO3fFw4trV4K8sBVNMFmA1mSbEgFrTqNxO2DKDYIzihxW46iOGVQArq0qXgyArLqY6hYMCQSTpHsANncxFSKtVWaHhgT7womGkkxzTNz1ukpKaiol+U6oF5Jbt/0mflhvw/hlMMtXSlWkk6lLgRsVBn2LCBaR3iTtijJti01aj7Dyx0DFuZp+moT1wVwrL5imr0qa81TTLi4RSYIYAGDO5jp3iNNnK3Dz5dUM1YXD8jhlIAKwzEgkn+boo74J4xxMtRrEUUqywYwZqhBJRjVp8pCmCSADzsJEE4G51VGajfNmVp5RqVQUlOmpPqFRk5d4hmUxYvPW2GvD/EjU0Wl90oosQEW7VSwvrZTDWmT6bWAmcEtmqOayeszUeny6ajLSdAFUkoQxVwzGCTDHUeslsrmgKbxHYaWXmUxcEjljpPUDpg02b20smmXw9WfmSkzKbgiH/8AIyTG1yYiJOJhdlOJqEAAIAmwrAdT0JtiYDcvIUl8vsW1PAvkZXzapBBty6dQaWkaSxZQNM6jpNwIOB8xwSvTy2o02RQRLG8EqIkGD6diBFjc4d5fjqfadLoiZTzF1ppbXoYjlJQ6m/CRf3EixD8Q51KletLl6TgGnKqzQDpOzgqB5aWiYYEiblk3yK/ctv7jTg/BXp5B3TMKgKhmYEBjfSUDBdUgGSA0QQbzhdwXiNWmCcsrPWKlfM8zRp1bqNpiA0yB8SLD5rL16NFzTpF6BYF2cKATFgmphqA1bgHe+2E/iHjSamFByFhDBsRyqStlUWadlFxN9zkm8Culk0S1M3TU0vNKwA706UMarFlJLEwd2/zXHwOFWcDK3IS2hZYKBGgnSBJ31M2kGNj7DAfFc0GOXrszA6U80KbTaCNvUAZHcxg7K8T+9dqVQrrUKAqmSqspCgBb7Fon8MRJBGnHaxoStMrNDXVOspUCEAuWCqzFSBcWWSAsze5mBZpn/DFKnQpvKMNTAgtodlMSChh1a6iBK8xMiLqavEwhD1KGkywJkqYnVNiNLg/5b2mZux4/nmCCsqpVouGJckF7s+jUNZMjUCpIgmzasBJtmdJWev4fy1ajJavRqBecR5hIQqhLANYeY0ddhYDfP5zzKI0uCbcw9+m3Xl6gbmd8ccF48yVhpXUGUyoBBH8wkMLEKJO0dJGNBUyhzS+dIDgKoU1FLyoPqR91AHMLcrA2AOC3txLg0Wm7QmocVeoKdEagNIAkRMHUWMHYKWHXBx4YeSqlJzTUnzagLbyoIBEADYgA6gG6nBTcJqVEaokhSikJpMtTZeZlYN1Bc6QN4WAWgG5/g5p0wKSVnKuVqSoYUyw0lmbpzBQC1tjJIwrkk8DU3liXi61XUVaR5RSAKpMczFgABJJBBnXEsp3MSJmfu7gA1FZCX1AkE7jaxBEz8djbGnr0KgRnooHqM4LgBSsqpDANT1AyHVVBUTJIgm67itGlSsXV1cCpCKwUEqVAlpkQVJJaQbRe4jNPgDi1YqTiq1GIaoyk6mL23AOkglZBNpiMKftBVGhm57sIAB+l4n5YaU6dBT5nqgn1wdgSwKgC4BUX6gn2FDtTqLGkC5IMQdNwBvNo2x0JEJY5KOI5dAoZNQpkKCdW7AXmwv8A63x1w5FPN5rKADP6CJ9pFzYxvtjmrSAWDOkHYHrtsbY5FJVRlggmT1IjZbT0MfTBaaDuTCMvNRSaQqFQJYkgQTdhOkCABMyN/lh3Q49VohfK1agCCsiSalIAhdMGCt5E3+WFrZmitM06dKGdQ2rUSRBloDGBsw7zF8aTJZGiEUoyzU5FJKMdTArT1N6k0+WCxBsCCIIAaM5V0VhHpsT0uK06apcvKEPqdrKqJykAkEAyBHQdhjvhvB9LPWuaAYp5jSVSTOolZEWXeJ1CJBxpqNNWrU1NWnqXUkEjSvOWDmZ0sFRSqgHmj+WGW50UUFWj5Zd0ir92QKYRQoJCv6zpeWCkQVB2lsLBuSwPJKDV5EHE6aOj1izpSsKSEjUxHqVpi4MEwDZwcD1c9WruQoLBmIEkbkGQNUC9wP8ATGiHCwKdZ0EUtZp03capbTqqEEKhskljcgqAZuQky1GrTqs2XOkAyJYKqLJgltQJuGEyNusmHUlwJsdbv/SynwRkqIW0rTgSCgbQLAs6BvgxBgsG9xLjL8BCU601KNNSuoMH5mAiaRVOYAc06lF12MWVcN455azWVGpFUVQ1OIZTqBYiSzSzEyevssP814ky7Ohp61bngqywBoCbaAYaC28nUb4WW5Wgx2yqgPP8HBIb7QkqpUIxc8ywCF0o0iINj6SJwjzVVVqlKRkqFMkRLBSDIMQTLG/U39tBxLjFCt94WZnpzr8xiQxJuq6DMggAa2Pqud5R1a1HRSBDCrTYhgXBXTJJhdMhjNySQSrEATbKMqGlSp3yC1qzkc1BRLEnQNNzsOX8hiz/ABKn6ApplVuYJJM2JDsAovEiDB2JwHxZqgqaBsGsQehaF+dsVGosAapd25juTJMDcWv9Yx0YatHM27qRYXqh2hdCzeAdP5SCfb4++HHAcqMwTl0FPzahBWozEbGFXY8xJIHp3FxEYD8wurIzAaAdIIktYWDRaQBGqQPaZxTk88CElFXy5DG+omZUkMSAB7AbQb3KNbrQfgp9D/8A+IZqnysxRhupoFiD7tBn4gkdiRiY5Xx1WIGpg5gDU1WupIAgSErASBAkC8T1xMRc9TyXUYVwA8f4PWRPM81aiMFVmXzYUgCNTFRLnSLSZuYwrFA+WDSZTHKBHN/zSREbCJ+WNTluPZelSFPyaVSrqnzaiM2tQORYJAW6gSZsb7mRspQCUzmDod6y1NKujPzEgGpdoUkrVVWvGk7EAh7awyVJ5QqbPIStIajoAMl00kQCQD2LEGJMCflRnKK1XliFNRxzRbSLGZI69bTG/XDHO5FC5SlU1rYkimQHMbHWZ1KBNtySQAFkrapqGWZCWptblWCI6CAJBC2A2nrhoZdJj6jqN1ZZxDI01RUJ5RJZ4vFylpMSpG5PWMUcKKawdTA06epQu5Oocpnp7jofbFdLi5qCr5nMzAAmATF++x2uMeV+GLEqSDFvpiiTlhk5R2pS6ZXR47UBYiZaJ+SxfuIm3xwfwjJNXCotZdBJApMzLF5GrSpkFogCfeMDUuHqyhSdBBkwB2jqRgvgemktSVLGTaBcXiLTBjvHtgbUsoS28F2UyVTL1NbwhpIW0d+aHAja0mesRbpqMhxTMVKIq0V1CmmvmcMNZcAVCrEksDSjaLptIGMJmONAu8awjF7TNmBgSekwYxTkOIsq6A1hLAQN7dzthdTTU0mGGpKLaf0N04rIh5Sa1LSitRq0yAzVJvTCEtDaEkQJWmJ7tK/iypUy7q6uhrIBRXy51QPLiRoJAbUAFGnv7/Pn4+GBJMPp3UQCZA2AAggX9564Fp8frgECpy9RJ+HykWxL0WynqI1HC+NhdTCoQH12ddWmQYqLqLcxELqgaZMGBgEZJFV1rmoagJXlZRExuNF+eHN9tOxkhZl84UQ62Ukek6iDDASAIFrAHYW64Dr1BJYMCzG4nbe8zvt9cPHTps0p4GGYUqAqsjMiiwvLH1bgTHNt/KN8cUgNUAqJAIuOvSRvv+RwFkqDs2pehEkMBEz3YdAcNeH5qgtUmoPNUKNJJJAM3HKesDp3w9UuQb03lFWZTYFluAYJA/8AztgCtXNwem21/wDx2+mC8/XavUapMEmw7BbKP+0LijPZtmI6xO5veBae+Gz2Tx0WcO11KgRWAgA3PYgkfGf0nDGuVgMxZ9RbTtGkEkjY81rkEbHvbPpmCDIiLdptHX5YPHGAF0quneAGmNx3wjhbHUlXI24fXAzNJqsL94p0kkCFuxhgbk6QDpM6SMbfKihUo0wHFMNUZ3msxZdSaY5acaFgKA29iBG/ymtmddQOLhR2J7+2CanFHCtBZdUSVt2j8hF8DZk280S55aCKPL0kJqILVLVNYKsUsp1Dlnqm9zJGp8aoMURAwp03dyrEE1CwCxOggDlk6hzdekZapmyzamd3aIlpJgC27fliU63lmRc77/G2D6SB6ro1PHM0op8q031X1JSCk+gGbbatXKLbYE4bkW1Q5NNivKXVtIuCQYA5tIkAH23wk+3MfSoFu57z1P8AYw7yfiCtUnzH6bcoG4A3vtNuwwVCo/M3qNyyeZzgbU2RFKtVfURBiQCdJMnr6vlHxq4rwo5eugZ1fzFEaTbtclQR06fPBXFKvmk1LnQggbwRe++xk/LFNXNJoSpVGqoVAHwGwnpbFVwLN28B+cNTOLrdPv1Up+K+iRMwQTc/TCReGBV52k6oWxiI36EH2IGGeX8UFFfU76tlUe5uZ+t56YqpUWruazSqlpAJkmwAn6YRqlSHg053JWAGnmC4UXP8wAuJH132icM8/lQivUjmUKS0jrEWtPQSL8oJG+D+GVqSNemzVIIFSCQoa2oKIkrA6/LF3iThDnOCkreeQq3BME6QbKeYAar73HQDEm7la4HXtWcsyZz6n1KxPUz/AFGJjV5allQoFTz0qCQyAoQrAkESxBsR12xMN6i8Mn6b8ky/CyMtUp+dR8wrFMagXZdrwDoSGaSzKDsA1iOuD8Qyvk6Gpsa4prRl5AuSZCRAiYDSCbtMmyjK5aqEGpqZZQxAWoJgKSQYttJB/QxjYeEuAByaFV6mXfMUpYPT56gIMQzrygDUTJiekicZu1yBYltpmEru6VRp1FNWtAW02kGDJtFuuwHxxoaBNayrzaujAgyCbG0m3e18azjH8IGqIv2FjTKsVqCoeU2HNT0hiesmTuIi4HOVyeUyMVKTNmoprR105INdwwfR/NA2AFpWb4jqPG6PJbSdNxZ8+yOXpVK50gq0NIHMDFyeWf8Ax/qcECiSNVonvf4x0E9zjbZ3LUsqqVaIFXMgrRrrT0qE5iUCogjUyqwJlvQZ2wHQor986GoQ8UnRqAYFnZPLp6hpCpzBWMASs8wIGDHVknhCuCZh6ma0VRKKy8syD6ZtcbXO+H3DqOVzKX+7pICNSKWYuANJlmE2aSPYY6yGbpPWFavRpfcknyhKK5to1aeiFWMDfVe2B8tw/wC0CalY5JC1R3qsSBVlgGSmuoCoybyN5MkmMO5bvkBKvmKs7wBEU6WDvqIAOoBlB9TSbGZsOkHCziiotQgMXBAliPawEztt8saetwpGgJmQzOll8t9QaAdIjVItva56jGar5QuCDOpCdR2t7z1BBtgqavnBvSk1hF6cDZwHDKdQDdOo29OF+cyhpsFIW/8A63+WH2XqBUVRsB1/v3xVWoiow51DLsGBg3BmR1sBHWfbF5NJWyMYtukCU/Ddap6UJghbEWJ23ba1z0+eKv8AA2BKsCGmANoPv2EHGkp1TQ9aGorRDLMftfaR7YtzHA6jVaKgqPOqeWSamqL+uwJKRt1tsJGEU47qbwHUi1G4rIjyvhgMmokbNI1QQRIX8J37+3vgXKcFYqW1c0MQoG4HWegkH5gd8bql4YNHQa7gpU1ALSZpDqV3a63WGtfmGBszwd3qGnlg1TzWBRTEwwJaYI2I6Lse4jEVqpurK+k9t0K8z4Xq00LcpAKXDAyW/oYB+OFGZ4O/MQbCzX332mJH9RjSPwLiHLSzCtRpohamKqx2AEoCSbkQTYTinO5QqrBirFdJOgEBgwMEahchl0nsSBthrk2kmGMdNxbfPRmMrwlWkM2k9CdtxIsD0v8ALFmZ4EEE6gTMADqL8xkdY298ber4HqivTorpRnYBHc8ryCxuARKjSCADecD8Y8I1suwp5h0DsNS+WdUiSCdhGw3xWM4yXzOZqSkvBiRwv+7Y4yuRLMVmInrvDRjT5jhhckUKVRwq6m0BnIXURLACxFtrGRYYGq+H61GoNRQEzqlxyg8wJIkEGbEE4KaYWqAU4CO4/PDnJ+GqZpMGdNTgm6SQR6Yebargz3E4ApZsGYItY4qznECisQ46DR1OoTqFtrd94wupdKh4JW7NJwbgeV2ZRXZjpTSz042IcwDMmVi0Ae8jluHZaGdaVQBaxOnWSQADFMHUNX/aD3PfIZXPMKR06hpMKZG5IMG8xEx0tjR5jOf7AAKqeaVqGqFTWVIqblgPu2ZVQBlkQIkEnEZNotCKfCFlaoajIq6BDDlCwW1GLLF5g298NOM8JH2claQvABWqx0FmEeYrRBWCBaDIuxvgrhmVqvl6dOiTmFJ88sH0lKlMPEgm3KfwmTpBw74VnFz/AJy1sytB1di9R6bFySukqrBhYGmrMt5ATpIDb5XwZxjXJgBklV4poWKmBPPMEkEAaTf22/LB9Lj9Z6HPT10U1aCrCUvcQwLFBJtZZv0ONZRy+UyxYVaa5moZ/wBoWqaegAGCB/NBJDG8kSLCVJFIU201VbMoH8kuqydRY8zHldhLEMeunsInOaeGNBOLtGVyFFpR6hKieUATqAM9Jvc77wcO6fHC1d39TkEkm0HUsaSsWAkSse/THHCPDQrVKxpVqQNNTIrJoBaSQEHMNRCnlkESRfEzue0J9iZ/MQAuqot1dl1jQSCVIJKssbSJiMVvojWbDqaZSoNbZJCxmStRwN+02x5gPJ+LKlBFprUroqj0wTvc3AEySTt1xMapdfkWk82MOD+OaWpnq0aNappKBiAN2JLEASzHlAvy6RgtfFFBqZX7OdTIENepULPHmc8MxIUmGWQBfeYwv4/4Pq0aqjMrVpK5qLl6mpTs2pQQCSLFjBjcREY7y/C8jTNJSjOKfNUZ2guYBIEWVZBAG57ibc2q4wSlk64btWTHvFf4n09VHL5fLNQTUhYLVKs47ax0IHqM97YV5ei2ZzATLK7ZpBzeUFWioDrGhIAWmgaznmO5nVZZxTNirmlZQlFSoJN3IEmEAY2ImNIIG/vgvgvE6lElaNeqGAhqir+AH8RnZVE6thGGTi0rwxXFptLIr41kMzlUK1BCPUqAVFJksjlS0bx/vFE927jBHDeMu9TKUxVemiUnZVQzDIHKWJHOSgMz1Xrg7M5leICrUqVdUEIEE6o3Q7BR+JjFpDzFyUfBeD+U9F2dSCxZuWQEWwkMskN2tax3s9Lb8wRTlPagbiubfzKiuy1JfSWF1Y25gQIKwBBjucd5zjbFkUEPT06YKzqkMoPMTBCsAO0CNsX+KHDtTqUquosIkLpiCQxsT1vbaSOmF3GcsqaGUSI9QEXsb3PUyJ74KSlQ0oTgnaGVbPinmUqqadM0bHQY5xuQD1BNiOonc4UZhKjBiFfnb3M3JuQLmb/LA5y6uJBOubj9Ttb2737Y0OSyI0KF5mlSSwUm0WAvAAm8R0+DqCiQ9STtLsC8ggcyssBSZBtMfvbBmR8N16vMiyGIUS2mJE6r/hiLjuIm+JmqzIw0wZ3EKdjb0H3YR2JscXVuNtQeoKxqJXsNIEbC2qdj1BgyD1mcDUbeEV/TbVK5OkaHPZ2lTpIlOlqU1j5iiozcxU8gKxKBRZt9vVfDupw3LLm6dB6VRKbMiJpcw7DVrBYqW2NOVBBWZm4xjPCviX7KskM1LzAzEAfyOoWTMAgx8Ohw14D4rfXRessmlUV0ZiRKkRCgwDqILAzDMonYzzPTalYXJPg2WY/hzmKrs4emV8wtp81gdEctMhV0hhA5puSTItFXBOH+bmKDUxSpVgGBATRoWGBNrGSYsN2+JwLU4x9h4fmRUzQrVarxT0P5nJEXtyggsZ7kXvjM8E8X6M08CrUWu41IRpIBqa103gEOy7QIJ/mkOraygRbg7TPs+c8L0MyNGaK1GpkECmSmkD2Bnm6/GBjA8U8GUq+ZovSpOiGowNxFMlWZDpP4SVJIuBHScd8PaahzNfN+SlWpTAlo82WRiovKghVBO4sCRfFvHKgy1DV9pZgcwHp0dIQOgj7tou2kAsYIBuDiL1W5JJUNKFJ274Mtxjg/EKCPUrAIcv5aoQWJctyhqbAR8WkXHUnBXEc2lV6lYtU880QHp1CRYaW1U1m4UqLduaDBOHNTJVuKJTqVTUOTSpzurrOmwqcsbXHcgKxDHqNxX+HyUXd8wHeazLQUsull8urUOsn8MLFoIJ6zGK5cU3gEXFSzkQZPwtWJo1aOYp+XVpuld9RiiCCdJE3HNqt+InaASLwyjWytShRqUj5hR9JZSZ0s5ZhbYLaDt7Ys8KcepL5lJz5lMJqViWLCFVR6TEdTI7nA2c4wyfaB5jNJLJBAJvLsRG+mZH9BFUpfQnUewbjnDikeTRXTUcs0GYMQPZV3Jwn4pw4KzqSXYbMLqVFhHUbCPji48WLpUGoldMyBtcAAg2J+HbAWVrGo4XUPckkW69J/Lrhm5UqRbT09Jxk5PPRZwSj5VYOVVtMGDzXkbggqQQdj8Rhy+ZZdagqgqtqcLEC0NA/lImV7hThVmcslMuQ52CxMkAkXkqBuPbcTF8LBXUKyszfK0kbG/QjuOx6XaUd1o5oTcGmujRcbz1bLpTpmrTYEMhRQQUA06Q0qNw2obiGv2Bvg1EkBqhKsAVOkaQ2pdZcEzAEqY3CzMWGEcsTeZ98WUM46WViB2k/2Mb06WDPV3O2b3j2S1VXqZapRP2gstVVMCmGIBFibGA8QN7bWD8UcJfJ5ahr0vPnU0q02VgQLzAPXWfVBg+wGM1wNyC5kC1pMAnttvv7fXDKqi1xTSo+kFiBcb2BJB23Fj7xhXSeRk21gL8KZeM6lGq60Q6ahVUFtqepTYiZKm+41G/TBvFOGaGrVKrU6gpQEqKxBcMxWVMc0AiVYGQx3g4AzWWanSHlVVbyzGkyGA1Bom0gMA1og4vyFEV6lNM8xWjp1t5TDUTA0gzIi5NgTANhGBLTfMsB0taKl7c/IV5V0VQGpamEyTWZeptp1CI2+WJhlxfwpS85/KzStTJlSymYN7xa20+2Jhavstv8A9K/2O/FfjNs3VQHU4y45SZEGxeoYO7MAt7BQLScLlzZNMs21zIBj5Hr8sKTR5GKm8iR3E4qWrUVlFwemGenGSpk/UlCVhT1gQTIE9D1GGXCM6xp1EpkKzKyO3dWBET0+AiYvOFucmrUquw5m2G1yBe3TBvAeGOA5IG0SWi/t1JE3O2A0khdzbCvDppJyPpADhmqOmrYwVIkSsXgkglRa+CuHUadR61es9UGo5KIAoYS880KF+gA+G2ENfP6XBRrqIJ/UD9PfF6eKyL6AziwYmB7cqgDDbXLJnJRqgTiOfY1GlYEmAdwATuep748yddqkpoZySIgEwLDsfl7/AJ85c1KxckO5NyQJuTcwBve3QTPbDDg9JkB5KkHci1xYj0na/wBMPtQq1p1V4DeG5UopUqZBIYimGM22JvcGbRuPk+o5KhVVJY0ys6mAUT8RsIja+x3wjovNbyYILMAb3vA3gCf6YN4vlUywszMhI0vaZm5I+UjvGIye7AVSoLy3BqJdWOY01FkCFUaTJg6fxEe8flhV4hyNJqqPTbzmqcjHTu6BQT1EsIbe04HNGvVD5gUmakF1MwUkWhSLD4X2k7jGt8A8FWp5bGvXoGo7Fgh0gKJiCyEa2MLvOm8HCPevcgqn7WIeKZGqmmtmqTrQZlp1ICqHqBAKjACwb1XgAlT74eUcxWV3zFGlUZXLoKgTUdEjSmx0aVCKAIIAGPp2S8CDzy7VRUo021UKbDXpPUuWuxBkgyTcHphdxbhr0KzKhkZqqzAD8A5Ba9mlCZH88dJwjlsjclf4KqpSpGcyWSqrQDaRQCkAUjS0luYeXJKiOYM2nc6AY64QeJslV8+jmmAYl/LIW2l6Y5QbQBCxbYIRj6P4oywp085Nbmprl3pgsCQ6zzQe5Pwknvgfwxw2nm8rFRtRqVi1YaoZoUlSDEgyRcEG5vhW2tS2U/s/T4MfQ41SziLTOWWo/m0FkqogsyqdzaCZkbg3jG08S/w/pGkQgRBTVnSpcxAnSZJMGSAZMA2GBB4MyFZav2eUanJJFUEBryjKVIIAEy3fDTi9R1qUKFNS+Wc011BoNNUs0mbllvNovucNJudPlo50km1wjMcP48tDK0igZFSp5ZVaihtRQuWZNJYkll2i0AbLC7x94rzFfKUHaoNDvW5BSKEaAEIYtvPmlbCPnYOM9wuk1DMDzi+aytatVYcsuaipodgZkBFG1pVhNsMPC3AaHE6FM5pSxpNW+7DELzuGGx2BBi98U3rdtS5LON6e+uCrwP4a4eXrOlXnAYQo06UqLALTOokE9dM7DY4ReJP4f+UlN6T/AGmv5rDSVADKFkeom6hbiTOq20Y+hPwNmBqVqaoaekalIllFnI02GobA7XgDcIfFHgqs6VK2WYVSADTQ7wGl1PQgwLW2GGlN1dUzmUVdXg+ccQ8JtXyor5dKaVKSt5lNIBOmoV1X6gQflNsZ7hGRqAPWkq7AyqwukEK4P/KwYERGxx9H4twjMZTIrmTrSsQhquo0kK0hqZBJkqwW5FwJnpjC8coxl6GgusU2YqQRZ3LKBO6wZG9jhFNpU+y8NH1W9iulf2JwrPVHB1eZKmBpJ7DVuD1Im/Ue2A87ktLAojGpF0YybnoAAdJGq24kEHAXCauttEF7GBqiLie/b8hh/U4JSLKy1SF2ZPl0MG8/XHQlSOZ5yY/iOY11C0EHrqYsZG5JO5Jk48ytEFhrBKmxOxHv8u3XDXimRqMxfS7GYDwYa+lTMb7fphbnEKvLIV2lTaD8Onw2wyqqEd3YZUytFUCnVrBuwNj8Ow/PF3HKorlCpsqhRI6C0T1PvhXVqgixn27YpXMsAQGIGBtbyHdQ3apJ5bfM/qemLeICmroYbkjVcjVHWDtM2xdkuFI6DzW8swIAA7Wkz8MW0OGIEc1XNTRBABglRvf9rbYWc91K+A6KWnbauwQ+JVFtJPuCMTBJzOTOyqB2NKT9fNx5jWvAbfkWoYdItt+uLs4fvGxMTEZc/QvL4SynuPhhlkD92+PMTG8ExRx+mFqqVABIBMCJMYVZk3xMTHVHgg+RlkWhLWt0+GLaFZgLMdz198TExRLgFjDhI+81fi8smesxvPfAbOWovqJP3i736NOJiY4y+hz9H+B1kjGVBFjJuPcwfqLYJ4NxWtUYLUq1HVSmlWdiFirTAgEwLWtiYmHj8B06/wDVX7L8H0rxTmnXLgq7KYGxI/Gg6fE/U4a8NOrQW5iK7QTeLTafe+JiY8/V4OiHBgeP3zecJuShk9TGmMMvCRitRi0rUmP+VcTEw75X7fwc3Uv3/kK8LIP9st6gur3l6kz3wh4ZmXNFCWYmFuSf5RiYmK6fZOQl4vbMowszDmYbm/U9ca/+ENZvtZWTp8nabb9sTEwz/q/Y9L/JP6/k2P8AFCof8PqiTBEETuOx7jGU8DZt1ySgOwHlpYMQPUR+gAxMTE9f4fqedpco0tdi1HiIa4FMQDcDlqf0H0x8p8bH7zLf/wCSn/8AepiYmD/hI9H9B/e19fwYbhNqpjscd8OqmNz+Lr7YmJjsXJ5mp8Mfr+S+tsv/ADDAuc3T33x5iYqzlFwx70OJiYBhmHOlbnYfpgmmx/LExMcpQAqoJNse4mJh1wE//9k="/>
          <p:cNvSpPr>
            <a:spLocks noChangeAspect="1" noChangeArrowheads="1"/>
          </p:cNvSpPr>
          <p:nvPr/>
        </p:nvSpPr>
        <p:spPr bwMode="auto">
          <a:xfrm>
            <a:off x="80963"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34" name="Picture 10" descr="http://t0.gstatic.com/images?q=tbn:ANd9GcTabur8H9aPROZiI7gbtFnmmwB-8rg35hzlZ06sb_XnW9l5uRFxYQ"/>
          <p:cNvPicPr>
            <a:picLocks noChangeAspect="1" noChangeArrowheads="1"/>
          </p:cNvPicPr>
          <p:nvPr/>
        </p:nvPicPr>
        <p:blipFill>
          <a:blip r:embed="rId2" cstate="print"/>
          <a:srcRect/>
          <a:stretch>
            <a:fillRect/>
          </a:stretch>
        </p:blipFill>
        <p:spPr bwMode="auto">
          <a:xfrm>
            <a:off x="5508104" y="548680"/>
            <a:ext cx="3168352" cy="1847851"/>
          </a:xfrm>
          <a:prstGeom prst="rect">
            <a:avLst/>
          </a:prstGeom>
          <a:noFill/>
        </p:spPr>
      </p:pic>
      <p:pic>
        <p:nvPicPr>
          <p:cNvPr id="1036" name="Picture 12" descr="http://t2.gstatic.com/images?q=tbn:ANd9GcQFCNPEBAmx5v6TS04fN4FALXV96zlSgASDuBUKKz5XIcJyHqjk5g"/>
          <p:cNvPicPr>
            <a:picLocks noChangeAspect="1" noChangeArrowheads="1"/>
          </p:cNvPicPr>
          <p:nvPr/>
        </p:nvPicPr>
        <p:blipFill>
          <a:blip r:embed="rId3" cstate="print"/>
          <a:srcRect/>
          <a:stretch>
            <a:fillRect/>
          </a:stretch>
        </p:blipFill>
        <p:spPr bwMode="auto">
          <a:xfrm>
            <a:off x="5364088" y="2564904"/>
            <a:ext cx="1656184" cy="1368151"/>
          </a:xfrm>
          <a:prstGeom prst="rect">
            <a:avLst/>
          </a:prstGeom>
          <a:noFill/>
        </p:spPr>
      </p:pic>
      <p:pic>
        <p:nvPicPr>
          <p:cNvPr id="1038" name="Picture 14" descr="http://t1.gstatic.com/images?q=tbn:ANd9GcToG94G_Ij0kR5A9Y0fmTJw-DLPmF33NGtqbvZqkMcW7eyiEEKy"/>
          <p:cNvPicPr>
            <a:picLocks noChangeAspect="1" noChangeArrowheads="1"/>
          </p:cNvPicPr>
          <p:nvPr/>
        </p:nvPicPr>
        <p:blipFill>
          <a:blip r:embed="rId4" cstate="print"/>
          <a:srcRect/>
          <a:stretch>
            <a:fillRect/>
          </a:stretch>
        </p:blipFill>
        <p:spPr bwMode="auto">
          <a:xfrm>
            <a:off x="7164288" y="2564905"/>
            <a:ext cx="1728192" cy="1368152"/>
          </a:xfrm>
          <a:prstGeom prst="rect">
            <a:avLst/>
          </a:prstGeom>
          <a:noFill/>
        </p:spPr>
      </p:pic>
      <p:sp>
        <p:nvSpPr>
          <p:cNvPr id="11" name="10 Rectángulo"/>
          <p:cNvSpPr/>
          <p:nvPr/>
        </p:nvSpPr>
        <p:spPr>
          <a:xfrm>
            <a:off x="5364088" y="5805264"/>
            <a:ext cx="3528392" cy="923330"/>
          </a:xfrm>
          <a:prstGeom prst="rect">
            <a:avLst/>
          </a:prstGeom>
        </p:spPr>
        <p:txBody>
          <a:bodyPr wrap="square">
            <a:spAutoFit/>
          </a:bodyPr>
          <a:lstStyle/>
          <a:p>
            <a:pPr algn="ctr"/>
            <a:r>
              <a:rPr lang="es-ES" i="1" dirty="0" smtClean="0"/>
              <a:t> </a:t>
            </a:r>
            <a:r>
              <a:rPr lang="es-ES" b="1" i="1" dirty="0" smtClean="0"/>
              <a:t>Todas dicen tener la verdad. Pero Dios dejó en su Palabra la señal distintiva:</a:t>
            </a:r>
            <a:r>
              <a:rPr lang="es-ES" i="1" dirty="0" smtClean="0"/>
              <a:t> </a:t>
            </a:r>
            <a:r>
              <a:rPr lang="es-ES" b="1" i="1" dirty="0" smtClean="0">
                <a:solidFill>
                  <a:srgbClr val="FF0000"/>
                </a:solidFill>
              </a:rPr>
              <a:t>(Lea 1 Juan 2:3-4)</a:t>
            </a:r>
            <a:endParaRPr lang="es-CO" b="1" dirty="0">
              <a:solidFill>
                <a:srgbClr val="FF0000"/>
              </a:solidFill>
            </a:endParaRPr>
          </a:p>
        </p:txBody>
      </p:sp>
      <p:pic>
        <p:nvPicPr>
          <p:cNvPr id="1040" name="Picture 16" descr="http://t3.gstatic.com/images?q=tbn:ANd9GcTFt-PJN5bTkeAmw6ebmtOJHbzMOm52cgImZlO5k2iep2gf8r-Q"/>
          <p:cNvPicPr>
            <a:picLocks noChangeAspect="1" noChangeArrowheads="1"/>
          </p:cNvPicPr>
          <p:nvPr/>
        </p:nvPicPr>
        <p:blipFill>
          <a:blip r:embed="rId5" cstate="print"/>
          <a:srcRect/>
          <a:stretch>
            <a:fillRect/>
          </a:stretch>
        </p:blipFill>
        <p:spPr bwMode="auto">
          <a:xfrm>
            <a:off x="5436096" y="4149080"/>
            <a:ext cx="3384376" cy="15841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34"/>
                                        </p:tgtEl>
                                        <p:attrNameLst>
                                          <p:attrName>style.visibility</p:attrName>
                                        </p:attrNameLst>
                                      </p:cBhvr>
                                      <p:to>
                                        <p:strVal val="visible"/>
                                      </p:to>
                                    </p:set>
                                    <p:anim to="" calcmode="lin" valueType="num">
                                      <p:cBhvr>
                                        <p:cTn id="17" dur="1" fill="hold"/>
                                        <p:tgtEl>
                                          <p:spTgt spid="103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036"/>
                                        </p:tgtEl>
                                        <p:attrNameLst>
                                          <p:attrName>style.visibility</p:attrName>
                                        </p:attrNameLst>
                                      </p:cBhvr>
                                      <p:to>
                                        <p:strVal val="visible"/>
                                      </p:to>
                                    </p:set>
                                    <p:anim to="" calcmode="lin" valueType="num">
                                      <p:cBhvr>
                                        <p:cTn id="22" dur="1" fill="hold"/>
                                        <p:tgtEl>
                                          <p:spTgt spid="103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038"/>
                                        </p:tgtEl>
                                        <p:attrNameLst>
                                          <p:attrName>style.visibility</p:attrName>
                                        </p:attrNameLst>
                                      </p:cBhvr>
                                      <p:to>
                                        <p:strVal val="visible"/>
                                      </p:to>
                                    </p:set>
                                    <p:anim to="" calcmode="lin" valueType="num">
                                      <p:cBhvr>
                                        <p:cTn id="27" dur="1" fill="hold"/>
                                        <p:tgtEl>
                                          <p:spTgt spid="103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040"/>
                                        </p:tgtEl>
                                        <p:attrNameLst>
                                          <p:attrName>style.visibility</p:attrName>
                                        </p:attrNameLst>
                                      </p:cBhvr>
                                      <p:to>
                                        <p:strVal val="visible"/>
                                      </p:to>
                                    </p:set>
                                    <p:anim to="" calcmode="lin" valueType="num">
                                      <p:cBhvr>
                                        <p:cTn id="32" dur="1" fill="hold"/>
                                        <p:tgtEl>
                                          <p:spTgt spid="1040"/>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to="" calcmode="lin" valueType="num">
                                      <p:cBhvr>
                                        <p:cTn id="37" dur="1" fill="hold"/>
                                        <p:tgtEl>
                                          <p:spTgt spid="3">
                                            <p:txEl>
                                              <p:pRg st="3" end="3"/>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to="" calcmode="lin" valueType="num">
                                      <p:cBhvr>
                                        <p:cTn id="42" dur="1" fill="hold"/>
                                        <p:tgtEl>
                                          <p:spTgt spid="1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rgbClr val="FFFF00"/>
          </a:solidFill>
        </p:spPr>
        <p:txBody>
          <a:bodyPr>
            <a:normAutofit lnSpcReduction="10000"/>
          </a:bodyPr>
          <a:lstStyle/>
          <a:p>
            <a:pPr>
              <a:buNone/>
            </a:pPr>
            <a:r>
              <a:rPr lang="es-ES" sz="3500" b="1" i="1" dirty="0" smtClean="0">
                <a:solidFill>
                  <a:srgbClr val="FF0000"/>
                </a:solidFill>
              </a:rPr>
              <a:t>   </a:t>
            </a:r>
            <a:r>
              <a:rPr lang="es-ES" sz="4000" b="1" i="1" dirty="0" smtClean="0">
                <a:solidFill>
                  <a:srgbClr val="FF0000"/>
                </a:solidFill>
              </a:rPr>
              <a:t>(2) </a:t>
            </a:r>
            <a:r>
              <a:rPr lang="es-ES" sz="4000" b="1" i="1" u="sng" dirty="0" smtClean="0">
                <a:solidFill>
                  <a:srgbClr val="FF0000"/>
                </a:solidFill>
              </a:rPr>
              <a:t>Guerras</a:t>
            </a:r>
            <a:br>
              <a:rPr lang="es-ES" sz="4000" b="1" i="1" u="sng" dirty="0" smtClean="0">
                <a:solidFill>
                  <a:srgbClr val="FF0000"/>
                </a:solidFill>
              </a:rPr>
            </a:br>
            <a:r>
              <a:rPr lang="es-ES" dirty="0" smtClean="0"/>
              <a:t>"</a:t>
            </a:r>
            <a:r>
              <a:rPr lang="es-ES" b="1" u="sng" dirty="0" smtClean="0"/>
              <a:t>Oiréis hablar de guerras y de rumores de guerras</a:t>
            </a:r>
            <a:r>
              <a:rPr lang="es-ES" dirty="0" smtClean="0"/>
              <a:t>; mirad que no os alarméis, </a:t>
            </a:r>
            <a:r>
              <a:rPr lang="es-ES" i="1" dirty="0" smtClean="0"/>
              <a:t>porque es </a:t>
            </a:r>
            <a:r>
              <a:rPr lang="es-ES" i="1" u="sng" dirty="0" smtClean="0">
                <a:solidFill>
                  <a:srgbClr val="0070C0"/>
                </a:solidFill>
              </a:rPr>
              <a:t>necesario</a:t>
            </a:r>
            <a:r>
              <a:rPr lang="es-ES" i="1" dirty="0" smtClean="0"/>
              <a:t> que todo eso acontezca; pero aún no es el fin. Porque se levantará nación contra nación, y reino contra reino. </a:t>
            </a:r>
            <a:br>
              <a:rPr lang="es-ES" i="1" dirty="0" smtClean="0"/>
            </a:br>
            <a:endParaRPr lang="es-ES" dirty="0" smtClean="0"/>
          </a:p>
          <a:p>
            <a:pPr>
              <a:buNone/>
            </a:pPr>
            <a:r>
              <a:rPr lang="es-CO" b="1" dirty="0" smtClean="0"/>
              <a:t>Guerras civiles de Colombia</a:t>
            </a:r>
          </a:p>
          <a:p>
            <a:pPr>
              <a:buNone/>
            </a:pPr>
            <a:r>
              <a:rPr lang="es-CO" sz="2000" dirty="0" smtClean="0"/>
              <a:t>Estados Federales entre 1863 y 1886</a:t>
            </a:r>
          </a:p>
          <a:p>
            <a:pPr>
              <a:buNone/>
            </a:pPr>
            <a:r>
              <a:rPr lang="es-CO" sz="2000" dirty="0" smtClean="0"/>
              <a:t>Ocho conflictos en el período de 1810 a 1902</a:t>
            </a:r>
          </a:p>
          <a:p>
            <a:pPr>
              <a:buNone/>
            </a:pPr>
            <a:r>
              <a:rPr lang="es-CO" sz="2000" dirty="0" smtClean="0"/>
              <a:t>Guerra Civil de 1876-1896.</a:t>
            </a:r>
          </a:p>
          <a:p>
            <a:pPr>
              <a:buNone/>
            </a:pPr>
            <a:r>
              <a:rPr lang="es-CO" sz="2000" dirty="0" smtClean="0"/>
              <a:t>Guerra Civil de 1851</a:t>
            </a:r>
          </a:p>
          <a:p>
            <a:pPr>
              <a:buNone/>
            </a:pPr>
            <a:r>
              <a:rPr lang="es-CO" sz="2000" dirty="0" smtClean="0"/>
              <a:t>Guerrilla política 1948- hasta hoy 2011.</a:t>
            </a:r>
          </a:p>
          <a:p>
            <a:pPr>
              <a:buNone/>
            </a:pPr>
            <a:r>
              <a:rPr lang="es-CO" sz="2000" dirty="0" smtClean="0"/>
              <a:t> </a:t>
            </a:r>
          </a:p>
          <a:p>
            <a:pPr>
              <a:buNone/>
            </a:pPr>
            <a:endParaRPr lang="es-CO" sz="2000" dirty="0" smtClean="0"/>
          </a:p>
          <a:p>
            <a:endParaRPr lang="es-CO" dirty="0"/>
          </a:p>
        </p:txBody>
      </p:sp>
      <p:pic>
        <p:nvPicPr>
          <p:cNvPr id="29698" name="Picture 2" descr="http://t2.gstatic.com/images?q=tbn:ANd9GcQCXqS0o0G7uHO4wRM3tIlHQlU3w54LZ17zsI8bHB5S3PQbgHQKWQ"/>
          <p:cNvPicPr>
            <a:picLocks noChangeAspect="1" noChangeArrowheads="1"/>
          </p:cNvPicPr>
          <p:nvPr/>
        </p:nvPicPr>
        <p:blipFill>
          <a:blip r:embed="rId2" cstate="print"/>
          <a:srcRect/>
          <a:stretch>
            <a:fillRect/>
          </a:stretch>
        </p:blipFill>
        <p:spPr bwMode="auto">
          <a:xfrm>
            <a:off x="5868144" y="3356992"/>
            <a:ext cx="2808312"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9698"/>
                                        </p:tgtEl>
                                        <p:attrNameLst>
                                          <p:attrName>style.visibility</p:attrName>
                                        </p:attrNameLst>
                                      </p:cBhvr>
                                      <p:to>
                                        <p:strVal val="visible"/>
                                      </p:to>
                                    </p:set>
                                    <p:anim to="" calcmode="lin" valueType="num">
                                      <p:cBhvr>
                                        <p:cTn id="7" dur="1" fill="hold"/>
                                        <p:tgtEl>
                                          <p:spTgt spid="2969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to="" calcmode="lin" valueType="num">
                                      <p:cBhvr>
                                        <p:cTn id="32" dur="1" fill="hold"/>
                                        <p:tgtEl>
                                          <p:spTgt spid="3">
                                            <p:txEl>
                                              <p:pRg st="3" end="3"/>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to="" calcmode="lin" valueType="num">
                                      <p:cBhvr>
                                        <p:cTn id="37" dur="1" fill="hold"/>
                                        <p:tgtEl>
                                          <p:spTgt spid="3">
                                            <p:txEl>
                                              <p:pRg st="4" end="4"/>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to="" calcmode="lin" valueType="num">
                                      <p:cBhvr>
                                        <p:cTn id="42" dur="1" fill="hold"/>
                                        <p:tgtEl>
                                          <p:spTgt spid="3">
                                            <p:txEl>
                                              <p:pRg st="5" end="5"/>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to="" calcmode="lin" valueType="num">
                                      <p:cBhvr>
                                        <p:cTn id="4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accent6">
              <a:lumMod val="20000"/>
              <a:lumOff val="80000"/>
            </a:schemeClr>
          </a:solidFill>
        </p:spPr>
        <p:txBody>
          <a:bodyPr>
            <a:normAutofit/>
          </a:bodyPr>
          <a:lstStyle/>
          <a:p>
            <a:pPr>
              <a:buNone/>
            </a:pPr>
            <a:r>
              <a:rPr lang="es-CO" dirty="0" smtClean="0"/>
              <a:t>    Los discípulos no debían sorprenderse cuando estallaran guerras </a:t>
            </a:r>
            <a:r>
              <a:rPr lang="es-CO" dirty="0" smtClean="0">
                <a:solidFill>
                  <a:srgbClr val="0070C0"/>
                </a:solidFill>
              </a:rPr>
              <a:t>antes del año 70</a:t>
            </a:r>
            <a:r>
              <a:rPr lang="es-CO" dirty="0" smtClean="0"/>
              <a:t> d.C. Por tanto, habrían guerra antes de la caída de Jerusalén, pero éstas no anunciarían el pronto regreso de Jesús (DTG 582-583).</a:t>
            </a:r>
          </a:p>
          <a:p>
            <a:endParaRPr lang="es-CO" dirty="0" smtClean="0"/>
          </a:p>
          <a:p>
            <a:pPr>
              <a:buNone/>
            </a:pPr>
            <a:r>
              <a:rPr lang="es-CO" dirty="0" smtClean="0">
                <a:solidFill>
                  <a:srgbClr val="FF0000"/>
                </a:solidFill>
              </a:rPr>
              <a:t>    </a:t>
            </a:r>
            <a:r>
              <a:rPr lang="es-CO" b="1" dirty="0" smtClean="0">
                <a:solidFill>
                  <a:srgbClr val="FF0000"/>
                </a:solidFill>
              </a:rPr>
              <a:t>PERO AÚN NO ES EL FIN</a:t>
            </a:r>
            <a:r>
              <a:rPr lang="es-CO" dirty="0" smtClean="0"/>
              <a:t>. Note que el Señor anticipa el surgimiento de guerras tanto el fin de la nación judía como el fin del mundo.</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2">
              <a:lumMod val="20000"/>
              <a:lumOff val="80000"/>
            </a:schemeClr>
          </a:solidFill>
        </p:spPr>
        <p:txBody>
          <a:bodyPr/>
          <a:lstStyle/>
          <a:p>
            <a:pPr>
              <a:buNone/>
            </a:pPr>
            <a:r>
              <a:rPr lang="es-CO" dirty="0" smtClean="0"/>
              <a:t>    Los rabinos declararían que las guerras anunciarían dos cosas:</a:t>
            </a:r>
          </a:p>
          <a:p>
            <a:pPr>
              <a:buNone/>
            </a:pPr>
            <a:endParaRPr lang="es-CO" dirty="0" smtClean="0"/>
          </a:p>
          <a:p>
            <a:pPr marL="514350" indent="-514350">
              <a:buNone/>
            </a:pPr>
            <a:r>
              <a:rPr lang="es-CO" b="1" dirty="0" smtClean="0">
                <a:solidFill>
                  <a:srgbClr val="FF0000"/>
                </a:solidFill>
              </a:rPr>
              <a:t>1</a:t>
            </a:r>
            <a:r>
              <a:rPr lang="es-CO" dirty="0" smtClean="0"/>
              <a:t>)  Que eran “</a:t>
            </a:r>
            <a:r>
              <a:rPr lang="es-CO" dirty="0" smtClean="0">
                <a:solidFill>
                  <a:srgbClr val="0070C0"/>
                </a:solidFill>
              </a:rPr>
              <a:t>indicios del advenimiento del Mesías</a:t>
            </a:r>
            <a:r>
              <a:rPr lang="es-CO" dirty="0" smtClean="0"/>
              <a:t>”.</a:t>
            </a:r>
            <a:r>
              <a:rPr lang="es-CO" sz="2400" dirty="0" smtClean="0"/>
              <a:t> (Note que el Mecías ya había venido)</a:t>
            </a:r>
            <a:r>
              <a:rPr lang="es-CO" dirty="0" smtClean="0"/>
              <a:t>.</a:t>
            </a:r>
          </a:p>
          <a:p>
            <a:pPr marL="514350" indent="-514350">
              <a:buNone/>
            </a:pPr>
            <a:r>
              <a:rPr lang="es-CO" b="1" dirty="0" smtClean="0">
                <a:solidFill>
                  <a:srgbClr val="FF0000"/>
                </a:solidFill>
              </a:rPr>
              <a:t>2</a:t>
            </a:r>
            <a:r>
              <a:rPr lang="es-CO" dirty="0" smtClean="0"/>
              <a:t>)  Que eran “</a:t>
            </a:r>
            <a:r>
              <a:rPr lang="es-CO" dirty="0" smtClean="0">
                <a:solidFill>
                  <a:srgbClr val="0070C0"/>
                </a:solidFill>
              </a:rPr>
              <a:t>indicios de su liberación de la servidumbre Romana</a:t>
            </a:r>
            <a:r>
              <a:rPr lang="es-CO" dirty="0" smtClean="0"/>
              <a:t>”. </a:t>
            </a:r>
          </a:p>
          <a:p>
            <a:pPr marL="514350" indent="-514350">
              <a:buAutoNum type="arabicParenR"/>
            </a:pPr>
            <a:endParaRPr lang="es-CO" dirty="0" smtClean="0"/>
          </a:p>
          <a:p>
            <a:pPr marL="514350" indent="-514350">
              <a:buNone/>
            </a:pPr>
            <a:r>
              <a:rPr lang="es-CO" dirty="0" smtClean="0"/>
              <a:t>      Pero Jesús indicó que esas cosas eran señales de su </a:t>
            </a:r>
            <a:r>
              <a:rPr lang="es-CO" b="1" u="sng" dirty="0" smtClean="0">
                <a:solidFill>
                  <a:srgbClr val="0070C0"/>
                </a:solidFill>
              </a:rPr>
              <a:t>destrucción </a:t>
            </a:r>
            <a:r>
              <a:rPr lang="es-CO" dirty="0" smtClean="0"/>
              <a:t>nacional (DTG 582-583).</a:t>
            </a:r>
          </a:p>
          <a:p>
            <a:pPr marL="514350" indent="-514350">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 </a:t>
            </a:r>
            <a:endParaRPr lang="es-CO" dirty="0"/>
          </a:p>
        </p:txBody>
      </p:sp>
      <p:sp>
        <p:nvSpPr>
          <p:cNvPr id="3" name="2 Marcador de contenido"/>
          <p:cNvSpPr>
            <a:spLocks noGrp="1"/>
          </p:cNvSpPr>
          <p:nvPr>
            <p:ph idx="1"/>
          </p:nvPr>
        </p:nvSpPr>
        <p:spPr>
          <a:xfrm>
            <a:off x="323528" y="188640"/>
            <a:ext cx="5760640" cy="6336704"/>
          </a:xfrm>
          <a:solidFill>
            <a:srgbClr val="FFFF00"/>
          </a:solidFill>
        </p:spPr>
        <p:txBody>
          <a:bodyPr>
            <a:normAutofit fontScale="70000" lnSpcReduction="20000"/>
          </a:bodyPr>
          <a:lstStyle/>
          <a:p>
            <a:pPr>
              <a:buNone/>
            </a:pPr>
            <a:r>
              <a:rPr lang="es-CO" dirty="0" smtClean="0"/>
              <a:t>    </a:t>
            </a:r>
          </a:p>
          <a:p>
            <a:pPr>
              <a:buNone/>
            </a:pPr>
            <a:r>
              <a:rPr lang="es-CO" dirty="0" smtClean="0"/>
              <a:t>    </a:t>
            </a:r>
            <a:r>
              <a:rPr lang="es-CO" sz="3600" dirty="0" smtClean="0"/>
              <a:t>Así como las guerras y los rumores de guerra de tiempos apostólicos presagiaban en </a:t>
            </a:r>
            <a:r>
              <a:rPr lang="es-CO" sz="3600" dirty="0" smtClean="0">
                <a:solidFill>
                  <a:srgbClr val="0070C0"/>
                </a:solidFill>
              </a:rPr>
              <a:t>fin de la nación judía</a:t>
            </a:r>
            <a:r>
              <a:rPr lang="es-CO" sz="3600" dirty="0" smtClean="0"/>
              <a:t>, así también las luchas y las guerras internacionales </a:t>
            </a:r>
            <a:r>
              <a:rPr lang="es-CO" sz="3600" u="sng" dirty="0" smtClean="0">
                <a:solidFill>
                  <a:srgbClr val="0070C0"/>
                </a:solidFill>
              </a:rPr>
              <a:t>después del año 70</a:t>
            </a:r>
            <a:r>
              <a:rPr lang="es-CO" sz="3600" dirty="0" smtClean="0"/>
              <a:t>, presagian el fin del mundo (PR 394; 2JT 352).</a:t>
            </a:r>
          </a:p>
          <a:p>
            <a:endParaRPr lang="es-CO" sz="3600" dirty="0" smtClean="0"/>
          </a:p>
          <a:p>
            <a:pPr>
              <a:buNone/>
            </a:pPr>
            <a:r>
              <a:rPr lang="es-CO" sz="3600" dirty="0" smtClean="0"/>
              <a:t>    Jesús dice que esto era “</a:t>
            </a:r>
            <a:r>
              <a:rPr lang="es-CO" sz="3600" b="1" u="sng" dirty="0" smtClean="0">
                <a:solidFill>
                  <a:srgbClr val="FF0000"/>
                </a:solidFill>
              </a:rPr>
              <a:t>necesario que sucediera</a:t>
            </a:r>
            <a:r>
              <a:rPr lang="es-CO" sz="3600" dirty="0" smtClean="0"/>
              <a:t>”, a veces el </a:t>
            </a:r>
            <a:r>
              <a:rPr lang="es-CO" sz="3600" b="1" dirty="0" smtClean="0">
                <a:solidFill>
                  <a:srgbClr val="0070C0"/>
                </a:solidFill>
              </a:rPr>
              <a:t>dolor </a:t>
            </a:r>
            <a:r>
              <a:rPr lang="es-CO" sz="3600" dirty="0" smtClean="0"/>
              <a:t>y el </a:t>
            </a:r>
            <a:r>
              <a:rPr lang="es-CO" sz="3600" b="1" dirty="0" smtClean="0">
                <a:solidFill>
                  <a:srgbClr val="0070C0"/>
                </a:solidFill>
              </a:rPr>
              <a:t>sufrimiento</a:t>
            </a:r>
            <a:r>
              <a:rPr lang="es-CO" sz="3600" dirty="0" smtClean="0"/>
              <a:t> son armas de Dios para </a:t>
            </a:r>
            <a:r>
              <a:rPr lang="es-CO" sz="3600" b="1" u="sng" dirty="0" smtClean="0">
                <a:solidFill>
                  <a:srgbClr val="0070C0"/>
                </a:solidFill>
              </a:rPr>
              <a:t>ablandar el corazón endurecido de los hombres a causa del pecado</a:t>
            </a:r>
            <a:r>
              <a:rPr lang="es-CO" sz="3600" dirty="0" smtClean="0"/>
              <a:t>, estos son </a:t>
            </a:r>
            <a:r>
              <a:rPr lang="es-CO" sz="3600" b="1" u="sng" dirty="0" smtClean="0">
                <a:solidFill>
                  <a:srgbClr val="0070C0"/>
                </a:solidFill>
              </a:rPr>
              <a:t>medios</a:t>
            </a:r>
            <a:r>
              <a:rPr lang="es-CO" sz="3600" dirty="0" smtClean="0"/>
              <a:t> que nos acercan a Dios.</a:t>
            </a:r>
          </a:p>
          <a:p>
            <a:endParaRPr lang="es-CO" sz="3600" dirty="0" smtClean="0"/>
          </a:p>
          <a:p>
            <a:pPr>
              <a:buNone/>
            </a:pPr>
            <a:r>
              <a:rPr lang="es-CO" sz="3600" b="1" dirty="0" smtClean="0">
                <a:solidFill>
                  <a:srgbClr val="FF0000"/>
                </a:solidFill>
              </a:rPr>
              <a:t>  </a:t>
            </a:r>
            <a:endParaRPr lang="es-CO" sz="3600" dirty="0"/>
          </a:p>
        </p:txBody>
      </p:sp>
      <p:pic>
        <p:nvPicPr>
          <p:cNvPr id="26626" name="Picture 2" descr="http://t0.gstatic.com/images?q=tbn:ANd9GcRjNoOieGZNJrjjdSFy4mcQLTjj-gmbSGbbvWhBMHZgYSbA7s3x"/>
          <p:cNvPicPr>
            <a:picLocks noChangeAspect="1" noChangeArrowheads="1"/>
          </p:cNvPicPr>
          <p:nvPr/>
        </p:nvPicPr>
        <p:blipFill>
          <a:blip r:embed="rId2" cstate="print"/>
          <a:srcRect/>
          <a:stretch>
            <a:fillRect/>
          </a:stretch>
        </p:blipFill>
        <p:spPr bwMode="auto">
          <a:xfrm>
            <a:off x="6623720" y="404664"/>
            <a:ext cx="2124744" cy="1872208"/>
          </a:xfrm>
          <a:prstGeom prst="rect">
            <a:avLst/>
          </a:prstGeom>
          <a:noFill/>
        </p:spPr>
      </p:pic>
      <p:pic>
        <p:nvPicPr>
          <p:cNvPr id="26628" name="Picture 4" descr="http://t3.gstatic.com/images?q=tbn:ANd9GcTXsZW7_2JfN9ZL68DYjGOiwy8yzTKFOd5JueWJ7i6L3DclTCAc"/>
          <p:cNvPicPr>
            <a:picLocks noChangeAspect="1" noChangeArrowheads="1"/>
          </p:cNvPicPr>
          <p:nvPr/>
        </p:nvPicPr>
        <p:blipFill>
          <a:blip r:embed="rId3" cstate="print"/>
          <a:srcRect/>
          <a:stretch>
            <a:fillRect/>
          </a:stretch>
        </p:blipFill>
        <p:spPr bwMode="auto">
          <a:xfrm>
            <a:off x="6228184" y="4725144"/>
            <a:ext cx="2466975" cy="1728192"/>
          </a:xfrm>
          <a:prstGeom prst="rect">
            <a:avLst/>
          </a:prstGeom>
          <a:noFill/>
        </p:spPr>
      </p:pic>
      <p:pic>
        <p:nvPicPr>
          <p:cNvPr id="4" name="Picture 2" descr="http://t3.gstatic.com/images?q=tbn:ANd9GcRu0nx50Nc-VgdRwsvU_uOkrPBuScZppUqxcnRuF0Hok7Twahh-"/>
          <p:cNvPicPr>
            <a:picLocks noChangeAspect="1" noChangeArrowheads="1"/>
          </p:cNvPicPr>
          <p:nvPr/>
        </p:nvPicPr>
        <p:blipFill>
          <a:blip r:embed="rId4" cstate="print"/>
          <a:srcRect/>
          <a:stretch>
            <a:fillRect/>
          </a:stretch>
        </p:blipFill>
        <p:spPr bwMode="auto">
          <a:xfrm>
            <a:off x="6516216" y="2492896"/>
            <a:ext cx="2266950" cy="201930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6626"/>
                                        </p:tgtEl>
                                        <p:attrNameLst>
                                          <p:attrName>style.visibility</p:attrName>
                                        </p:attrNameLst>
                                      </p:cBhvr>
                                      <p:to>
                                        <p:strVal val="visible"/>
                                      </p:to>
                                    </p:set>
                                    <p:anim to="" calcmode="lin" valueType="num">
                                      <p:cBhvr>
                                        <p:cTn id="17" dur="1" fill="hold"/>
                                        <p:tgtEl>
                                          <p:spTgt spid="266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6628"/>
                                        </p:tgtEl>
                                        <p:attrNameLst>
                                          <p:attrName>style.visibility</p:attrName>
                                        </p:attrNameLst>
                                      </p:cBhvr>
                                      <p:to>
                                        <p:strVal val="visible"/>
                                      </p:to>
                                    </p:set>
                                    <p:anim to="" calcmode="lin" valueType="num">
                                      <p:cBhvr>
                                        <p:cTn id="32" dur="1" fill="hold"/>
                                        <p:tgtEl>
                                          <p:spTgt spid="2662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lstStyle/>
          <a:p>
            <a:pPr>
              <a:buNone/>
            </a:pPr>
            <a:r>
              <a:rPr lang="es-CO" sz="3600" b="1" dirty="0" smtClean="0">
                <a:solidFill>
                  <a:srgbClr val="FF0000"/>
                </a:solidFill>
              </a:rPr>
              <a:t>(3) </a:t>
            </a:r>
            <a:r>
              <a:rPr lang="es-CO" sz="3600" b="1" u="sng" dirty="0" smtClean="0">
                <a:solidFill>
                  <a:srgbClr val="FF0000"/>
                </a:solidFill>
              </a:rPr>
              <a:t>Hambres.</a:t>
            </a:r>
          </a:p>
          <a:p>
            <a:pPr>
              <a:buNone/>
            </a:pPr>
            <a:r>
              <a:rPr lang="es-CO" dirty="0" smtClean="0"/>
              <a:t>   Las predicciones a “pestes, y hambres, y terremotos del (vers.7), también debían aplicarse, de primera instancia, al mismo periodo.</a:t>
            </a:r>
          </a:p>
          <a:p>
            <a:endParaRPr lang="es-CO" dirty="0"/>
          </a:p>
        </p:txBody>
      </p:sp>
      <p:pic>
        <p:nvPicPr>
          <p:cNvPr id="25602" name="Picture 2" descr="http://t3.gstatic.com/images?q=tbn:ANd9GcTGgE0Gi0texoP-_qoRr8IUiwYmKRMtpe1QpFqfOb1My3ohIR2eXw"/>
          <p:cNvPicPr>
            <a:picLocks noChangeAspect="1" noChangeArrowheads="1"/>
          </p:cNvPicPr>
          <p:nvPr/>
        </p:nvPicPr>
        <p:blipFill>
          <a:blip r:embed="rId2" cstate="print"/>
          <a:srcRect/>
          <a:stretch>
            <a:fillRect/>
          </a:stretch>
        </p:blipFill>
        <p:spPr bwMode="auto">
          <a:xfrm>
            <a:off x="683568" y="3789040"/>
            <a:ext cx="2592288" cy="2324101"/>
          </a:xfrm>
          <a:prstGeom prst="rect">
            <a:avLst/>
          </a:prstGeom>
          <a:noFill/>
        </p:spPr>
      </p:pic>
      <p:pic>
        <p:nvPicPr>
          <p:cNvPr id="25604" name="Picture 4" descr="http://t2.gstatic.com/images?q=tbn:ANd9GcStPfJJO19CFngqdYeyHxIOnk_OrvCik0WmxOF0dGgHeEoYKJ2o"/>
          <p:cNvPicPr>
            <a:picLocks noChangeAspect="1" noChangeArrowheads="1"/>
          </p:cNvPicPr>
          <p:nvPr/>
        </p:nvPicPr>
        <p:blipFill>
          <a:blip r:embed="rId3" cstate="print"/>
          <a:srcRect/>
          <a:stretch>
            <a:fillRect/>
          </a:stretch>
        </p:blipFill>
        <p:spPr bwMode="auto">
          <a:xfrm>
            <a:off x="3995936" y="2852936"/>
            <a:ext cx="1771650" cy="2571751"/>
          </a:xfrm>
          <a:prstGeom prst="rect">
            <a:avLst/>
          </a:prstGeom>
          <a:noFill/>
        </p:spPr>
      </p:pic>
      <p:pic>
        <p:nvPicPr>
          <p:cNvPr id="25606" name="Picture 6" descr="http://t0.gstatic.com/images?q=tbn:ANd9GcTiww9ebdVgvSaMhAWTi-bZMIMsTKo6EKI9jzx8Nnsf5xN7hB-SQg"/>
          <p:cNvPicPr>
            <a:picLocks noChangeAspect="1" noChangeArrowheads="1"/>
          </p:cNvPicPr>
          <p:nvPr/>
        </p:nvPicPr>
        <p:blipFill>
          <a:blip r:embed="rId4" cstate="print"/>
          <a:srcRect/>
          <a:stretch>
            <a:fillRect/>
          </a:stretch>
        </p:blipFill>
        <p:spPr bwMode="auto">
          <a:xfrm>
            <a:off x="6524625" y="4077072"/>
            <a:ext cx="2295847" cy="23911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5602"/>
                                        </p:tgtEl>
                                        <p:attrNameLst>
                                          <p:attrName>style.visibility</p:attrName>
                                        </p:attrNameLst>
                                      </p:cBhvr>
                                      <p:to>
                                        <p:strVal val="visible"/>
                                      </p:to>
                                    </p:set>
                                    <p:anim to="" calcmode="lin" valueType="num">
                                      <p:cBhvr>
                                        <p:cTn id="17" dur="1" fill="hold"/>
                                        <p:tgtEl>
                                          <p:spTgt spid="2560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5604"/>
                                        </p:tgtEl>
                                        <p:attrNameLst>
                                          <p:attrName>style.visibility</p:attrName>
                                        </p:attrNameLst>
                                      </p:cBhvr>
                                      <p:to>
                                        <p:strVal val="visible"/>
                                      </p:to>
                                    </p:set>
                                    <p:anim to="" calcmode="lin" valueType="num">
                                      <p:cBhvr>
                                        <p:cTn id="22" dur="1" fill="hold"/>
                                        <p:tgtEl>
                                          <p:spTgt spid="2560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5606"/>
                                        </p:tgtEl>
                                        <p:attrNameLst>
                                          <p:attrName>style.visibility</p:attrName>
                                        </p:attrNameLst>
                                      </p:cBhvr>
                                      <p:to>
                                        <p:strVal val="visible"/>
                                      </p:to>
                                    </p:set>
                                    <p:anim to="" calcmode="lin" valueType="num">
                                      <p:cBhvr>
                                        <p:cTn id="27" dur="1" fill="hold"/>
                                        <p:tgtEl>
                                          <p:spTgt spid="2560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76672"/>
            <a:ext cx="8507288" cy="5976664"/>
          </a:xfrm>
          <a:solidFill>
            <a:schemeClr val="accent2">
              <a:lumMod val="20000"/>
              <a:lumOff val="80000"/>
            </a:schemeClr>
          </a:solidFill>
        </p:spPr>
        <p:txBody>
          <a:bodyPr>
            <a:normAutofit fontScale="70000" lnSpcReduction="20000"/>
          </a:bodyPr>
          <a:lstStyle/>
          <a:p>
            <a:pPr algn="ctr">
              <a:buNone/>
            </a:pPr>
            <a:r>
              <a:rPr lang="es-CO" dirty="0" smtClean="0"/>
              <a:t>    Sin embargo, Jesús advirtió a los cristianos de antes del año 70, que estas cosas sólo eran “principio de dolores” (vers. 8) y no una señal de que el mundo se acabaría inmediatamente.</a:t>
            </a:r>
          </a:p>
          <a:p>
            <a:endParaRPr lang="es-CO" dirty="0" smtClean="0"/>
          </a:p>
          <a:p>
            <a:pPr>
              <a:buNone/>
            </a:pPr>
            <a:r>
              <a:rPr lang="es-CO" dirty="0" smtClean="0"/>
              <a:t>      Antes del año 70 d.C. hubo cuatro grandes hambres. Se registran durante el reinado de </a:t>
            </a:r>
            <a:r>
              <a:rPr lang="es-CO" b="1" dirty="0" smtClean="0"/>
              <a:t>César Claudio: </a:t>
            </a:r>
            <a:endParaRPr lang="es-CO" dirty="0" smtClean="0"/>
          </a:p>
          <a:p>
            <a:pPr>
              <a:buNone/>
            </a:pPr>
            <a:endParaRPr lang="es-CO" dirty="0" smtClean="0"/>
          </a:p>
          <a:p>
            <a:pPr>
              <a:buNone/>
            </a:pPr>
            <a:r>
              <a:rPr lang="es-CO" dirty="0" smtClean="0"/>
              <a:t>(</a:t>
            </a:r>
            <a:r>
              <a:rPr lang="es-CO" b="1" dirty="0" smtClean="0">
                <a:solidFill>
                  <a:srgbClr val="FF0000"/>
                </a:solidFill>
              </a:rPr>
              <a:t>1</a:t>
            </a:r>
            <a:r>
              <a:rPr lang="es-CO" dirty="0" smtClean="0"/>
              <a:t>)  En Roma, Años 41 y 42. </a:t>
            </a:r>
          </a:p>
          <a:p>
            <a:pPr>
              <a:buNone/>
            </a:pPr>
            <a:endParaRPr lang="es-CO" dirty="0" smtClean="0"/>
          </a:p>
          <a:p>
            <a:pPr>
              <a:buNone/>
            </a:pPr>
            <a:r>
              <a:rPr lang="es-CO" dirty="0" smtClean="0"/>
              <a:t>(</a:t>
            </a:r>
            <a:r>
              <a:rPr lang="es-CO" b="1" dirty="0" smtClean="0">
                <a:solidFill>
                  <a:srgbClr val="FF0000"/>
                </a:solidFill>
              </a:rPr>
              <a:t>2</a:t>
            </a:r>
            <a:r>
              <a:rPr lang="es-CO" dirty="0" smtClean="0"/>
              <a:t>)  En Judea, Año 44. Parece probable que esta sea la    misma profetizada por Agabo ( </a:t>
            </a:r>
            <a:r>
              <a:rPr lang="es-CO" dirty="0" smtClean="0">
                <a:hlinkClick r:id="rId2"/>
              </a:rPr>
              <a:t>Hechos 11:28 </a:t>
            </a:r>
            <a:r>
              <a:rPr lang="es-CO" dirty="0" smtClean="0"/>
              <a:t>). </a:t>
            </a:r>
          </a:p>
          <a:p>
            <a:pPr>
              <a:buNone/>
            </a:pPr>
            <a:endParaRPr lang="es-CO" dirty="0" smtClean="0"/>
          </a:p>
          <a:p>
            <a:pPr>
              <a:buNone/>
            </a:pPr>
            <a:r>
              <a:rPr lang="es-CO" dirty="0" smtClean="0"/>
              <a:t>(</a:t>
            </a:r>
            <a:r>
              <a:rPr lang="es-CO" b="1" dirty="0" smtClean="0">
                <a:solidFill>
                  <a:srgbClr val="FF0000"/>
                </a:solidFill>
              </a:rPr>
              <a:t>3</a:t>
            </a:r>
            <a:r>
              <a:rPr lang="es-CO" dirty="0" smtClean="0"/>
              <a:t>)  En Grecia, Año 50. </a:t>
            </a:r>
          </a:p>
          <a:p>
            <a:pPr>
              <a:buNone/>
            </a:pPr>
            <a:endParaRPr lang="es-CO" dirty="0" smtClean="0"/>
          </a:p>
          <a:p>
            <a:pPr>
              <a:buNone/>
            </a:pPr>
            <a:r>
              <a:rPr lang="es-CO" dirty="0" smtClean="0"/>
              <a:t>(</a:t>
            </a:r>
            <a:r>
              <a:rPr lang="es-CO" b="1" dirty="0" smtClean="0">
                <a:solidFill>
                  <a:srgbClr val="FF0000"/>
                </a:solidFill>
              </a:rPr>
              <a:t>4</a:t>
            </a:r>
            <a:r>
              <a:rPr lang="es-CO" dirty="0" smtClean="0"/>
              <a:t>)  De nuevo, en Roma, Año 52. Esta última hizo que el gentío de Roma se rebelara, amenazando aun la vida del Emperador. Tácito cuenta que fue acompañada por frecuentes terremotos que tumbaron casas. </a:t>
            </a:r>
          </a:p>
          <a:p>
            <a:pPr algn="ctr">
              <a:buNone/>
            </a:pP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 to="" calcmode="lin" valueType="num">
                                      <p:cBhvr>
                                        <p:cTn id="32" dur="1" fill="hold"/>
                                        <p:tgtEl>
                                          <p:spTgt spid="3">
                                            <p:txEl>
                                              <p:pRg st="8" end="8"/>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 to="" calcmode="lin" valueType="num">
                                      <p:cBhvr>
                                        <p:cTn id="37" dur="1" fill="hold"/>
                                        <p:tgtEl>
                                          <p:spTgt spid="3">
                                            <p:txEl>
                                              <p:pRg st="10" end="1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192688"/>
          </a:xfrm>
          <a:solidFill>
            <a:schemeClr val="bg1"/>
          </a:solidFill>
        </p:spPr>
        <p:txBody>
          <a:bodyPr>
            <a:normAutofit fontScale="92500" lnSpcReduction="20000"/>
          </a:bodyPr>
          <a:lstStyle/>
          <a:p>
            <a:pPr>
              <a:buNone/>
            </a:pPr>
            <a:r>
              <a:rPr lang="es-CO" b="1" dirty="0" smtClean="0">
                <a:solidFill>
                  <a:srgbClr val="FF0000"/>
                </a:solidFill>
              </a:rPr>
              <a:t>     </a:t>
            </a:r>
            <a:r>
              <a:rPr lang="es-CO" sz="3900" b="1" dirty="0" smtClean="0">
                <a:solidFill>
                  <a:srgbClr val="FF0000"/>
                </a:solidFill>
              </a:rPr>
              <a:t>(4)</a:t>
            </a:r>
            <a:r>
              <a:rPr lang="es-CO" sz="3500" b="1" dirty="0" smtClean="0">
                <a:solidFill>
                  <a:srgbClr val="FF0000"/>
                </a:solidFill>
              </a:rPr>
              <a:t> </a:t>
            </a:r>
            <a:r>
              <a:rPr lang="es-CO" sz="4800" b="1" u="sng" dirty="0" smtClean="0">
                <a:solidFill>
                  <a:srgbClr val="FF0000"/>
                </a:solidFill>
              </a:rPr>
              <a:t>Pestes.</a:t>
            </a:r>
            <a:endParaRPr lang="es-CO" sz="5700" b="1" u="sng" dirty="0" smtClean="0">
              <a:solidFill>
                <a:srgbClr val="FF0000"/>
              </a:solidFill>
            </a:endParaRPr>
          </a:p>
          <a:p>
            <a:pPr>
              <a:buNone/>
            </a:pPr>
            <a:r>
              <a:rPr lang="es-CO" dirty="0" smtClean="0"/>
              <a:t>     En el año 65 d.C. El historiador romano Tácito atestigua: </a:t>
            </a:r>
            <a:r>
              <a:rPr lang="es-CO" i="1" dirty="0" smtClean="0"/>
              <a:t>“Este año, deshonrado por tantos hechos de horror, los dioses lo distinguieron aún más mediante tempestades y </a:t>
            </a:r>
            <a:r>
              <a:rPr lang="es-CO" b="1" i="1" dirty="0" smtClean="0"/>
              <a:t>pestes </a:t>
            </a:r>
            <a:r>
              <a:rPr lang="es-CO" i="1" dirty="0" smtClean="0"/>
              <a:t>. </a:t>
            </a:r>
          </a:p>
          <a:p>
            <a:pPr>
              <a:buNone/>
            </a:pPr>
            <a:endParaRPr lang="es-CO" b="1" i="1" u="sng" dirty="0" smtClean="0"/>
          </a:p>
          <a:p>
            <a:pPr>
              <a:buNone/>
            </a:pPr>
            <a:r>
              <a:rPr lang="es-CO" b="1" i="1" dirty="0" smtClean="0"/>
              <a:t>    </a:t>
            </a:r>
            <a:r>
              <a:rPr lang="es-CO" b="1" i="1" u="sng" dirty="0" smtClean="0"/>
              <a:t>Campanía</a:t>
            </a:r>
            <a:r>
              <a:rPr lang="es-CO" i="1" dirty="0" smtClean="0"/>
              <a:t> fue devastada por un huracán que tumbó edificios, árboles y los sembrados dondequiera, aun las puertas de la ciudad, dentro de la que una </a:t>
            </a:r>
            <a:r>
              <a:rPr lang="es-CO" b="1" i="1" dirty="0" smtClean="0"/>
              <a:t>peste </a:t>
            </a:r>
            <a:r>
              <a:rPr lang="es-CO" i="1" dirty="0" smtClean="0"/>
              <a:t>redujo todo rango de la población, aunque sin rasgo de disturbio atmosférico que ojo pudiera detectar. Las casas estaban llenas de muertos, los caminos obstruidos de funerarios, no escapando nadie, respecto de sexo o edad.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p:spPr>
        <p:txBody>
          <a:bodyPr>
            <a:normAutofit fontScale="85000" lnSpcReduction="20000"/>
          </a:bodyPr>
          <a:lstStyle/>
          <a:p>
            <a:pPr>
              <a:buNone/>
            </a:pPr>
            <a:r>
              <a:rPr lang="es-CO" i="1" dirty="0" smtClean="0"/>
              <a:t>     Esclavos y libres todos perecieron igualmente en medio de las lamentaciones de esposas e hijos, quienes también fueron llevados enseguida a la misma pira al lado de la que se habían sentados, llorando, y todos fueron consumidos de una vez.</a:t>
            </a:r>
          </a:p>
          <a:p>
            <a:pPr>
              <a:buNone/>
            </a:pPr>
            <a:endParaRPr lang="es-CO" i="1" dirty="0" smtClean="0"/>
          </a:p>
          <a:p>
            <a:pPr>
              <a:buNone/>
            </a:pPr>
            <a:r>
              <a:rPr lang="es-CO" i="1" dirty="0" smtClean="0"/>
              <a:t>     La muerte de los caballeros y senadores, promiscuos estos como lo eran, no mereció ser lamentada mucho, ya que como víctimas también del destino común de la humanidad, parecieron anticipar la crueldad del príncipe” </a:t>
            </a:r>
            <a:r>
              <a:rPr lang="es-CO" dirty="0" smtClean="0"/>
              <a:t>(Tácito. Los Anales, XVI, 10-13). </a:t>
            </a:r>
          </a:p>
          <a:p>
            <a:pPr>
              <a:buNone/>
            </a:pPr>
            <a:r>
              <a:rPr lang="es-CO" dirty="0" smtClean="0"/>
              <a:t>     </a:t>
            </a:r>
          </a:p>
          <a:p>
            <a:pPr>
              <a:buNone/>
            </a:pPr>
            <a:r>
              <a:rPr lang="es-CO" dirty="0" smtClean="0"/>
              <a:t>     Particularmente en este año 2011, las pestes han aumentado hasta tal punto que la ciencia medica, no tiene cura para las nuevas enfermedades.      </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712968" cy="6264696"/>
          </a:xfrm>
          <a:solidFill>
            <a:schemeClr val="accent2">
              <a:lumMod val="20000"/>
              <a:lumOff val="80000"/>
            </a:schemeClr>
          </a:solidFill>
        </p:spPr>
        <p:txBody>
          <a:bodyPr>
            <a:normAutofit fontScale="92500" lnSpcReduction="10000"/>
          </a:bodyPr>
          <a:lstStyle/>
          <a:p>
            <a:pPr>
              <a:buNone/>
            </a:pPr>
            <a:r>
              <a:rPr lang="es-CO" sz="3600" b="1" dirty="0" smtClean="0">
                <a:solidFill>
                  <a:srgbClr val="FF0000"/>
                </a:solidFill>
              </a:rPr>
              <a:t>  </a:t>
            </a:r>
            <a:r>
              <a:rPr lang="es-CO" sz="3900" b="1" dirty="0" smtClean="0">
                <a:solidFill>
                  <a:srgbClr val="FF0000"/>
                </a:solidFill>
              </a:rPr>
              <a:t>(5) </a:t>
            </a:r>
            <a:r>
              <a:rPr lang="es-CO" sz="3900" b="1" u="sng" dirty="0" smtClean="0">
                <a:solidFill>
                  <a:srgbClr val="FF0000"/>
                </a:solidFill>
              </a:rPr>
              <a:t>Terremotos.</a:t>
            </a:r>
          </a:p>
          <a:p>
            <a:pPr>
              <a:buNone/>
            </a:pPr>
            <a:r>
              <a:rPr lang="es-CO" sz="2400" dirty="0" smtClean="0">
                <a:latin typeface="Agency FB" pitchFamily="34" charset="0"/>
              </a:rPr>
              <a:t>      Hubo una serie de fuertes terremotos entre el año 31 y el 70. Los peores ocurrieron en las siguientes fechas y lugares:</a:t>
            </a:r>
          </a:p>
          <a:p>
            <a:pPr>
              <a:buNone/>
            </a:pPr>
            <a:endParaRPr lang="es-CO" sz="2400" dirty="0" smtClean="0">
              <a:latin typeface="Agency FB" pitchFamily="34" charset="0"/>
            </a:endParaRPr>
          </a:p>
          <a:p>
            <a:pPr>
              <a:buNone/>
            </a:pPr>
            <a:r>
              <a:rPr lang="es-CO" sz="2400" dirty="0" smtClean="0">
                <a:latin typeface="Agency FB" pitchFamily="34" charset="0"/>
              </a:rPr>
              <a:t>    </a:t>
            </a:r>
            <a:r>
              <a:rPr lang="es-CO" sz="2400" b="1" dirty="0" smtClean="0">
                <a:solidFill>
                  <a:srgbClr val="FF0000"/>
                </a:solidFill>
                <a:latin typeface="Agency FB" pitchFamily="34" charset="0"/>
              </a:rPr>
              <a:t> 1)</a:t>
            </a:r>
            <a:r>
              <a:rPr lang="es-CO" sz="2400" b="1" dirty="0" smtClean="0">
                <a:latin typeface="Agency FB" pitchFamily="34" charset="0"/>
              </a:rPr>
              <a:t>  </a:t>
            </a:r>
            <a:r>
              <a:rPr lang="es-CO" sz="2400" dirty="0" smtClean="0"/>
              <a:t>Año 46 después de Cristo en la isla de </a:t>
            </a:r>
            <a:r>
              <a:rPr lang="es-CO" sz="2400" b="1" dirty="0" smtClean="0"/>
              <a:t>Creta </a:t>
            </a:r>
            <a:r>
              <a:rPr lang="es-CO" sz="2400" dirty="0" smtClean="0"/>
              <a:t>. </a:t>
            </a:r>
          </a:p>
          <a:p>
            <a:pPr>
              <a:buNone/>
            </a:pPr>
            <a:r>
              <a:rPr lang="es-CO" sz="2400" dirty="0" smtClean="0"/>
              <a:t>    </a:t>
            </a:r>
            <a:r>
              <a:rPr lang="es-CO" sz="2400" b="1" dirty="0" smtClean="0">
                <a:solidFill>
                  <a:srgbClr val="FF0000"/>
                </a:solidFill>
              </a:rPr>
              <a:t>2) </a:t>
            </a:r>
            <a:r>
              <a:rPr lang="es-CO" sz="2400" dirty="0" smtClean="0"/>
              <a:t>Año 52: frecuentes terremotos en Roma que tumbaron casas, según el historiador romano Tácito. </a:t>
            </a:r>
          </a:p>
          <a:p>
            <a:pPr>
              <a:buNone/>
            </a:pPr>
            <a:r>
              <a:rPr lang="es-CO" sz="2400" dirty="0" smtClean="0">
                <a:latin typeface="Agency FB" pitchFamily="34" charset="0"/>
              </a:rPr>
              <a:t>    </a:t>
            </a:r>
            <a:r>
              <a:rPr lang="es-CO" sz="2400" b="1" dirty="0" smtClean="0">
                <a:solidFill>
                  <a:srgbClr val="FF0000"/>
                </a:solidFill>
                <a:latin typeface="Agency FB" pitchFamily="34" charset="0"/>
              </a:rPr>
              <a:t> 3)</a:t>
            </a:r>
            <a:r>
              <a:rPr lang="es-CO" sz="2400" dirty="0" smtClean="0">
                <a:latin typeface="Agency FB" pitchFamily="34" charset="0"/>
              </a:rPr>
              <a:t> </a:t>
            </a:r>
            <a:r>
              <a:rPr lang="es-CO" sz="2400" dirty="0" smtClean="0"/>
              <a:t>Año 53: terremoto en Apameia, de la provincia romana de Frigia, </a:t>
            </a:r>
            <a:r>
              <a:rPr lang="es-CO" sz="2400" i="1" dirty="0" smtClean="0"/>
              <a:t>“a causa del que se eximieron del tributo por cinco años” </a:t>
            </a:r>
            <a:r>
              <a:rPr lang="es-CO" sz="2400" dirty="0" smtClean="0"/>
              <a:t>, relata Tácito. </a:t>
            </a:r>
          </a:p>
          <a:p>
            <a:pPr>
              <a:buNone/>
            </a:pPr>
            <a:r>
              <a:rPr lang="es-CO" sz="2400" b="1" dirty="0" smtClean="0"/>
              <a:t>    </a:t>
            </a:r>
            <a:r>
              <a:rPr lang="es-CO" sz="2400" b="1" dirty="0" smtClean="0">
                <a:solidFill>
                  <a:srgbClr val="FF0000"/>
                </a:solidFill>
              </a:rPr>
              <a:t>4)</a:t>
            </a:r>
            <a:r>
              <a:rPr lang="es-CO" sz="2400" b="1" dirty="0" smtClean="0"/>
              <a:t> </a:t>
            </a:r>
            <a:r>
              <a:rPr lang="es-CO" sz="2400" dirty="0" smtClean="0"/>
              <a:t>Año 60: terremoto que afectó en particular a Laodicea. </a:t>
            </a:r>
          </a:p>
          <a:p>
            <a:pPr>
              <a:buNone/>
            </a:pPr>
            <a:r>
              <a:rPr lang="es-CO" sz="2400" b="1" dirty="0" smtClean="0"/>
              <a:t>   </a:t>
            </a:r>
            <a:r>
              <a:rPr lang="es-CO" sz="2400" b="1" dirty="0" smtClean="0">
                <a:solidFill>
                  <a:srgbClr val="FF0000"/>
                </a:solidFill>
              </a:rPr>
              <a:t> 5)</a:t>
            </a:r>
            <a:r>
              <a:rPr lang="es-CO" sz="2400" b="1" dirty="0" smtClean="0"/>
              <a:t> </a:t>
            </a:r>
            <a:r>
              <a:rPr lang="es-CO" sz="2400" dirty="0" smtClean="0"/>
              <a:t>Año 63: en Campanía, terremoto que destruyó la mayor parte de Pompea, según Tácito. </a:t>
            </a:r>
          </a:p>
          <a:p>
            <a:pPr>
              <a:buNone/>
            </a:pPr>
            <a:endParaRPr lang="es-CO" sz="2400" dirty="0" smtClean="0">
              <a:latin typeface="Agency FB" pitchFamily="34" charset="0"/>
            </a:endParaRPr>
          </a:p>
          <a:p>
            <a:pPr>
              <a:buNone/>
            </a:pPr>
            <a:endParaRPr lang="es-CO" sz="2400" dirty="0" smtClean="0">
              <a:latin typeface="Agency FB" pitchFamily="34" charset="0"/>
            </a:endParaRPr>
          </a:p>
          <a:p>
            <a:pPr>
              <a:buNone/>
            </a:pPr>
            <a:r>
              <a:rPr lang="es-CO" sz="2400" dirty="0" smtClean="0">
                <a:latin typeface="Agency FB" pitchFamily="34" charset="0"/>
              </a:rPr>
              <a:t>    Jesús había dicho:  “Y esto os será “principio de dolores” (vrs.8). </a:t>
            </a:r>
          </a:p>
          <a:p>
            <a:pPr>
              <a:buNone/>
            </a:pPr>
            <a:r>
              <a:rPr lang="es-CO" sz="2400" dirty="0" smtClean="0">
                <a:latin typeface="Agency FB" pitchFamily="34" charset="0"/>
              </a:rPr>
              <a:t>    Pablo traduce este periodo como “dolores a la mujer en cinta” (1 Tés 5.3).  </a:t>
            </a:r>
            <a:endParaRPr lang="es-CO" sz="2400" dirty="0">
              <a:latin typeface="Agency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to="" calcmode="lin" valueType="num">
                                      <p:cBhvr>
                                        <p:cTn id="37" dur="1" fill="hold"/>
                                        <p:tgtEl>
                                          <p:spTgt spid="3">
                                            <p:txEl>
                                              <p:pRg st="6" end="6"/>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to="" calcmode="lin" valueType="num">
                                      <p:cBhvr>
                                        <p:cTn id="42" dur="1" fill="hold"/>
                                        <p:tgtEl>
                                          <p:spTgt spid="3">
                                            <p:txEl>
                                              <p:pRg st="7" end="7"/>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 to="" calcmode="lin" valueType="num">
                                      <p:cBhvr>
                                        <p:cTn id="47" dur="1" fill="hold"/>
                                        <p:tgtEl>
                                          <p:spTgt spid="3">
                                            <p:txEl>
                                              <p:pRg st="10" end="10"/>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3">
                                            <p:txEl>
                                              <p:pRg st="11" end="11"/>
                                            </p:txEl>
                                          </p:spTgt>
                                        </p:tgtEl>
                                        <p:attrNameLst>
                                          <p:attrName>style.visibility</p:attrName>
                                        </p:attrNameLst>
                                      </p:cBhvr>
                                      <p:to>
                                        <p:strVal val="visible"/>
                                      </p:to>
                                    </p:set>
                                    <p:anim to="" calcmode="lin" valueType="num">
                                      <p:cBhvr>
                                        <p:cTn id="52" dur="1" fill="hold"/>
                                        <p:tgtEl>
                                          <p:spTgt spid="3">
                                            <p:txEl>
                                              <p:pRg st="11" end="1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b="1" dirty="0" smtClean="0"/>
              <a:t/>
            </a:r>
            <a:br>
              <a:rPr lang="es-CO" b="1" dirty="0" smtClean="0"/>
            </a:br>
            <a:r>
              <a:rPr lang="es-CO" b="1" dirty="0" smtClean="0"/>
              <a:t>Estadísticas de terremotos a nivel mundial 2010</a:t>
            </a:r>
            <a:br>
              <a:rPr lang="es-CO" b="1" dirty="0" smtClean="0"/>
            </a:br>
            <a:endParaRPr lang="es-CO" dirty="0"/>
          </a:p>
        </p:txBody>
      </p:sp>
      <p:sp>
        <p:nvSpPr>
          <p:cNvPr id="3" name="2 Marcador de contenido"/>
          <p:cNvSpPr>
            <a:spLocks noGrp="1"/>
          </p:cNvSpPr>
          <p:nvPr>
            <p:ph idx="1"/>
          </p:nvPr>
        </p:nvSpPr>
        <p:spPr>
          <a:xfrm>
            <a:off x="251520" y="1600200"/>
            <a:ext cx="8640960" cy="4925144"/>
          </a:xfrm>
          <a:solidFill>
            <a:schemeClr val="accent3">
              <a:lumMod val="20000"/>
              <a:lumOff val="80000"/>
            </a:schemeClr>
          </a:solidFill>
        </p:spPr>
        <p:txBody>
          <a:bodyPr>
            <a:normAutofit fontScale="47500" lnSpcReduction="20000"/>
          </a:bodyPr>
          <a:lstStyle/>
          <a:p>
            <a:pPr>
              <a:buNone/>
            </a:pPr>
            <a:r>
              <a:rPr lang="es-CO" dirty="0" smtClean="0"/>
              <a:t>     </a:t>
            </a:r>
            <a:r>
              <a:rPr lang="es-CO" sz="9300" dirty="0" smtClean="0"/>
              <a:t>  </a:t>
            </a:r>
            <a:r>
              <a:rPr lang="es-CO" sz="5100" dirty="0" smtClean="0"/>
              <a:t>En </a:t>
            </a:r>
            <a:r>
              <a:rPr lang="es-CO" sz="5100" dirty="0" smtClean="0">
                <a:hlinkClick r:id="rId2"/>
              </a:rPr>
              <a:t>2009</a:t>
            </a:r>
            <a:r>
              <a:rPr lang="es-CO" sz="5100" dirty="0" smtClean="0"/>
              <a:t>, por ejemplo, ocurrieron </a:t>
            </a:r>
            <a:r>
              <a:rPr lang="es-CO" sz="5100" u="sng" dirty="0" smtClean="0">
                <a:solidFill>
                  <a:srgbClr val="0070C0"/>
                </a:solidFill>
              </a:rPr>
              <a:t>17 sismos fuertes</a:t>
            </a:r>
            <a:r>
              <a:rPr lang="es-CO" sz="5100" dirty="0" smtClean="0"/>
              <a:t>, es decir, con magnitudes de entre 7.0 y 8.1 grados</a:t>
            </a:r>
            <a:br>
              <a:rPr lang="es-CO" sz="5100" dirty="0" smtClean="0"/>
            </a:br>
            <a:r>
              <a:rPr lang="es-CO" sz="1600" dirty="0" smtClean="0"/>
              <a:t/>
            </a:r>
            <a:br>
              <a:rPr lang="es-CO" sz="1600" dirty="0" smtClean="0"/>
            </a:br>
            <a:r>
              <a:rPr lang="es-CO" sz="3000" dirty="0" smtClean="0"/>
              <a:t> </a:t>
            </a:r>
          </a:p>
          <a:p>
            <a:pPr>
              <a:buNone/>
            </a:pPr>
            <a:r>
              <a:rPr lang="es-CO" sz="3000" dirty="0" smtClean="0"/>
              <a:t>         </a:t>
            </a:r>
            <a:r>
              <a:rPr lang="es-CO" sz="4500" dirty="0" smtClean="0"/>
              <a:t>A los 4 meses de haber comenzado el año 2010, se han producido </a:t>
            </a:r>
            <a:r>
              <a:rPr lang="es-CO" sz="4500" u="sng" dirty="0" smtClean="0">
                <a:solidFill>
                  <a:srgbClr val="0070C0"/>
                </a:solidFill>
              </a:rPr>
              <a:t>cinco </a:t>
            </a:r>
            <a:r>
              <a:rPr lang="es-CO" sz="4500" u="sng" dirty="0" smtClean="0">
                <a:solidFill>
                  <a:srgbClr val="0070C0"/>
                </a:solidFill>
                <a:hlinkClick r:id="rId3"/>
              </a:rPr>
              <a:t>terremotos</a:t>
            </a:r>
            <a:endParaRPr lang="es-CO" sz="4500" dirty="0" smtClean="0"/>
          </a:p>
          <a:p>
            <a:pPr>
              <a:buNone/>
            </a:pPr>
            <a:endParaRPr lang="es-CO" sz="4500" dirty="0" smtClean="0"/>
          </a:p>
          <a:p>
            <a:pPr>
              <a:buNone/>
            </a:pPr>
            <a:r>
              <a:rPr lang="es-CO" sz="4500" dirty="0" smtClean="0"/>
              <a:t>     Se estima que cada año ocurren alrededor de</a:t>
            </a:r>
            <a:r>
              <a:rPr lang="es-CO" sz="4500" b="1" dirty="0" smtClean="0"/>
              <a:t> </a:t>
            </a:r>
            <a:r>
              <a:rPr lang="es-CO" sz="4500" b="1" u="sng" dirty="0" smtClean="0">
                <a:solidFill>
                  <a:srgbClr val="0070C0"/>
                </a:solidFill>
              </a:rPr>
              <a:t>18 </a:t>
            </a:r>
            <a:r>
              <a:rPr lang="es-CO" sz="4500" b="1" u="sng" dirty="0" smtClean="0">
                <a:solidFill>
                  <a:srgbClr val="0070C0"/>
                </a:solidFill>
                <a:hlinkClick r:id="rId4"/>
              </a:rPr>
              <a:t>terremotos</a:t>
            </a:r>
            <a:r>
              <a:rPr lang="es-CO" sz="4500" dirty="0" smtClean="0"/>
              <a:t> en todo el mundo con una magnitud entre 7.0 y 7.9 grados en la escala de Richter y al menos uno mayor a 8 grados.</a:t>
            </a:r>
          </a:p>
          <a:p>
            <a:pPr>
              <a:buNone/>
            </a:pPr>
            <a:endParaRPr lang="es-CO" sz="4500" dirty="0" smtClean="0"/>
          </a:p>
          <a:p>
            <a:pPr>
              <a:buNone/>
            </a:pPr>
            <a:r>
              <a:rPr lang="es-CO" sz="4500" dirty="0" smtClean="0"/>
              <a:t>      Por su parte, en lo que va de </a:t>
            </a:r>
            <a:r>
              <a:rPr lang="es-CO" sz="4500" dirty="0" smtClean="0">
                <a:hlinkClick r:id="rId5"/>
              </a:rPr>
              <a:t>2010</a:t>
            </a:r>
            <a:r>
              <a:rPr lang="es-CO" sz="4500" dirty="0" smtClean="0"/>
              <a:t> se han registrado al menos</a:t>
            </a:r>
            <a:r>
              <a:rPr lang="es-CO" sz="5100" b="1" dirty="0" smtClean="0"/>
              <a:t> </a:t>
            </a:r>
            <a:r>
              <a:rPr lang="es-CO" sz="5100" b="1" u="sng" dirty="0" smtClean="0">
                <a:solidFill>
                  <a:srgbClr val="0070C0"/>
                </a:solidFill>
              </a:rPr>
              <a:t>cuarenta sismos</a:t>
            </a:r>
            <a:r>
              <a:rPr lang="es-CO" sz="5100" b="1" dirty="0" smtClean="0"/>
              <a:t> </a:t>
            </a:r>
            <a:r>
              <a:rPr lang="es-CO" sz="4500" dirty="0" smtClean="0"/>
              <a:t>mayores a 6º y otros seis con magnitudes por encima de los 7º</a:t>
            </a:r>
            <a:br>
              <a:rPr lang="es-CO" sz="4500" dirty="0" smtClean="0"/>
            </a:br>
            <a:r>
              <a:rPr lang="es-CO" sz="4400" dirty="0" smtClean="0"/>
              <a:t/>
            </a:r>
            <a:br>
              <a:rPr lang="es-CO" sz="4400" dirty="0" smtClean="0"/>
            </a:br>
            <a:r>
              <a:rPr lang="es-CO" sz="4400" dirty="0" smtClean="0"/>
              <a:t/>
            </a:r>
            <a:br>
              <a:rPr lang="es-CO" sz="4400" dirty="0" smtClean="0"/>
            </a:br>
            <a:r>
              <a:rPr lang="es-CO" sz="4400" dirty="0" smtClean="0"/>
              <a:t/>
            </a:r>
            <a:br>
              <a:rPr lang="es-CO" sz="4400" dirty="0" smtClean="0"/>
            </a:br>
            <a:endParaRPr lang="es-CO" sz="4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048672"/>
          </a:xfrm>
          <a:solidFill>
            <a:schemeClr val="bg1"/>
          </a:solidFill>
        </p:spPr>
        <p:txBody>
          <a:bodyPr>
            <a:normAutofit fontScale="85000" lnSpcReduction="20000"/>
          </a:bodyPr>
          <a:lstStyle/>
          <a:p>
            <a:pPr>
              <a:buNone/>
            </a:pPr>
            <a:r>
              <a:rPr lang="es-CO" b="1" dirty="0" smtClean="0"/>
              <a:t>          </a:t>
            </a:r>
          </a:p>
          <a:p>
            <a:pPr>
              <a:buNone/>
            </a:pPr>
            <a:r>
              <a:rPr lang="es-CO" b="1" dirty="0" smtClean="0"/>
              <a:t>      </a:t>
            </a:r>
            <a:r>
              <a:rPr lang="es-CO" dirty="0" smtClean="0"/>
              <a:t>A nivel mundial, los países que han registrado mayor número de temblores mayores a 4 grados, son </a:t>
            </a:r>
            <a:r>
              <a:rPr lang="es-CO" u="sng" dirty="0" smtClean="0"/>
              <a:t>Chile</a:t>
            </a:r>
            <a:r>
              <a:rPr lang="es-CO" dirty="0" smtClean="0"/>
              <a:t> e </a:t>
            </a:r>
            <a:r>
              <a:rPr lang="es-CO" u="sng" dirty="0" smtClean="0"/>
              <a:t>Indonesia</a:t>
            </a:r>
            <a:r>
              <a:rPr lang="es-CO" dirty="0" smtClean="0"/>
              <a:t>. </a:t>
            </a:r>
            <a:r>
              <a:rPr lang="es-CO" b="1" dirty="0" smtClean="0">
                <a:solidFill>
                  <a:srgbClr val="0070C0"/>
                </a:solidFill>
              </a:rPr>
              <a:t>Aunque se estima que más de 50 localidades del mundo han sido sacudidas durante el mes de abril</a:t>
            </a:r>
            <a:r>
              <a:rPr lang="es-CO" dirty="0" smtClean="0"/>
              <a:t>, entre éstas podemos nombrar: </a:t>
            </a:r>
            <a:r>
              <a:rPr lang="es-CO" u="sng" dirty="0" smtClean="0"/>
              <a:t>China, Japón, República Dominicana, Rusia, Italia, Guatemala, Canadá, Islas Mariana, Turquía, Afganistán, Puerto Rico, Tanzania, Islas Salomón, Sur de Australia, Argentina, Ecuador, Taiwán, Polonia, Sonora-México, Tonga e India</a:t>
            </a:r>
            <a:r>
              <a:rPr lang="es-CO" dirty="0" smtClean="0"/>
              <a:t>, entre otras.</a:t>
            </a:r>
          </a:p>
          <a:p>
            <a:pPr>
              <a:buNone/>
            </a:pPr>
            <a:endParaRPr lang="es-CO" dirty="0" smtClean="0"/>
          </a:p>
          <a:p>
            <a:pPr>
              <a:buNone/>
            </a:pPr>
            <a:r>
              <a:rPr lang="es-CO" dirty="0" smtClean="0"/>
              <a:t>         </a:t>
            </a:r>
            <a:r>
              <a:rPr lang="es-CO" u="sng" dirty="0" smtClean="0"/>
              <a:t> </a:t>
            </a:r>
            <a:r>
              <a:rPr lang="es-CO" b="1" u="sng" dirty="0" smtClean="0"/>
              <a:t>Más de 1.250 temblores en menos de 15 días</a:t>
            </a:r>
          </a:p>
          <a:p>
            <a:pPr>
              <a:buNone/>
            </a:pPr>
            <a:endParaRPr lang="es-CO" b="1" dirty="0" smtClean="0"/>
          </a:p>
          <a:p>
            <a:pPr algn="ctr">
              <a:buNone/>
            </a:pPr>
            <a:r>
              <a:rPr lang="es-CO" dirty="0" smtClean="0"/>
              <a:t>     </a:t>
            </a:r>
            <a:r>
              <a:rPr lang="es-CO" sz="3100" b="1" dirty="0" smtClean="0">
                <a:solidFill>
                  <a:srgbClr val="0070C0"/>
                </a:solidFill>
              </a:rPr>
              <a:t>Pareciera que la actividad sísmica se está incrementando en los últimos años en todo el planeta.</a:t>
            </a:r>
            <a:br>
              <a:rPr lang="es-CO" sz="3100" b="1" dirty="0" smtClean="0">
                <a:solidFill>
                  <a:srgbClr val="0070C0"/>
                </a:solidFill>
              </a:rPr>
            </a:br>
            <a:endParaRPr lang="es-CO"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a:solidFill>
            <a:schemeClr val="bg1"/>
          </a:solidFill>
        </p:spPr>
        <p:txBody>
          <a:bodyPr>
            <a:noAutofit/>
          </a:bodyPr>
          <a:lstStyle/>
          <a:p>
            <a:r>
              <a:rPr lang="es-CO" sz="3200" dirty="0" smtClean="0"/>
              <a:t>Incluso edificios construidos a prueba de terremotos se derrumbaron como castillo de naipes</a:t>
            </a:r>
            <a:endParaRPr lang="es-CO" sz="3200" dirty="0"/>
          </a:p>
        </p:txBody>
      </p:sp>
      <p:sp>
        <p:nvSpPr>
          <p:cNvPr id="3" name="2 Marcador de contenido"/>
          <p:cNvSpPr>
            <a:spLocks noGrp="1"/>
          </p:cNvSpPr>
          <p:nvPr>
            <p:ph idx="1"/>
          </p:nvPr>
        </p:nvSpPr>
        <p:spPr>
          <a:xfrm>
            <a:off x="457200" y="1600200"/>
            <a:ext cx="8229600" cy="4853136"/>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endParaRPr lang="es-CO" dirty="0" smtClean="0"/>
          </a:p>
          <a:p>
            <a:endParaRPr lang="es-CO" dirty="0" smtClean="0"/>
          </a:p>
          <a:p>
            <a:endParaRPr lang="es-CO" dirty="0" smtClean="0"/>
          </a:p>
          <a:p>
            <a:endParaRPr lang="es-CO" dirty="0" smtClean="0"/>
          </a:p>
          <a:p>
            <a:endParaRPr lang="es-CO" dirty="0" smtClean="0"/>
          </a:p>
          <a:p>
            <a:endParaRPr lang="es-CO" dirty="0" smtClean="0"/>
          </a:p>
          <a:p>
            <a:endParaRPr lang="es-CO" dirty="0" smtClean="0"/>
          </a:p>
          <a:p>
            <a:pPr>
              <a:buNone/>
            </a:pPr>
            <a:r>
              <a:rPr lang="es-CO" b="1" i="1" dirty="0" smtClean="0">
                <a:solidFill>
                  <a:srgbClr val="FF0000"/>
                </a:solidFill>
              </a:rPr>
              <a:t>  Est</a:t>
            </a:r>
            <a:r>
              <a:rPr lang="es-CO" sz="2800" b="1" i="1" dirty="0" smtClean="0">
                <a:solidFill>
                  <a:srgbClr val="FF0000"/>
                </a:solidFill>
              </a:rPr>
              <a:t>o no es más que un llamado de Dios a la reflexión</a:t>
            </a:r>
            <a:endParaRPr lang="es-CO" sz="2800" b="1" i="1" dirty="0">
              <a:solidFill>
                <a:srgbClr val="FF0000"/>
              </a:solidFill>
            </a:endParaRPr>
          </a:p>
        </p:txBody>
      </p:sp>
      <p:pic>
        <p:nvPicPr>
          <p:cNvPr id="1028" name="Picture 4" descr="http://t3.gstatic.com/images?q=tbn:ANd9GcQRwDTdmK-NtQICuwG4qxmIKo8R38rdUtctiFYb7o3vH6t1D51HYQ"/>
          <p:cNvPicPr>
            <a:picLocks noChangeAspect="1" noChangeArrowheads="1"/>
          </p:cNvPicPr>
          <p:nvPr/>
        </p:nvPicPr>
        <p:blipFill>
          <a:blip r:embed="rId3" cstate="print"/>
          <a:srcRect/>
          <a:stretch>
            <a:fillRect/>
          </a:stretch>
        </p:blipFill>
        <p:spPr bwMode="auto">
          <a:xfrm>
            <a:off x="3059832" y="1772816"/>
            <a:ext cx="2592288" cy="2088232"/>
          </a:xfrm>
          <a:prstGeom prst="rect">
            <a:avLst/>
          </a:prstGeom>
          <a:noFill/>
        </p:spPr>
      </p:pic>
      <p:pic>
        <p:nvPicPr>
          <p:cNvPr id="1030" name="Picture 6" descr="http://t2.gstatic.com/images?q=tbn:ANd9GcQiKRrD35hF_VsHs12dUPpBK2biGoaNL7gAK01lVJPnzzGwvzqb7g"/>
          <p:cNvPicPr>
            <a:picLocks noChangeAspect="1" noChangeArrowheads="1"/>
          </p:cNvPicPr>
          <p:nvPr/>
        </p:nvPicPr>
        <p:blipFill>
          <a:blip r:embed="rId4" cstate="print"/>
          <a:srcRect/>
          <a:stretch>
            <a:fillRect/>
          </a:stretch>
        </p:blipFill>
        <p:spPr bwMode="auto">
          <a:xfrm>
            <a:off x="5868144" y="4005064"/>
            <a:ext cx="2705100" cy="1728192"/>
          </a:xfrm>
          <a:prstGeom prst="rect">
            <a:avLst/>
          </a:prstGeom>
          <a:noFill/>
        </p:spPr>
      </p:pic>
      <p:pic>
        <p:nvPicPr>
          <p:cNvPr id="1032" name="Picture 8" descr="http://t1.gstatic.com/images?q=tbn:ANd9GcRs_xHBpDLcAn5FmXGwWnOisuvOwkJdN90mYKzNOo3SySvBJbms"/>
          <p:cNvPicPr>
            <a:picLocks noChangeAspect="1" noChangeArrowheads="1"/>
          </p:cNvPicPr>
          <p:nvPr/>
        </p:nvPicPr>
        <p:blipFill>
          <a:blip r:embed="rId5" cstate="print"/>
          <a:srcRect/>
          <a:stretch>
            <a:fillRect/>
          </a:stretch>
        </p:blipFill>
        <p:spPr bwMode="auto">
          <a:xfrm>
            <a:off x="3059832" y="4005065"/>
            <a:ext cx="2592288" cy="1728192"/>
          </a:xfrm>
          <a:prstGeom prst="rect">
            <a:avLst/>
          </a:prstGeom>
          <a:noFill/>
        </p:spPr>
      </p:pic>
      <p:pic>
        <p:nvPicPr>
          <p:cNvPr id="1034" name="Picture 10" descr="http://t2.gstatic.com/images?q=tbn:ANd9GcTtswVLM_9EL0rmH5CCQrk4_V0Fwfdn7bgt6Da8tAU3DqIC2UE"/>
          <p:cNvPicPr>
            <a:picLocks noChangeAspect="1" noChangeArrowheads="1"/>
          </p:cNvPicPr>
          <p:nvPr/>
        </p:nvPicPr>
        <p:blipFill>
          <a:blip r:embed="rId6" cstate="print"/>
          <a:srcRect/>
          <a:stretch>
            <a:fillRect/>
          </a:stretch>
        </p:blipFill>
        <p:spPr bwMode="auto">
          <a:xfrm>
            <a:off x="5940152" y="1700808"/>
            <a:ext cx="2664296" cy="2160240"/>
          </a:xfrm>
          <a:prstGeom prst="rect">
            <a:avLst/>
          </a:prstGeom>
          <a:noFill/>
        </p:spPr>
      </p:pic>
      <p:pic>
        <p:nvPicPr>
          <p:cNvPr id="1036" name="Picture 12" descr="http://t2.gstatic.com/images?q=tbn:ANd9GcRz1Foci8tO-UYxpBu0w0pbsc2UxrnAcXS2ierc8IBpr1Dih4kcgQ"/>
          <p:cNvPicPr>
            <a:picLocks noChangeAspect="1" noChangeArrowheads="1"/>
          </p:cNvPicPr>
          <p:nvPr/>
        </p:nvPicPr>
        <p:blipFill>
          <a:blip r:embed="rId7" cstate="print"/>
          <a:srcRect/>
          <a:stretch>
            <a:fillRect/>
          </a:stretch>
        </p:blipFill>
        <p:spPr bwMode="auto">
          <a:xfrm>
            <a:off x="611560" y="4077072"/>
            <a:ext cx="2232248" cy="1656184"/>
          </a:xfrm>
          <a:prstGeom prst="rect">
            <a:avLst/>
          </a:prstGeom>
          <a:noFill/>
        </p:spPr>
      </p:pic>
      <p:pic>
        <p:nvPicPr>
          <p:cNvPr id="1038" name="Picture 14" descr="http://t0.gstatic.com/images?q=tbn:ANd9GcR_3VwR6jaTvuIexBL1umH9hR3aC5Y1HX8XCs0834eRSPm4rH4-"/>
          <p:cNvPicPr>
            <a:picLocks noChangeAspect="1" noChangeArrowheads="1"/>
          </p:cNvPicPr>
          <p:nvPr/>
        </p:nvPicPr>
        <p:blipFill>
          <a:blip r:embed="rId8" cstate="print"/>
          <a:srcRect/>
          <a:stretch>
            <a:fillRect/>
          </a:stretch>
        </p:blipFill>
        <p:spPr bwMode="auto">
          <a:xfrm>
            <a:off x="611560" y="1772816"/>
            <a:ext cx="2351534" cy="20882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38"/>
                                        </p:tgtEl>
                                        <p:attrNameLst>
                                          <p:attrName>style.visibility</p:attrName>
                                        </p:attrNameLst>
                                      </p:cBhvr>
                                      <p:to>
                                        <p:strVal val="visible"/>
                                      </p:to>
                                    </p:set>
                                    <p:anim to="" calcmode="lin" valueType="num">
                                      <p:cBhvr>
                                        <p:cTn id="12" dur="1" fill="hold"/>
                                        <p:tgtEl>
                                          <p:spTgt spid="103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 to="" calcmode="lin" valueType="num">
                                      <p:cBhvr>
                                        <p:cTn id="17" dur="1" fill="hold"/>
                                        <p:tgtEl>
                                          <p:spTgt spid="102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034"/>
                                        </p:tgtEl>
                                        <p:attrNameLst>
                                          <p:attrName>style.visibility</p:attrName>
                                        </p:attrNameLst>
                                      </p:cBhvr>
                                      <p:to>
                                        <p:strVal val="visible"/>
                                      </p:to>
                                    </p:set>
                                    <p:anim to="" calcmode="lin" valueType="num">
                                      <p:cBhvr>
                                        <p:cTn id="22" dur="1" fill="hold"/>
                                        <p:tgtEl>
                                          <p:spTgt spid="103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036"/>
                                        </p:tgtEl>
                                        <p:attrNameLst>
                                          <p:attrName>style.visibility</p:attrName>
                                        </p:attrNameLst>
                                      </p:cBhvr>
                                      <p:to>
                                        <p:strVal val="visible"/>
                                      </p:to>
                                    </p:set>
                                    <p:anim to="" calcmode="lin" valueType="num">
                                      <p:cBhvr>
                                        <p:cTn id="27" dur="1" fill="hold"/>
                                        <p:tgtEl>
                                          <p:spTgt spid="103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032"/>
                                        </p:tgtEl>
                                        <p:attrNameLst>
                                          <p:attrName>style.visibility</p:attrName>
                                        </p:attrNameLst>
                                      </p:cBhvr>
                                      <p:to>
                                        <p:strVal val="visible"/>
                                      </p:to>
                                    </p:set>
                                    <p:anim to="" calcmode="lin" valueType="num">
                                      <p:cBhvr>
                                        <p:cTn id="32" dur="1" fill="hold"/>
                                        <p:tgtEl>
                                          <p:spTgt spid="1032"/>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030"/>
                                        </p:tgtEl>
                                        <p:attrNameLst>
                                          <p:attrName>style.visibility</p:attrName>
                                        </p:attrNameLst>
                                      </p:cBhvr>
                                      <p:to>
                                        <p:strVal val="visible"/>
                                      </p:to>
                                    </p:set>
                                    <p:anim to="" calcmode="lin" valueType="num">
                                      <p:cBhvr>
                                        <p:cTn id="37" dur="1" fill="hold"/>
                                        <p:tgtEl>
                                          <p:spTgt spid="1030"/>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7" presetClass="entr" presetSubtype="4" fill="hold" grpId="0" nodeType="clickEffect">
                                  <p:stCondLst>
                                    <p:cond delay="0"/>
                                  </p:stCondLst>
                                  <p:childTnLst>
                                    <p:set>
                                      <p:cBhvr>
                                        <p:cTn id="41" dur="1" fill="hold">
                                          <p:stCondLst>
                                            <p:cond delay="0"/>
                                          </p:stCondLst>
                                        </p:cTn>
                                        <p:tgtEl>
                                          <p:spTgt spid="3">
                                            <p:bg/>
                                          </p:spTgt>
                                        </p:tgtEl>
                                        <p:attrNameLst>
                                          <p:attrName>style.visibility</p:attrName>
                                        </p:attrNameLst>
                                      </p:cBhvr>
                                      <p:to>
                                        <p:strVal val="visible"/>
                                      </p:to>
                                    </p:set>
                                    <p:anim calcmode="lin" valueType="num">
                                      <p:cBhvr additive="base">
                                        <p:cTn id="42" dur="5000" fill="hold"/>
                                        <p:tgtEl>
                                          <p:spTgt spid="3">
                                            <p:bg/>
                                          </p:spTgt>
                                        </p:tgtEl>
                                        <p:attrNameLst>
                                          <p:attrName>ppt_x</p:attrName>
                                        </p:attrNameLst>
                                      </p:cBhvr>
                                      <p:tavLst>
                                        <p:tav tm="0">
                                          <p:val>
                                            <p:strVal val="#ppt_x"/>
                                          </p:val>
                                        </p:tav>
                                        <p:tav tm="100000">
                                          <p:val>
                                            <p:strVal val="#ppt_x"/>
                                          </p:val>
                                        </p:tav>
                                      </p:tavLst>
                                    </p:anim>
                                    <p:anim calcmode="lin" valueType="num">
                                      <p:cBhvr additive="base">
                                        <p:cTn id="43" dur="50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4" presetClass="entr" presetSubtype="0" fill="hold" grpId="1"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 to="" calcmode="lin" valueType="num">
                                      <p:cBhvr>
                                        <p:cTn id="48"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3" grpId="1"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sz="3600" b="1" i="1" dirty="0" smtClean="0">
                <a:latin typeface="Agency FB" pitchFamily="34" charset="0"/>
              </a:rPr>
              <a:t>Maremoto de 8,9 provoca tsunami de más 10 mts en Japón.</a:t>
            </a:r>
            <a:endParaRPr lang="es-CO" sz="3600" b="1" i="1" dirty="0">
              <a:latin typeface="Agency FB" pitchFamily="34" charset="0"/>
            </a:endParaRPr>
          </a:p>
        </p:txBody>
      </p:sp>
      <p:sp>
        <p:nvSpPr>
          <p:cNvPr id="3" name="2 Marcador de contenido"/>
          <p:cNvSpPr>
            <a:spLocks noGrp="1"/>
          </p:cNvSpPr>
          <p:nvPr>
            <p:ph idx="1"/>
          </p:nvPr>
        </p:nvSpPr>
        <p:spPr>
          <a:xfrm>
            <a:off x="251520" y="1628800"/>
            <a:ext cx="4968552" cy="4968552"/>
          </a:xfrm>
          <a:solidFill>
            <a:schemeClr val="accent4">
              <a:lumMod val="20000"/>
              <a:lumOff val="80000"/>
            </a:schemeClr>
          </a:solidFill>
        </p:spPr>
        <p:txBody>
          <a:bodyPr>
            <a:normAutofit fontScale="62500" lnSpcReduction="20000"/>
          </a:bodyPr>
          <a:lstStyle/>
          <a:p>
            <a:pPr algn="ctr">
              <a:buNone/>
            </a:pPr>
            <a:r>
              <a:rPr lang="es-CO" dirty="0" smtClean="0"/>
              <a:t>    Precisamente cuando estoy redactando este tema sucede este tremendo maremoto el 10 de Feb.2011, que a su vez ocasiona el tsunami que causa conmoción internacional por la devastación tanto material como en la perdida de vidas humanas. Japón es el tercer país con el mayor número de </a:t>
            </a:r>
            <a:r>
              <a:rPr lang="es-CO" b="1" dirty="0" smtClean="0"/>
              <a:t>centrales</a:t>
            </a:r>
            <a:r>
              <a:rPr lang="es-CO" dirty="0" smtClean="0"/>
              <a:t> nucleares al contar con 55 en operación.</a:t>
            </a:r>
            <a:r>
              <a:rPr lang="es-CO" b="1" dirty="0" smtClean="0"/>
              <a:t> Japón, es la segunda economía mundial.</a:t>
            </a:r>
            <a:endParaRPr lang="es-CO" dirty="0" smtClean="0"/>
          </a:p>
          <a:p>
            <a:pPr algn="ctr">
              <a:buNone/>
            </a:pPr>
            <a:endParaRPr lang="es-CO" dirty="0" smtClean="0"/>
          </a:p>
          <a:p>
            <a:pPr algn="ctr">
              <a:buNone/>
            </a:pPr>
            <a:r>
              <a:rPr lang="es-CO" dirty="0" smtClean="0"/>
              <a:t>      Tiene una </a:t>
            </a:r>
            <a:r>
              <a:rPr lang="es-CO" dirty="0" smtClean="0">
                <a:hlinkClick r:id="rId2" action="ppaction://hlinkfile"/>
              </a:rPr>
              <a:t>población</a:t>
            </a:r>
            <a:r>
              <a:rPr lang="es-CO" dirty="0" smtClean="0"/>
              <a:t> de 127 millones de personas, la décima más numerosa del mundo. es una de las mayores </a:t>
            </a:r>
            <a:r>
              <a:rPr lang="es-CO" dirty="0" smtClean="0">
                <a:hlinkClick r:id="rId3" action="ppaction://hlinkfile" tooltip="Potencia mundial"/>
              </a:rPr>
              <a:t>potencias</a:t>
            </a:r>
            <a:r>
              <a:rPr lang="es-CO" dirty="0" smtClean="0"/>
              <a:t> </a:t>
            </a:r>
            <a:r>
              <a:rPr lang="es-CO" dirty="0" smtClean="0">
                <a:hlinkClick r:id="rId4" action="ppaction://hlinkfile" tooltip="Economía"/>
              </a:rPr>
              <a:t>económicas</a:t>
            </a:r>
            <a:r>
              <a:rPr lang="es-CO" dirty="0" smtClean="0"/>
              <a:t> del mundo. Tokio es el área urbana más grande del mundo en términos de población, albergando a más de 30 millones de habitantes.         </a:t>
            </a:r>
            <a:endParaRPr lang="es-CO" dirty="0"/>
          </a:p>
        </p:txBody>
      </p:sp>
      <p:pic>
        <p:nvPicPr>
          <p:cNvPr id="4098" name="Picture 2" descr="http://t2.gstatic.com/images?q=tbn:ANd9GcQZRqlrHcT8NxF1Fb3om-0Bz8wg5mfmUX84Ft-FlBHfbqWk5Knlmw"/>
          <p:cNvPicPr>
            <a:picLocks noChangeAspect="1" noChangeArrowheads="1"/>
          </p:cNvPicPr>
          <p:nvPr/>
        </p:nvPicPr>
        <p:blipFill>
          <a:blip r:embed="rId5" cstate="print"/>
          <a:srcRect/>
          <a:stretch>
            <a:fillRect/>
          </a:stretch>
        </p:blipFill>
        <p:spPr bwMode="auto">
          <a:xfrm>
            <a:off x="5436096" y="1628800"/>
            <a:ext cx="3384376" cy="49685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 to="" calcmode="lin" valueType="num">
                                      <p:cBhvr>
                                        <p:cTn id="22" dur="1" fill="hold"/>
                                        <p:tgtEl>
                                          <p:spTgt spid="409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698976" cy="5577483"/>
          </a:xfrm>
          <a:solidFill>
            <a:schemeClr val="bg2"/>
          </a:solidFill>
        </p:spPr>
        <p:txBody>
          <a:bodyPr>
            <a:normAutofit fontScale="92500" lnSpcReduction="20000"/>
          </a:bodyPr>
          <a:lstStyle/>
          <a:p>
            <a:pPr algn="ctr">
              <a:buNone/>
            </a:pPr>
            <a:endParaRPr lang="es-CO" dirty="0" smtClean="0"/>
          </a:p>
          <a:p>
            <a:pPr algn="ctr">
              <a:buNone/>
            </a:pPr>
            <a:r>
              <a:rPr lang="es-CO" dirty="0" smtClean="0"/>
              <a:t>     El periódico el Espacio registro la noticia:  Japón sufrió este viernes el peor terremoto jamás registrado en el archipiélago, de magnitud 8,9, en la escala de </a:t>
            </a:r>
            <a:r>
              <a:rPr lang="es-CO" i="1" dirty="0" smtClean="0"/>
              <a:t>Richter, </a:t>
            </a:r>
            <a:r>
              <a:rPr lang="es-CO" dirty="0" smtClean="0"/>
              <a:t>seguido de potentes réplicas y de un devastador tsunami de más de 10 metros, desencadenando una alerta de maremoto en todo el Océano Pacífico que afectaría a 19 países.</a:t>
            </a:r>
          </a:p>
          <a:p>
            <a:pPr>
              <a:buNone/>
            </a:pPr>
            <a:r>
              <a:rPr lang="es-CO" dirty="0" smtClean="0"/>
              <a:t>     </a:t>
            </a:r>
          </a:p>
          <a:p>
            <a:endParaRPr lang="es-CO" dirty="0"/>
          </a:p>
        </p:txBody>
      </p:sp>
      <p:pic>
        <p:nvPicPr>
          <p:cNvPr id="132100" name="Picture 4" descr="http://t2.gstatic.com/images?q=tbn:ANd9GcQxJ_McwoxdyiqMHh1pkdNT0p1tWwwzvegndn5oudafKs4tr_Dp"/>
          <p:cNvPicPr>
            <a:picLocks noChangeAspect="1" noChangeArrowheads="1"/>
          </p:cNvPicPr>
          <p:nvPr/>
        </p:nvPicPr>
        <p:blipFill>
          <a:blip r:embed="rId2" cstate="print"/>
          <a:srcRect/>
          <a:stretch>
            <a:fillRect/>
          </a:stretch>
        </p:blipFill>
        <p:spPr bwMode="auto">
          <a:xfrm>
            <a:off x="6444208" y="1124744"/>
            <a:ext cx="2448272" cy="40324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32100"/>
                                        </p:tgtEl>
                                        <p:attrNameLst>
                                          <p:attrName>style.visibility</p:attrName>
                                        </p:attrNameLst>
                                      </p:cBhvr>
                                      <p:to>
                                        <p:strVal val="visible"/>
                                      </p:to>
                                    </p:set>
                                    <p:anim to="" calcmode="lin" valueType="num">
                                      <p:cBhvr>
                                        <p:cTn id="7" dur="1" fill="hold"/>
                                        <p:tgtEl>
                                          <p:spTgt spid="13210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040560" cy="6120680"/>
          </a:xfrm>
          <a:solidFill>
            <a:srgbClr val="FFFF00"/>
          </a:solidFill>
        </p:spPr>
        <p:txBody>
          <a:bodyPr>
            <a:normAutofit fontScale="77500" lnSpcReduction="20000"/>
          </a:bodyPr>
          <a:lstStyle/>
          <a:p>
            <a:pPr algn="ctr">
              <a:buNone/>
            </a:pPr>
            <a:r>
              <a:rPr lang="es-CO" dirty="0" smtClean="0"/>
              <a:t>     En Tokio, los edificios temblaron durante </a:t>
            </a:r>
            <a:r>
              <a:rPr lang="es-CO" b="1" u="sng" dirty="0" smtClean="0">
                <a:solidFill>
                  <a:srgbClr val="0070C0"/>
                </a:solidFill>
              </a:rPr>
              <a:t>dos minutos</a:t>
            </a:r>
            <a:r>
              <a:rPr lang="es-CO" dirty="0" smtClean="0"/>
              <a:t> y la mayoría de los habitantes se precipitaron a las calles, mientras se desencadenaban una decena de incendios. Unos cuatro millones de habitantes se quedaron sin electricidad.</a:t>
            </a:r>
          </a:p>
          <a:p>
            <a:pPr algn="ctr">
              <a:buNone/>
            </a:pPr>
            <a:r>
              <a:rPr lang="es-CO" dirty="0" smtClean="0"/>
              <a:t>   Un gigantesco incendio se produjo en una refinería de la ciudad de Lichihara, en la región de la capital.</a:t>
            </a:r>
          </a:p>
          <a:p>
            <a:pPr algn="ctr">
              <a:buNone/>
            </a:pPr>
            <a:r>
              <a:rPr lang="es-CO" dirty="0" smtClean="0"/>
              <a:t>    Un tsunami de 10 metros de altura arrasó luego las costas de Sendai (noreste), aunque otros puntos del litoral pacífico también fueron golpeados por olas de varios metros. Dos trenes bala repletos de pasajeros fueron arrastrados.</a:t>
            </a:r>
          </a:p>
        </p:txBody>
      </p:sp>
      <p:pic>
        <p:nvPicPr>
          <p:cNvPr id="2052" name="Picture 4" descr="http://t3.gstatic.com/images?q=tbn:ANd9GcRahOJLxMsNqsKBY_dEBEQ07EzO1RdKCZLZf3PolyPBsZcFd-Xpsg"/>
          <p:cNvPicPr>
            <a:picLocks noChangeAspect="1" noChangeArrowheads="1"/>
          </p:cNvPicPr>
          <p:nvPr/>
        </p:nvPicPr>
        <p:blipFill>
          <a:blip r:embed="rId2" cstate="print"/>
          <a:srcRect/>
          <a:stretch>
            <a:fillRect/>
          </a:stretch>
        </p:blipFill>
        <p:spPr bwMode="auto">
          <a:xfrm>
            <a:off x="5868144" y="260648"/>
            <a:ext cx="2880320" cy="1827584"/>
          </a:xfrm>
          <a:prstGeom prst="rect">
            <a:avLst/>
          </a:prstGeom>
          <a:noFill/>
        </p:spPr>
      </p:pic>
      <p:sp>
        <p:nvSpPr>
          <p:cNvPr id="2054" name="AutoShape 6" descr="data:image/jpg;base64,/9j/4AAQSkZJRgABAQAAAQABAAD/2wCEAAkGBhQSERQUExQWFRUWGRgXFxgYGRwZGBgYFxYXGBcYFxoYHSYgGBokHBgXHy8gJCcpLCwsFR8xNTAqNSYrLCkBCQoKDgwOGg8PGiwkHBwsKSwpLCksLCwsLCwsLCwsLCwpLCwsKSwpKSksLCwsLCwsLCksKSkpKSksLCksLCksLP/AABEIAMIBAwMBIgACEQEDEQH/xAAcAAACAgMBAQAAAAAAAAAAAAAEBQMGAAIHAQj/xABGEAABAgMFBQUGAwUHBAIDAAABAhEAAyEEBRIxQQYiUWFxMoGRobETQlLB0fAHYoIUIzNy4RVDkqKy0vEWU3PCY+KDk6P/xAAZAQADAQEBAAAAAAAAAAAAAAAAAQIDBAX/xAAmEQEAAgEEAgICAgMAAAAAAAAAARECEiExQQNRMmEiceHwE0KB/9oADAMBAAIRAxEAPwB3+HsgJROXkSpKRSjJBJ/1CFP4hXmZk5KHBCE6cVV4ngIf7I3lKkWYYl4FKKlVFKlgxbgBrFEvq1+2nzF/Eot0dh5RczWEQVflZXaZm6kdT4/8ecBKgu19r7ygVQjJaWxKZYUVYcNQcOKoycecWWybQTCarsyxwmAofvIAisYWEN7lsWFCrVMH7uWcKAclTWcdQnMjUsNTFQlNtLejJCfZIlrOYSTu+XTx5RU2gi2WkzVlSi5JeIG0EEnCSzycakpcByzksBzMXy5bpWgBMiahWu6upPFkkHzgfYDZFc841sJINXCSZhHupcOBxI9crTtXe8myy/ZICSQkBiy0yxowUntHQd/WscdrTM70U2rbG1WVJQcKeKyElXc4JfvijXleap6sSjTQfPmecQWu1GYpzloPrzjaRZlLISlJUpRYJFSScomzDhL/AHn0+sWnZS5JJUF2k7oYiWK4v5yHYcszyguz7MiypC52BUyjpLGWgHUqSqquTa04x5bLXJrilNzCwR3fSKquSt0UbSWVCXJllgyZaCkrOWEUqkZ1LARz6/8Aad1qU5JPZl4lKQjxNT90iurtJIWZYISMzr/SAMUKwltFpVMViUST95cIIsNimK3kAgDNZOFKeqyQB0d4ku+yLmFQlSsfNQfCOeSfEaUhnZ5xkqBmIExY7JW+CW3wpoPIQjM7FdU8SxMmWpSJVA5SspVySSH78JHB4kFv9mVKOBCSkAKZLuGyIQklw9G0hXeW1il6mYrQnsp/lH0aK/abUqYXWok/eQ0h8A/G2BlzcUpL8VKJdX22sXK6vxTlTBgtCAxocQcH5eMcqCYOsV0zJmQYcTQd3GJmLES7FdabvRNRNkFEpSlZJO6qhyAoNKilYT3BeE2RLtE6WhKgZu+Fk7o3mYp1dRB6RWtnbMmSspfEqmJqtm1NNYd7Nzv3FtSSe0ggH+dfGCIOZBXhYhaLUucUBS5gQvC9BiloOrecSG4LQqgKJSeuJXkGHjCxF5TkThgTu4U1JoWSEigrDFNvmr7S2H5RXpWHqniBXsFemzYlgYpoOJwSQXfucmF1kuZL4N4hIFQyXy+JyBFgVbSnsgA/ErfXXNsQZP6QOsASlrdIIS2RcAtU1yL6cIP2QixSwkpSlIBJYAmpbipVPKNF2NctSiolio0ccchx7omkSUkOvBhdipKUhq8QHBz8Y1tCJYUcGMfmOEAeNfKAJUAvupw0zNO8lVeGkTypAzUskt7tAOilGncY1SlNCskhsw4ryUqvHsxJKkurcRhDdpnPisg+RiiRKlI+BJ5kqJ8cFYyCTLTrM/8A6AeQTSMiiETLcoWRMhUtSNwJSVrCUYmzJUoAVq0Ue33PMk1XhYuxSoKB8IuP4h25kIlhw5c7wUGGWRPHjFPuG5zap6ZQJSkupagHwpAzbwHfEZ81CsSKbUxCoRddothpdnlqmC0hTe6UMTyDKMVOzWfEF0chLjriA+cTVHdiLjuVdqnolJpiqpTEhKRmot6akiLntnsqv9nlJE6UmVJGFKMKkuakqJIqTme+H+ytwix2YLUkJmKSPak7zYXGEMaAVPU9Io22O0qrRMKEkhApmWLcjl/TlGmmIi03vSorspGTHnx8Ys2yGxpnKEycmYJFXUlJ3m91JyHM92eU2yWyCrUvEp0yUneIZ1H4UufE6dYue0W1CLIgS5TJKd0BIKSGFAkg6anTrBGHZzlWza9Nq5UiXgkqAwAAAoYAaBIDB+7rHKb3tq5yyojMkgDnmeZ5wVbbYufjmLKlEEVckJBc1cucusPLj2SCUifa3SjNMrJaxxVUFCOdDXTVzM5bJiIhWbBcM+bVEpZS5BWxwBg5dRoPGLdLKbtThH8dSd4tvsqoCD/dpIZy2IxDbdoELnS0SUJQgKSndKsDFVcKVEjvjzb2eJ14TShyDgApm0tIp4RMbSfJJaLxKziVkmoQkUr91JrC61WlSzWg0GkOzdSZSUrmrAJP8PCrE3g1evWCpBm2gYZafZy+mY+nIQX7FFd1yCbPOb7pHl23CqZUgtWnR8/CLVddx+yGAbxIClFuGZ6QzTJ7P37sSasTLvVLSTKlqUcnSWCaCrCrwitvtj/EC/1BXzjoFhRuzO/0g85/fAww5K0T2ay4iHcJ1LOw5AkP0eL/AHqEpxFCJZmUZ0gnmQQHeFF07MWm0JUpCAoJLEBSXFH7JIJFc4KInnyJKayzMUBm6QH7nLeJjUXjNm7qXApRILl+fdD83GUPjwggjdJBLvwD+Jgmx2UJSGHyiVAdm7ApKjiJS/AsT1PfB/7KpClhCyAouQwL1dic2z1gixD954+iY9tBZZhgKZZpRBDagjhq5jUfyjNt1RHyiU58evdEYXQ1apy6/esINFkapWO8H1MRLnfnb+ZB+TCN5ixVg/3y+saFZo1Pvl9YCbXZbVDslJOJhmBnqXpDG23kpO/MahGIBgDzdsTQDd8qhdRAxe7Q58nL9ILExMs0lgt7yw58S5eAxht6VBJlAlWFQAQgnVOa17vhEX7JOUxVgRl21Yv8uXnBXt5q0hkEjCreShQo6XZSy3CoELkKCmo9NSV6ijCg/pFUR0m75jfx5Y5BNnA7gqvjGQsSlTZKHIJQ3mXjIpNE22NtEyfQgpSAA2XEs3XyhnsNLVLSuamWVlW66SAUgEvQjUtXlFcteKbOOHOYtgOalMPUR0C+JcuyWNihBwpCUnAASWYHEwLk174UbzZztFKptzfJnqSgrwBGaVKJL+DNBewtzGSVT1FMxCwEpwMoOFpWXxMxGEd/Boq9z3cq1T/ZgPiqpXwgEEq+X6hF22inJsshMuSpYwhwnG6QHAdm4n7LQfKbPiC3aXaczUCVLwoOZKlYTXkVMM6U58IU7N7KGdNGP+CKqUhQU7e6CHANe6I9n9nlWuaa4UAutTO3AAOHJ6xZdoNo/wBlQJEnDhSGZAUGY67xz1bOtYfJcD9otqpdnlpkSNN0JADACjBT8cyB3xzYzJlomABJUtRYJSPJIGQgy77JMtM/EA4SQpRyAA4vTkEjOHE68kWELlykET6iYokFTvVLg7qPyipapguwZXTsx+yIXMXMQpctJmzEpZQTgolIfNTqzNKcq1W977mWhRKiwOmp5qOvoNILuq3zVS7UAXM1CUE8E4nYcByEZZ7GiU2FPtpujdhJHPLx8oX1AQXdcq8SVrHs0hlArBGKtMIOb8fB4dWgqM5SUJqWKlkB9AGpEP8AZs1RC7Qp1AgpSDRLOQ3hD6Qlw/P5wGR/9PpBMxZK1VIfThDuyS91P8o9BHtsRuHofSN5KwlKH1SkMASagcMhzoIRmF0WpEtc0rUlI9gobxAzPOFybQggMtJ6KHw8jEFvQVKaoBSAa5h+Agf+xpQajnmx00pASSxWgYJgFanpl98YltZKm3imo7NMjkeRy0hZKu9BCnAcZUH0g6yJTKyQlTsxVjSRnlgWmHYaLlhzpQZ658KmNJUoCrcQ+UQLs+8d9Ts9Cp9fzRF+zq0WrXNR+bwjEqDIH6ch01iSR2Rl6wonInMN84aUcceaYPsyN0PWp56+ESBNkmj2mb589E8I8tazjNG6x5ZJjLNDQP5CNlgqSJjMD5Q+gGUkmrn09X9YiQkVyzPOCSkcCesRoV2shU8+EINFJfQmMKTTsjzPzj2YeZMetlTxhkJusHRicVHds+VYNtgWFVnJB4Ph+RVANhAYuKPUDXpBlrKQ7SFAU1KWy+FzCNiZCc1GrHJBLl0+9MIHfA2PLEvSrK16JSYNsstRKcMgKorOWpWqdVkAwPInqllJBKDhLEqCVM4eiRi4c4uEy0TYwckrPPAqPYaISVBzaU14/tBPi1YyKIh2MsBVacbEplDFRJVvKcJoAeZ/TEO3l9ibMEtJGFGdGcnkwyEWC5iiy2Fc1Q3lOvLP3UB37/1RX9kLl9taPbznwB5rkUUoKIAcaAhz0bWJrZXZzs6iVYLKZszCZqxiUx3h8CKHTM8zyEVORPXa58wk1WGD5DeCgH4ljB+0l4TLdakyZRxAEpS5LHipROSRm8N7VIlWWzLlSikzEI9otbAqJK0oPNNVMBw4uTB9F9ib7toslnEiyy1MM1NQuKlSgzknxyEVC6btM+YpUxQSnJRUQk1+EHNgCctANQIZ3HccyYpK500plrUAly+MnNg7BKQ9TwbppKvCYtZUhOGXhWhAzCXSUipfjStDzgDY3y0yXKs0tSZKFpJYHeZQcqJFSQO0e5hAN42D2k6ZPnkIEyYtWFJBWXU7YXdIrmR9YksEwylAS1rUrKYoKIlpDiiWzPXyhhLkJ7al4ypQxErcVL1csOHdAENmkOkoZKUFgEpLnRySOMNbtsiUSwEjQHxAiCZZsReUwwpdRAFACKmh6d8S7ykpKFhAwim6o8nLCrNoIRvbzyH37qoklyJssMoByEqSFAjDiYh2ZT1yIgG1oWGeYDX4RwVr0eC7XeE6cozMSKtTCSzFgHflAENrTPwnEpBDF2BHXWNU2iclApLwhI0IpxLKzge2zp7ZyyGOhf1guSXSl67o6ZCGSEWpSnKsLtutka/WIZt4zQB+6B6KbTpHrpQWDJFA5LAOSTBBYgF3B4GhpygMLd89RSskYc6dx1IHpBJSDz+z3RDZRRf3oYn4ffGEGjbxyFB8+EeoHXXlGye13D5x4n5mABpiRhGWkT2c7oz19YW2iXUKBNWBGYz8oPs3ZHU+phBvIQStuo+fzgZNkwzC5VQ7tT3uHg2w/wATv+SYW26/Ei0LkhJKk1NAAzA5lYfPhFY4zltAmYjkWTyiFJ7WWfyEBXltBLkzFS1pIUlnYE5gHPFzjZF7IrunPi+oTo4ziv8AFnzSdePsUtfPwjxRUGKW7x9IBVtBIDgqII68j8HCPU39Zz/effeBCnx5+pGvH2cXakscknGTxAcvDK1k/wDfANOCfSsLbrmJWklO8knlXzaGdoLCkktRxlwyCH8ozWHEsFnW5Y5IWrVOqixiNTADDM3mq+FABccC+TxNJlEs0kas6Crh8bPEqbIvDWQSMJ7KACzjgSXdvCLhMl+BX/eT/iWfPDGR5MlSgWVKmPq6yD4YYyLSm2uRLxS5MoDiSBUk0SDxL+sRbQ2gyZaZAIUsCpS47QQosAwZyQzaQdZ0/v12mYQSlikYm3i4GdSwOka2az4VLtU8Ool0UBZQKgBhJYpFKkelc7XSO7bF+y2fGofv5jhwkvLFGBSgEnJ8s+kLFXauWVzZhM2Wvte6pQSoGqV1w4m0qxghUjGFz55cb2FCQGWtIBbJgKh/CNLXYjOWFrZIIYBOe6B7uQyyAhk1tS/aLTMLJSmWgJCciQAlR0zLmkG2ghNlCZSQkVKgcRcqUpWgYDgHiKwWJJUlSlFJAfGpJpvBjUcC9OUDonBBWo7yt5IJDjeCkkkVrUNwIhGkBBRLQCASpIO4oJANAxPm7R5PnBBMlCpZTjyAWy2LYjoXbOIJ8pIANX0DlvpE6JjpQ9C6aO/CAJZ9owpKUIAK0gLBYJUQp2DVKWCTWucayLEgoBKEuw0HCIbzB3SFEHkeYzgmROAQHLUHyhgJa7ChBCkoAPLoYIsFpxJYggjjrvaMcniG32xLsDUZ+BiEXiU0AxDlxd84AKts7CMiXcONKGJ5CqJ/l+QhPabaVBykgB9X7zprGkvaeWAA4oGzf0gJYrJdZnrwjRBUTyTX+nfEM1ZIQODAdAKZRDde0eELKSHWgoccCz55ZQvmXmtACl4Sly+AFxwzPyhQqhdj9/v9DBXDu/8AaEVlv+UMTln/AK/WD5V6y1Myx9vAQtIGL9I9DHqPr6RpLW5LF6D0Mbg/P0gBVbEpTvFk9neJZy5cHuETSrzlBI305vn1ga/LF7WWlOIpZSVAipcOBn1gGfs6qYN60KarDAKOok5F8yfGLxjCY3lMzPSx3VaUrmbqgenQCKPtdS12o7lEp7WfZRVH5vk8WPZO4v2ees+0KyoAFw2VXzL5xpfdyImT1KKXJYa6AfSKjyR4sri5/X8zAnGc4qdnN125ZDFbtxHzZ49F4LpvBho1O8Mx74uy9mZfwJ8TEdn2ckMcSA45kaCJx88zzcf36ylOXir1/f8AinJvBQBG5XikOOhandD/AGXuY20rGNMvCBpQuWbMV1hjM2bs/wAIH6oiVckhIo/coGNsfNU/KUzgtGzCGlM7MQH7hWsWCYxynh9C6PRLesVO7LelKcASS55aD6CGsu2uSkSjRnGMAVBOg4CObKbm2sVRkiyuQ5WtwckKU+Ro6mMaJkIGigWNPYS6FxTfWPWBkTpjpAQjRsRCu0KO6Y3E6dhcJkBkv/DQaO3wZwg3MpX/AHD/AIZQ8hNjIXW0LStQIkkjMiWkachGRRLfZrK0xKFJxBKpY4e49BnRzV4DvOUgzEpmKJAAJTUOMsKQaA5KNdCdYsNgsqDKRMSgl0JVixMXwsCQ5Apo8a3nIloqZYfPeViJbviN2il2u3oWr2dMW6cIyAwkUYMPdPGNpClBNA5IWOySxzB8gO8wbar8Q5ShIGYo/CBf7WJ0Hj9YdkW2CwTnPtFLUFyyFBSUgBQCcABfKhERIuyfvP7IJq28SX0dhlDQXmAN4dGIDRD+1hWWpap5ZiHGRU0/stZYLWjkwV9Ymm3GCAFzSzUwpAPi5MaftGFKcQGEO/HClL66xMb3SGSKNTIN2sPrBZvRccmrqWt9H/pSJJN02cZS36lR+cCG/QA+8KA0/mwtQ8Y3N+JcJJLlZlig7Qz7oLGxmiySw37lP+EH1EEoYdlAH6QPQQgk7RS1ezYn94ooTu6hs+AqPGCrFfEuYlRBolWEk7teXGC5I6RPMB3tsvZ7UCVJCJn/AHEgOf5h7w8+BiH9rBQpaS7JUehCX+kE3RbCqTKUs1KEKJ5lIJy5wWdOf35cM+yHCRuHsrTVJ79D1hJOkrZzMmJ/U1Y71Y1pUCiYlK0KopKg4MebSbDWO0yQgy0yyOwqWAkjuAYjkYuJj0mYcBFmnaTX5Lr6xGbQElpqVIJ95Bo76pLj0MXO2/hPa5KnkrTPl8HwL6FKy3gqA7ZsVbFZ2VZ4gYWI8YusZZflBRZ71XJKcSgUqok6F/ze73+MN5V8qU+8zFiGDg5VDPC2TsdbEhUuZZJ5lnJ0F08xGidnrYggGROdNEr9kuqRkiZSoGhzHTKZxjo9U9nkyXMKHelCDTIO8ZZbJNUCyjRteIH1ga7rDa0nCqROKVaGWrdLaFtG7/RvgMkH2stYdmdKtABoDwyjNSa6rGuXN39X1fJn9YgvK61LWtenXglP1iexW5C5gwghsT0VqzdoDgYy12xAKwRVzVlHMBsg3GDo+gf/AE2sn3c2/wAwT6xpJuJSt5xX/wCv1g0XpKfsPXgr4gfh4UiGy26XhDpfuV+X8vXxhE1GzyuKftvrAdsuzCgFwcx/lSfnDIXjKo6B3vXLl9vAVvtiCgMz1/0jl9vAJCWcMR1P+kwZLtSsai9aV/SR84Alz04hUZ8eRgiXakhSt5IFNeRgI0kzXZ1ap9D6RIgjD2vd5/FlAUq8JYI3k5j3uAiZF4S8Oaey3a1xQw2to31MX590ZEVqtiCskFLfzCMgINe209pxsiYuRU4UO6GzASqii3XXIQJN29tiEgTXmBqktMHc4ceEO7xusKQQpDjzEVW2WOZJqnfRw94dCe10NeZif023GytpwRixpY0LavoRoe4QwlX4s0Hs18sj4AivdFQm2aTPBLMcjoQeB1HfA37HNkqUpJxhWYVq1HcatqYBa5zb0IO/KI7/APcInsl4SyDRSWYl698U2zbRYGSrHKPPsn5eUEWXarGopwjEHOhxBOeEgipDkPALhdhOlTEEYqFw/UB2z4xqq7EEuF6g6fHi/pCdFsQoAGmRw0JrkWzgiXLS26s9yj6Fx5QHUJVbPrwsF+6A7HSZjJo+lI9F0r9olTggTlzDU0ScLNzp5xF7ZaT2z3pfzS0GIvCaMwFdFEeSh84BQSx3RMSbM6ewtSlVFKhtdWgzZyxqTKWFpUkqX0NEpAPjEqL1btIWP04v9DxPIvaWS2NL8CWPgawDTI4SB7JaQWxAhzxUGeJ5ckploQK4UoT/AIUiucRJUCBwf5GJhMDnu9BDBrZ5kMJNphLKXBcudDiSOUzHiZMLZE+DETo0iUiQITnaqyCcZJny0zQWKFumvDfAB7j0hoFwp2h2VkWxP71IxgMmYAMSeVe0n8pp0zhkZLsySXCQCdeI65wNaLAFAhQBHAxyu1qvK6JoShWKQTuvvSVcmP8ADVyBHeIu+y34hybURKmpNnn/AAKLpV/41a9Cx6wrIBb9mhJVjlg4dU5tzGvdFatU+qmzJNe8x19dnBip7S7H4wZkgAL1TkF/RXrrCnH0FISosdTjTwypE9iVuB0nuLcOcArmKS4IqFVGTEaEaGkZZbww9pBI5Kb5RmKNcFQWVrrXMZeECW9W4M9enZERrvMFRIBSKbruYFtd4goZlA1zFMoRzw2s6v3ievyMESV7x7v9MLbLah7RNdT6GJ5VsGI/X8sNPRzJNRUZjhwjfD2cuyeGTikQ2NlKSz5jUfCYmTL3khj/AAwdNVAPBZw9tUsYy4HgIyPLdLImKDGh5RkMh6kah2Of2YiVdaDm9dHpAtwzwXlkimVdNcuHzhqxQWIjHDLTlol0ZRqjVCu37sGJifaWbEZgzSHKxzBAZaeRqOcU39pXKLTRTLEmqeh1Sfto7FYbSqWoKGnMwTf2ycu3oK5SJaJxzJVRZ/8AkGGp559Y2yimcOMqlomDRj0IPyMLp1xgEKQSlQNCPpn4Q9vnY6fZVkBOBWZQaoVzSciPt4USrecQSoYCDko6sci3rE2KK7bY526ojFhyKeDuxbLXxhzcW0CSnBNLKHZKuD5OdRzg4AHPPwPjEc+50LzSDzyV46whRvItNHSo+LjzguValagHpQ+BcecUg3VMln9xMUPymn9DEsraWdKLTpb8xQ/Qw7C9otydXT1FPEU84MQoKGih3ERUbHtRJX72E8FUP0htLUk114ih8UsYDP7PIShyhKUk8Aw8BG06SpRcTFJLCgCSnLmH84UybQsZLP6hi8wx8Xif+1Vins8RGEuk0IJYs7FwAS3TjAq5szlTbQn3paxzxIP/ALwam8JgzkLP8ikK9Sk+UASrVRyyUuySSK0fqDyNaQdLmwlao9Cpd/oT20zUfzSlt4hJHnBtnvyUoApmJIKggV94tusavUeMCy59IkTMCmcAsXD1Y8YqJTNdQeS58FS1wnlToOkzo0iUUMtFlRNQULSFJUGKSHBEct2l/CSaJoXZTiln3Srfll9HbGnvfrnHU5UyCEqhzuVK7sqm2IeVaUhaUh0TQem4oKZR5FtGOhixGXEiY1XMGjk8oLKlV2p2LTaP3ktkThR9Fj4V8eR7ssud7SbKWmzALwlSTmEknCf9p04ZHie0qxZtTg4iG1SMaSlSXBzyMExYfPZnLbeSocyDA6rQ+b+cdEv+7lWebhwpKFVSS4PQ84WGSlWcoeR9YyqYPZUbPaBiDE+PLrGLmsdfvq8WibdEk5yyH5f7YFmbPSDkW729YNzoiFsUMj6fKCU3xMABCi/Z1yd2zyoIOXsiD2Vq8XiBey00BgsEcxCKkEy/ZiiSpRJOZcx7Gv8A09NHwnvV8oyHcDTJjIthSpKwQ6TzrxGfCLrLmImywUqdw417qeEc+Qls6xZdmL4SkmUSBqnXqNOvjGfnwuLjpr4st6PJKtDB9jWAoYg41gOetJqCSegHpG0ubTnD8Pl1RUlnhU3C023Zmy2qVhUkkHIgbyTxScNI5jtZ+HBkjexTJfuzcLFPAK4ekXu5779mWJpD9e0EgghRcEMQUkgg5g8our4S+apsibZ//kl+nfpB1ivJK8jX4Tn/AFjoe0WyEhUzHZFlAUd5CkkpHNJzb8p7uEVy9/wsmKGOQuWss5CFN/lUxB5CIn8eVRF8FAUCWI0jaZZXDBiOCqj6iFKrRMkKMu0oUCOI3hzPGGVmnYk4kHGnzHj84IkUWWzZ2WrIGWfFMA/2fabPWWolP5aj/CYtCJ4P0jYSdQW6fSGmlfse2S0lpqH5ih8D9Ytdz7YWdXamJSadqjeMKbXYErcTEA/mGfeIS2nZkF/Zq5sYBu6nKKV1GFSDqDn8jHiroArKxJ4hBb/L2T4Rx1CrRZlbpXL6Gh7sjFhuj8TJ8o/vEpmDJxRQ5tkfKGLdJsk5QopeLg4D83KW9IOTizAfpWKpJ2tkWkgy1AK1Sd1T9Dn3PDWy3i2RYwlHki16Qzs9ohNIvBC6TB+oZjwg4WdSRiScaOIzEVBSdypkFy5sJbNaXg+XNi7TRh7RywLcT8h9+sEoYBhCqzz6PxJPmw8gIOkT4YEEREUxMkx6UQWVKptxcH7VZJiE0mAY5Z4TEbyfEhu+PnSRtbaJSqkFlLUQQ1VBiCx0NW0MfVs9NI+VvxBsIlXlaUjL2hUP1gL9VQZcWkXZ/wAQJiUgKTiZBS7u69Flxwo3OGEv8QkEHEkvgBDjOZqHBLJ5xRcNIjC4zO5dKTtdZTiqN1AVmxUTmgO1RBsi3SSpkLU+ATKKJGE95ryjlWLlHqSOY++UAt1+zzVKSFJmqKSHBpkeojI5V/ac3SasDgFEAdACwj2Cvs9S42eWo/8AMHSZGEhWJiC4P/MaWezn4m6QQmQnr1i5kRC93cuTNQlSXOIZCrHUePoI9nWbDVqH7rCTZK8cEwyldlfZ5KH1HmBFzVIxBiD/AF+/OPOzjRk68fygpRJFCkDwixXHZpMwMtIxdT9YSJsq0nsqPQGDbNZpoIUlC/Ax2+LLHKNuXPnE4ytAuSQP7sef1iC07PWdXuICuPnE8gGYjeSUqbUfdIhmpKTXrmPiFfPPxbtFzvtJRs5XtBdpQpUq2ScYLiWrGWHNCg4OlCH6RULz2HnyE+3kH2kvUoLqSeC0sCO8NHfbVZ0TUGXNSlSDmDyLOKAgihehHJ3K67djpclYMpa6aKUajVJAAxDkYxyxnHhpExPLhVivuWrdnoKSPeS/mMx3RY5VlQUgoLjiC/zi07bfheicVLkBCZgGJSUAB3erF+ByjlMyVaLEs5o5aHkQYMcrEwtcyyDnAM6wvp3j7eMu3amXMZMxpauPun6Q4VZ9Qe8RaVeXIUAxAUngYX2i45S8nQfLwi1qssDzbEDo8MlHtWzcxNU7w5fSIrPe9oklgtVNDUecXRFgKXwnMuQST65RFapCVAhaAT0+cBUW3d+IK00mIfmk18D9YtVy/iXKBpMwHULDA9dDFVtOyqFB0EJPAwltmz01GjjjpAN3ebBfki0MUqShfIuhXfpDVE4pLGh+8uMfMiCuWXSVIPFJY+UWG6fxFtslk+0ExHwzE4m6EMoeMOw79Z5u6IITPaOQ2L8Xlgb0hKj+VZTmXyKTEq/xopSyl/8Ayj/ZFWLdVRa5o/vx3ykn/SpMGSLavWag/wD4iKf/ALDHC7Z+L809mzgdVk/+ohVaPxRtZyCE+J+cFls+gL9vRIQf3pl1qU4SSGqN9KgOrPHzBtXeIn2ydMBJBWWKi5IDJBJOZLP3wfP20tE3tzVDox8HFITf2fi7KgrrQw5y2pMoUDdMDgQauyrSGKTAqxCJq7Rked8e0hB40ZGz9YyAPoUWOUPcT4CJRJl/CnwjFoqXMSISBlGbpaezbspAaoLChGREXq5bf7WWFa5KHBQz+vQiKZWGFw28y5rHsroeR90/Lv5Rl5Mbi/QldGj1JjRCo2MZ45f7QySRpNlYg3mMx0j1JjaOvHK4siybLUC1eRxMDTTWhDsKjRxSI0zumnvfFkaFmeoyB0wmkNJsoKDEPCy0WMg1KQ5IBwiuLP3WCtK0U7EA1ijbm0kJLYX0FWpQg07zSmoGcc/2xtstczBNkJCiA6gasXrwUIuyFn4vBJzFCAHBoK4e2nQkQNel1ybQnDNBWwOFVApIOSkqDgA6kbvxAGsZ5eOJ3heOVOH33sYQPaSSZieuXI0pCewX1PspbNOqFVH9Oojp973HPsZxVVKdsYFR+Vaf+QdCYrl42GTPBJSlKjq1D4VHSIuYmpVtO8N7q2kkWihPs1/CrI9DDVdkjnV5XCuXVw3EU9YKuba6dI3VH2iMmOnQ6RcSmlzmWR4FmWZQ0xDwP9YYXTfEq0pdBrqk5iDlyeUPkuFcFkB7JY8P6GM9ktOYcff3rDudYArT69xgQpWgsDjHA6d+UMiedYZUyikgHwhfaNjkKG6oj0i1lMtdFDCeenQ6RDNulSaoU/I/f3xgChWvZecioTiHEEeQhWuQpOYbrQ5tl3R0G03n7FvaApBLOxI72ekeTbHJmu6EHiWY98TwagS1jp1g2RISrMAw8tWyD/wiByIJzGQc/bwittyTJJ3gzag8x36wWWkZ/YcpYzKTxz8jA83ZZdcBSrvY+DdI0sl8zJR91Y/Ml/PMQ/se2UosJkso5pqPrBZ0qqkTZWbp0qzR4bYlXblpVzFD4x0WyJkzw6FIPLUdRnAtu2OQreCQGq4+Y1h7lUKCqxyFZKUg86iI13GvNBSscjXwh9adk90KRNSoEUcM/CohRPu1cvRXcD6iHqKcS42GYKYFeEeQYLxmD3z4x7D1J0u+zJAxPxjAmNpk1qmIvbPlT7+/CM4dCULbhESrRyMSIkvnBEuzcEk+cAWW4bxM2WHO8miufA948wYcgxUrslzJcwKEtZBooYT2T3aZ90WpEc0xpy24lGTeNkqjWPDF45aZQljVaAQxDg6GPUmPY6om4uCL7TJKXLjDm5HQMrCMgMl5pbURAos7zDQgE1DDQnLCeCxuq1EN4X2mzYWKUjCARQOpL5lIPaTxRypk0MwylJYhTmhCgQAMSj2SCWS40O4rRoql6/h1LmzMVnX7EE1SoEpfgBmk/lPcWpFu9kvJgKBNAnLih+0jig1FWOT4lSiRvipUzKfLMp+NHFJqKsaCFMWFXsn4WoD+1nFYbIJwsepJ8Ir2034OOkrsygVfCsMT0ILP1jp9lnMAMTggkAOctEkje/lNRG9qtiEpCsWeQYkqPAAVeMcsMuYlUZPl603ZPsswhQVLWnnhI8aw+ufbohkzxiHxDMdRr3R26/NlpNukj20oBZG6SxUgnmk16O0ci2u/C6bZQpcpBmy+KaFFcynyfKsTGXvlcTZ/Y7RLmpCpZSocRX/iJyjQ5RyOzWqbZ1ukqQr16jIiLddH4gJLJnpb8yajvByjSMvZTj6WefYQfv5wCZKpZ3Sehy7jDmx4ZyQqSpMxPFJqOSgapPWGEvZuev8Auz3sIq4TStC1pO7MS3mIybcMsjFLmJB729PQiLSNgJqsykDgS/pAk7ZafZSFS68s/Dj0L9IUzRwp/sZiMw44iv8AX1icXkkJcj6RcbJtFIO7abMgHUhISfDI9xHSGE7ZGxWsYpCsKuRJ8UqqIVidnPbVs7JtFVESzmFBALHmAx9YUW/8K7QQVWdcqeHJZBwqH6VMYuN6bGWqz1SMaBqn5j+g6wss15FKq0I7jTgM/B4W/RxTmlouydIUfaJVKUkgVdKqvUatTzEEyNppqaKwzB+avnn4x1lF9e1ThnJRPTk0wOR+rMHrCa9NhLHaKyyqzr57yH6io74nVXMKr0rNk2qlq7YKOfaToNK6jTWHtluqXaElUqbKW2YCmV4EPFbvn8PrVJDoliYhmxoJUC1SWGTsIqpxyzqlQ7iO+HE3xJTFcw6Udkwcwjw/pGRR0bVWpIb2y6canzj2KpLuNnlgrSCARWhrpFuu+75eH+Gj/CPpHsZHN5J3VkNTISMkgdAI3EZGQoZPY0VHsZCz+IhsI8MZGReXAepiSMjI38XBMjxWUZGRsCO20FpamH2ak8lEVUOB5xrbw37S1GlpWOS97fHBVBXOkexkBpJwrM/8IX+qu9/NQVzpGxQFUUHCpGJQNQTSp4nnGRkAUOVbFpVurUK6KIi33RaFKSHUo9STGRkcvldGPDln4nWZCbRNwpSnoAM01yjnE/tRkZFYfFGXJ5slaFJtCMKlJ3gKEihNRTSO93Io+0UHpGRkHSpWZMYoOKxkZG0cOdRb/kpKFukFjSmUVO6ppClMSGNGLN04RkZGXTft1u6lkyUEkktmamKp+IFkRuHAly7lg568YyMhsu3NcRwu9QWB1Z8of2NVBGRkVkvEwsM1SZicJIc1Ys/WB/xXsEv2CV+zRiftYRiy4s8ZGRzZ/KG2HEuJz1EqLnWPYyMjoc08v//Z"/>
          <p:cNvSpPr>
            <a:spLocks noChangeAspect="1" noChangeArrowheads="1"/>
          </p:cNvSpPr>
          <p:nvPr/>
        </p:nvSpPr>
        <p:spPr bwMode="auto">
          <a:xfrm>
            <a:off x="80963"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056" name="AutoShape 8" descr="data:image/jpg;base64,/9j/4AAQSkZJRgABAQAAAQABAAD/2wCEAAkGBhQSERQUExQWFRUWGRgXFxgYGRwZGBgYFxYXGBcYFxoYHSYgGBokHBgXHy8gJCcpLCwsFR8xNTAqNSYrLCkBCQoKDgwOGg8PGiwkHBwsKSwpLCksLCwsLCwsLCwsLCwpLCwsKSwpKSksLCwsLCwsLCksKSkpKSksLCksLCksLP/AABEIAMIBAwMBIgACEQEDEQH/xAAcAAACAgMBAQAAAAAAAAAAAAAEBQMGAAIHAQj/xABGEAABAgMFBQUGAwUHBAIDAAABAhEAAyEEBRIxQQYiUWFxMoGRobETQlLB0fAHYoIUIzNy4RVDkqKy0vEWU3PCY+KDk6P/xAAZAQADAQEBAAAAAAAAAAAAAAAAAQIDBAX/xAAmEQEAAgEEAgICAgMAAAAAAAAAARECEiExQQNRMmEiceHwE0KB/9oADAMBAAIRAxEAPwB3+HsgJROXkSpKRSjJBJ/1CFP4hXmZk5KHBCE6cVV4ngIf7I3lKkWYYl4FKKlVFKlgxbgBrFEvq1+2nzF/Eot0dh5RczWEQVflZXaZm6kdT4/8ecBKgu19r7ygVQjJaWxKZYUVYcNQcOKoycecWWybQTCarsyxwmAofvIAisYWEN7lsWFCrVMH7uWcKAclTWcdQnMjUsNTFQlNtLejJCfZIlrOYSTu+XTx5RU2gi2WkzVlSi5JeIG0EEnCSzycakpcByzksBzMXy5bpWgBMiahWu6upPFkkHzgfYDZFc841sJINXCSZhHupcOBxI9crTtXe8myy/ZICSQkBiy0yxowUntHQd/WscdrTM70U2rbG1WVJQcKeKyElXc4JfvijXleap6sSjTQfPmecQWu1GYpzloPrzjaRZlLISlJUpRYJFSScomzDhL/AHn0+sWnZS5JJUF2k7oYiWK4v5yHYcszyguz7MiypC52BUyjpLGWgHUqSqquTa04x5bLXJrilNzCwR3fSKquSt0UbSWVCXJllgyZaCkrOWEUqkZ1LARz6/8Aad1qU5JPZl4lKQjxNT90iurtJIWZYISMzr/SAMUKwltFpVMViUST95cIIsNimK3kAgDNZOFKeqyQB0d4ku+yLmFQlSsfNQfCOeSfEaUhnZ5xkqBmIExY7JW+CW3wpoPIQjM7FdU8SxMmWpSJVA5SspVySSH78JHB4kFv9mVKOBCSkAKZLuGyIQklw9G0hXeW1il6mYrQnsp/lH0aK/abUqYXWok/eQ0h8A/G2BlzcUpL8VKJdX22sXK6vxTlTBgtCAxocQcH5eMcqCYOsV0zJmQYcTQd3GJmLES7FdabvRNRNkFEpSlZJO6qhyAoNKilYT3BeE2RLtE6WhKgZu+Fk7o3mYp1dRB6RWtnbMmSspfEqmJqtm1NNYd7Nzv3FtSSe0ggH+dfGCIOZBXhYhaLUucUBS5gQvC9BiloOrecSG4LQqgKJSeuJXkGHjCxF5TkThgTu4U1JoWSEigrDFNvmr7S2H5RXpWHqniBXsFemzYlgYpoOJwSQXfucmF1kuZL4N4hIFQyXy+JyBFgVbSnsgA/ErfXXNsQZP6QOsASlrdIIS2RcAtU1yL6cIP2QixSwkpSlIBJYAmpbipVPKNF2NctSiolio0ccchx7omkSUkOvBhdipKUhq8QHBz8Y1tCJYUcGMfmOEAeNfKAJUAvupw0zNO8lVeGkTypAzUskt7tAOilGncY1SlNCskhsw4ryUqvHsxJKkurcRhDdpnPisg+RiiRKlI+BJ5kqJ8cFYyCTLTrM/8A6AeQTSMiiETLcoWRMhUtSNwJSVrCUYmzJUoAVq0Ue33PMk1XhYuxSoKB8IuP4h25kIlhw5c7wUGGWRPHjFPuG5zap6ZQJSkupagHwpAzbwHfEZ81CsSKbUxCoRddothpdnlqmC0hTe6UMTyDKMVOzWfEF0chLjriA+cTVHdiLjuVdqnolJpiqpTEhKRmot6akiLntnsqv9nlJE6UmVJGFKMKkuakqJIqTme+H+ytwix2YLUkJmKSPak7zYXGEMaAVPU9Io22O0qrRMKEkhApmWLcjl/TlGmmIi03vSorspGTHnx8Ys2yGxpnKEycmYJFXUlJ3m91JyHM92eU2yWyCrUvEp0yUneIZ1H4UufE6dYue0W1CLIgS5TJKd0BIKSGFAkg6anTrBGHZzlWza9Nq5UiXgkqAwAAAoYAaBIDB+7rHKb3tq5yyojMkgDnmeZ5wVbbYufjmLKlEEVckJBc1cucusPLj2SCUifa3SjNMrJaxxVUFCOdDXTVzM5bJiIhWbBcM+bVEpZS5BWxwBg5dRoPGLdLKbtThH8dSd4tvsqoCD/dpIZy2IxDbdoELnS0SUJQgKSndKsDFVcKVEjvjzb2eJ14TShyDgApm0tIp4RMbSfJJaLxKziVkmoQkUr91JrC61WlSzWg0GkOzdSZSUrmrAJP8PCrE3g1evWCpBm2gYZafZy+mY+nIQX7FFd1yCbPOb7pHl23CqZUgtWnR8/CLVddx+yGAbxIClFuGZ6QzTJ7P37sSasTLvVLSTKlqUcnSWCaCrCrwitvtj/EC/1BXzjoFhRuzO/0g85/fAww5K0T2ay4iHcJ1LOw5AkP0eL/AHqEpxFCJZmUZ0gnmQQHeFF07MWm0JUpCAoJLEBSXFH7JIJFc4KInnyJKayzMUBm6QH7nLeJjUXjNm7qXApRILl+fdD83GUPjwggjdJBLvwD+Jgmx2UJSGHyiVAdm7ApKjiJS/AsT1PfB/7KpClhCyAouQwL1dic2z1gixD954+iY9tBZZhgKZZpRBDagjhq5jUfyjNt1RHyiU58evdEYXQ1apy6/esINFkapWO8H1MRLnfnb+ZB+TCN5ixVg/3y+saFZo1Pvl9YCbXZbVDslJOJhmBnqXpDG23kpO/MahGIBgDzdsTQDd8qhdRAxe7Q58nL9ILExMs0lgt7yw58S5eAxht6VBJlAlWFQAQgnVOa17vhEX7JOUxVgRl21Yv8uXnBXt5q0hkEjCreShQo6XZSy3CoELkKCmo9NSV6ijCg/pFUR0m75jfx5Y5BNnA7gqvjGQsSlTZKHIJQ3mXjIpNE22NtEyfQgpSAA2XEs3XyhnsNLVLSuamWVlW66SAUgEvQjUtXlFcteKbOOHOYtgOalMPUR0C+JcuyWNihBwpCUnAASWYHEwLk174UbzZztFKptzfJnqSgrwBGaVKJL+DNBewtzGSVT1FMxCwEpwMoOFpWXxMxGEd/Boq9z3cq1T/ZgPiqpXwgEEq+X6hF22inJsshMuSpYwhwnG6QHAdm4n7LQfKbPiC3aXaczUCVLwoOZKlYTXkVMM6U58IU7N7KGdNGP+CKqUhQU7e6CHANe6I9n9nlWuaa4UAutTO3AAOHJ6xZdoNo/wBlQJEnDhSGZAUGY67xz1bOtYfJcD9otqpdnlpkSNN0JADACjBT8cyB3xzYzJlomABJUtRYJSPJIGQgy77JMtM/EA4SQpRyAA4vTkEjOHE68kWELlykET6iYokFTvVLg7qPyipapguwZXTsx+yIXMXMQpctJmzEpZQTgolIfNTqzNKcq1W977mWhRKiwOmp5qOvoNILuq3zVS7UAXM1CUE8E4nYcByEZZ7GiU2FPtpujdhJHPLx8oX1AQXdcq8SVrHs0hlArBGKtMIOb8fB4dWgqM5SUJqWKlkB9AGpEP8AZs1RC7Qp1AgpSDRLOQ3hD6Qlw/P5wGR/9PpBMxZK1VIfThDuyS91P8o9BHtsRuHofSN5KwlKH1SkMASagcMhzoIRmF0WpEtc0rUlI9gobxAzPOFybQggMtJ6KHw8jEFvQVKaoBSAa5h+Agf+xpQajnmx00pASSxWgYJgFanpl98YltZKm3imo7NMjkeRy0hZKu9BCnAcZUH0g6yJTKyQlTsxVjSRnlgWmHYaLlhzpQZ658KmNJUoCrcQ+UQLs+8d9Ts9Cp9fzRF+zq0WrXNR+bwjEqDIH6ch01iSR2Rl6wonInMN84aUcceaYPsyN0PWp56+ESBNkmj2mb589E8I8tazjNG6x5ZJjLNDQP5CNlgqSJjMD5Q+gGUkmrn09X9YiQkVyzPOCSkcCesRoV2shU8+EINFJfQmMKTTsjzPzj2YeZMetlTxhkJusHRicVHds+VYNtgWFVnJB4Ph+RVANhAYuKPUDXpBlrKQ7SFAU1KWy+FzCNiZCc1GrHJBLl0+9MIHfA2PLEvSrK16JSYNsstRKcMgKorOWpWqdVkAwPInqllJBKDhLEqCVM4eiRi4c4uEy0TYwckrPPAqPYaISVBzaU14/tBPi1YyKIh2MsBVacbEplDFRJVvKcJoAeZ/TEO3l9ibMEtJGFGdGcnkwyEWC5iiy2Fc1Q3lOvLP3UB37/1RX9kLl9taPbznwB5rkUUoKIAcaAhz0bWJrZXZzs6iVYLKZszCZqxiUx3h8CKHTM8zyEVORPXa58wk1WGD5DeCgH4ljB+0l4TLdakyZRxAEpS5LHipROSRm8N7VIlWWzLlSikzEI9otbAqJK0oPNNVMBw4uTB9F9ib7toslnEiyy1MM1NQuKlSgzknxyEVC6btM+YpUxQSnJRUQk1+EHNgCctANQIZ3HccyYpK500plrUAly+MnNg7BKQ9TwbppKvCYtZUhOGXhWhAzCXSUipfjStDzgDY3y0yXKs0tSZKFpJYHeZQcqJFSQO0e5hAN42D2k6ZPnkIEyYtWFJBWXU7YXdIrmR9YksEwylAS1rUrKYoKIlpDiiWzPXyhhLkJ7al4ypQxErcVL1csOHdAENmkOkoZKUFgEpLnRySOMNbtsiUSwEjQHxAiCZZsReUwwpdRAFACKmh6d8S7ykpKFhAwim6o8nLCrNoIRvbzyH37qoklyJssMoByEqSFAjDiYh2ZT1yIgG1oWGeYDX4RwVr0eC7XeE6cozMSKtTCSzFgHflAENrTPwnEpBDF2BHXWNU2iclApLwhI0IpxLKzge2zp7ZyyGOhf1guSXSl67o6ZCGSEWpSnKsLtutka/WIZt4zQB+6B6KbTpHrpQWDJFA5LAOSTBBYgF3B4GhpygMLd89RSskYc6dx1IHpBJSDz+z3RDZRRf3oYn4ffGEGjbxyFB8+EeoHXXlGye13D5x4n5mABpiRhGWkT2c7oz19YW2iXUKBNWBGYz8oPs3ZHU+phBvIQStuo+fzgZNkwzC5VQ7tT3uHg2w/wATv+SYW26/Ei0LkhJKk1NAAzA5lYfPhFY4zltAmYjkWTyiFJ7WWfyEBXltBLkzFS1pIUlnYE5gHPFzjZF7IrunPi+oTo4ziv8AFnzSdePsUtfPwjxRUGKW7x9IBVtBIDgqII68j8HCPU39Zz/effeBCnx5+pGvH2cXakscknGTxAcvDK1k/wDfANOCfSsLbrmJWklO8knlXzaGdoLCkktRxlwyCH8ozWHEsFnW5Y5IWrVOqixiNTADDM3mq+FABccC+TxNJlEs0kas6Crh8bPEqbIvDWQSMJ7KACzjgSXdvCLhMl+BX/eT/iWfPDGR5MlSgWVKmPq6yD4YYyLSm2uRLxS5MoDiSBUk0SDxL+sRbQ2gyZaZAIUsCpS47QQosAwZyQzaQdZ0/v12mYQSlikYm3i4GdSwOka2az4VLtU8Ool0UBZQKgBhJYpFKkelc7XSO7bF+y2fGofv5jhwkvLFGBSgEnJ8s+kLFXauWVzZhM2Wvte6pQSoGqV1w4m0qxghUjGFz55cb2FCQGWtIBbJgKh/CNLXYjOWFrZIIYBOe6B7uQyyAhk1tS/aLTMLJSmWgJCciQAlR0zLmkG2ghNlCZSQkVKgcRcqUpWgYDgHiKwWJJUlSlFJAfGpJpvBjUcC9OUDonBBWo7yt5IJDjeCkkkVrUNwIhGkBBRLQCASpIO4oJANAxPm7R5PnBBMlCpZTjyAWy2LYjoXbOIJ8pIANX0DlvpE6JjpQ9C6aO/CAJZ9owpKUIAK0gLBYJUQp2DVKWCTWucayLEgoBKEuw0HCIbzB3SFEHkeYzgmROAQHLUHyhgJa7ChBCkoAPLoYIsFpxJYggjjrvaMcniG32xLsDUZ+BiEXiU0AxDlxd84AKts7CMiXcONKGJ5CqJ/l+QhPabaVBykgB9X7zprGkvaeWAA4oGzf0gJYrJdZnrwjRBUTyTX+nfEM1ZIQODAdAKZRDde0eELKSHWgoccCz55ZQvmXmtACl4Sly+AFxwzPyhQqhdj9/v9DBXDu/8AaEVlv+UMTln/AK/WD5V6y1Myx9vAQtIGL9I9DHqPr6RpLW5LF6D0Mbg/P0gBVbEpTvFk9neJZy5cHuETSrzlBI305vn1ga/LF7WWlOIpZSVAipcOBn1gGfs6qYN60KarDAKOok5F8yfGLxjCY3lMzPSx3VaUrmbqgenQCKPtdS12o7lEp7WfZRVH5vk8WPZO4v2ees+0KyoAFw2VXzL5xpfdyImT1KKXJYa6AfSKjyR4sri5/X8zAnGc4qdnN125ZDFbtxHzZ49F4LpvBho1O8Mx74uy9mZfwJ8TEdn2ckMcSA45kaCJx88zzcf36ylOXir1/f8AinJvBQBG5XikOOhandD/AGXuY20rGNMvCBpQuWbMV1hjM2bs/wAIH6oiVckhIo/coGNsfNU/KUzgtGzCGlM7MQH7hWsWCYxynh9C6PRLesVO7LelKcASS55aD6CGsu2uSkSjRnGMAVBOg4CObKbm2sVRkiyuQ5WtwckKU+Ro6mMaJkIGigWNPYS6FxTfWPWBkTpjpAQjRsRCu0KO6Y3E6dhcJkBkv/DQaO3wZwg3MpX/AHD/AIZQ8hNjIXW0LStQIkkjMiWkachGRRLfZrK0xKFJxBKpY4e49BnRzV4DvOUgzEpmKJAAJTUOMsKQaA5KNdCdYsNgsqDKRMSgl0JVixMXwsCQ5Apo8a3nIloqZYfPeViJbviN2il2u3oWr2dMW6cIyAwkUYMPdPGNpClBNA5IWOySxzB8gO8wbar8Q5ShIGYo/CBf7WJ0Hj9YdkW2CwTnPtFLUFyyFBSUgBQCcABfKhERIuyfvP7IJq28SX0dhlDQXmAN4dGIDRD+1hWWpap5ZiHGRU0/stZYLWjkwV9Ymm3GCAFzSzUwpAPi5MaftGFKcQGEO/HClL66xMb3SGSKNTIN2sPrBZvRccmrqWt9H/pSJJN02cZS36lR+cCG/QA+8KA0/mwtQ8Y3N+JcJJLlZlig7Qz7oLGxmiySw37lP+EH1EEoYdlAH6QPQQgk7RS1ezYn94ooTu6hs+AqPGCrFfEuYlRBolWEk7teXGC5I6RPMB3tsvZ7UCVJCJn/AHEgOf5h7w8+BiH9rBQpaS7JUehCX+kE3RbCqTKUs1KEKJ5lIJy5wWdOf35cM+yHCRuHsrTVJ79D1hJOkrZzMmJ/U1Y71Y1pUCiYlK0KopKg4MebSbDWO0yQgy0yyOwqWAkjuAYjkYuJj0mYcBFmnaTX5Lr6xGbQElpqVIJ95Bo76pLj0MXO2/hPa5KnkrTPl8HwL6FKy3gqA7ZsVbFZ2VZ4gYWI8YusZZflBRZ71XJKcSgUqok6F/ze73+MN5V8qU+8zFiGDg5VDPC2TsdbEhUuZZJ5lnJ0F08xGidnrYggGROdNEr9kuqRkiZSoGhzHTKZxjo9U9nkyXMKHelCDTIO8ZZbJNUCyjRteIH1ga7rDa0nCqROKVaGWrdLaFtG7/RvgMkH2stYdmdKtABoDwyjNSa6rGuXN39X1fJn9YgvK61LWtenXglP1iexW5C5gwghsT0VqzdoDgYy12xAKwRVzVlHMBsg3GDo+gf/AE2sn3c2/wAwT6xpJuJSt5xX/wCv1g0XpKfsPXgr4gfh4UiGy26XhDpfuV+X8vXxhE1GzyuKftvrAdsuzCgFwcx/lSfnDIXjKo6B3vXLl9vAVvtiCgMz1/0jl9vAJCWcMR1P+kwZLtSsai9aV/SR84Alz04hUZ8eRgiXakhSt5IFNeRgI0kzXZ1ap9D6RIgjD2vd5/FlAUq8JYI3k5j3uAiZF4S8Oaey3a1xQw2to31MX590ZEVqtiCskFLfzCMgINe209pxsiYuRU4UO6GzASqii3XXIQJN29tiEgTXmBqktMHc4ceEO7xusKQQpDjzEVW2WOZJqnfRw94dCe10NeZif023GytpwRixpY0LavoRoe4QwlX4s0Hs18sj4AivdFQm2aTPBLMcjoQeB1HfA37HNkqUpJxhWYVq1HcatqYBa5zb0IO/KI7/APcInsl4SyDRSWYl698U2zbRYGSrHKPPsn5eUEWXarGopwjEHOhxBOeEgipDkPALhdhOlTEEYqFw/UB2z4xqq7EEuF6g6fHi/pCdFsQoAGmRw0JrkWzgiXLS26s9yj6Fx5QHUJVbPrwsF+6A7HSZjJo+lI9F0r9olTggTlzDU0ScLNzp5xF7ZaT2z3pfzS0GIvCaMwFdFEeSh84BQSx3RMSbM6ewtSlVFKhtdWgzZyxqTKWFpUkqX0NEpAPjEqL1btIWP04v9DxPIvaWS2NL8CWPgawDTI4SB7JaQWxAhzxUGeJ5ckploQK4UoT/AIUiucRJUCBwf5GJhMDnu9BDBrZ5kMJNphLKXBcudDiSOUzHiZMLZE+DETo0iUiQITnaqyCcZJny0zQWKFumvDfAB7j0hoFwp2h2VkWxP71IxgMmYAMSeVe0n8pp0zhkZLsySXCQCdeI65wNaLAFAhQBHAxyu1qvK6JoShWKQTuvvSVcmP8ADVyBHeIu+y34hybURKmpNnn/AAKLpV/41a9Cx6wrIBb9mhJVjlg4dU5tzGvdFatU+qmzJNe8x19dnBip7S7H4wZkgAL1TkF/RXrrCnH0FISosdTjTwypE9iVuB0nuLcOcArmKS4IqFVGTEaEaGkZZbww9pBI5Kb5RmKNcFQWVrrXMZeECW9W4M9enZERrvMFRIBSKbruYFtd4goZlA1zFMoRzw2s6v3ievyMESV7x7v9MLbLah7RNdT6GJ5VsGI/X8sNPRzJNRUZjhwjfD2cuyeGTikQ2NlKSz5jUfCYmTL3khj/AAwdNVAPBZw9tUsYy4HgIyPLdLImKDGh5RkMh6kah2Of2YiVdaDm9dHpAtwzwXlkimVdNcuHzhqxQWIjHDLTlol0ZRqjVCu37sGJifaWbEZgzSHKxzBAZaeRqOcU39pXKLTRTLEmqeh1Sfto7FYbSqWoKGnMwTf2ycu3oK5SJaJxzJVRZ/8AkGGp559Y2yimcOMqlomDRj0IPyMLp1xgEKQSlQNCPpn4Q9vnY6fZVkBOBWZQaoVzSciPt4USrecQSoYCDko6sci3rE2KK7bY526ojFhyKeDuxbLXxhzcW0CSnBNLKHZKuD5OdRzg4AHPPwPjEc+50LzSDzyV46whRvItNHSo+LjzguValagHpQ+BcecUg3VMln9xMUPymn9DEsraWdKLTpb8xQ/Qw7C9otydXT1FPEU84MQoKGih3ERUbHtRJX72E8FUP0htLUk114ih8UsYDP7PIShyhKUk8Aw8BG06SpRcTFJLCgCSnLmH84UybQsZLP6hi8wx8Xif+1Vins8RGEuk0IJYs7FwAS3TjAq5szlTbQn3paxzxIP/ALwam8JgzkLP8ikK9Sk+UASrVRyyUuySSK0fqDyNaQdLmwlao9Cpd/oT20zUfzSlt4hJHnBtnvyUoApmJIKggV94tusavUeMCy59IkTMCmcAsXD1Y8YqJTNdQeS58FS1wnlToOkzo0iUUMtFlRNQULSFJUGKSHBEct2l/CSaJoXZTiln3Srfll9HbGnvfrnHU5UyCEqhzuVK7sqm2IeVaUhaUh0TQem4oKZR5FtGOhixGXEiY1XMGjk8oLKlV2p2LTaP3ktkThR9Fj4V8eR7ssud7SbKWmzALwlSTmEknCf9p04ZHie0qxZtTg4iG1SMaSlSXBzyMExYfPZnLbeSocyDA6rQ+b+cdEv+7lWebhwpKFVSS4PQ84WGSlWcoeR9YyqYPZUbPaBiDE+PLrGLmsdfvq8WibdEk5yyH5f7YFmbPSDkW729YNzoiFsUMj6fKCU3xMABCi/Z1yd2zyoIOXsiD2Vq8XiBey00BgsEcxCKkEy/ZiiSpRJOZcx7Gv8A09NHwnvV8oyHcDTJjIthSpKwQ6TzrxGfCLrLmImywUqdw417qeEc+Qls6xZdmL4SkmUSBqnXqNOvjGfnwuLjpr4st6PJKtDB9jWAoYg41gOetJqCSegHpG0ubTnD8Pl1RUlnhU3C023Zmy2qVhUkkHIgbyTxScNI5jtZ+HBkjexTJfuzcLFPAK4ekXu5779mWJpD9e0EgghRcEMQUkgg5g8our4S+apsibZ//kl+nfpB1ivJK8jX4Tn/AFjoe0WyEhUzHZFlAUd5CkkpHNJzb8p7uEVy9/wsmKGOQuWss5CFN/lUxB5CIn8eVRF8FAUCWI0jaZZXDBiOCqj6iFKrRMkKMu0oUCOI3hzPGGVmnYk4kHGnzHj84IkUWWzZ2WrIGWfFMA/2fabPWWolP5aj/CYtCJ4P0jYSdQW6fSGmlfse2S0lpqH5ih8D9Ytdz7YWdXamJSadqjeMKbXYErcTEA/mGfeIS2nZkF/Zq5sYBu6nKKV1GFSDqDn8jHiroArKxJ4hBb/L2T4Rx1CrRZlbpXL6Gh7sjFhuj8TJ8o/vEpmDJxRQ5tkfKGLdJsk5QopeLg4D83KW9IOTizAfpWKpJ2tkWkgy1AK1Sd1T9Dn3PDWy3i2RYwlHki16Qzs9ohNIvBC6TB+oZjwg4WdSRiScaOIzEVBSdypkFy5sJbNaXg+XNi7TRh7RywLcT8h9+sEoYBhCqzz6PxJPmw8gIOkT4YEEREUxMkx6UQWVKptxcH7VZJiE0mAY5Z4TEbyfEhu+PnSRtbaJSqkFlLUQQ1VBiCx0NW0MfVs9NI+VvxBsIlXlaUjL2hUP1gL9VQZcWkXZ/wAQJiUgKTiZBS7u69Flxwo3OGEv8QkEHEkvgBDjOZqHBLJ5xRcNIjC4zO5dKTtdZTiqN1AVmxUTmgO1RBsi3SSpkLU+ATKKJGE95ryjlWLlHqSOY++UAt1+zzVKSFJmqKSHBpkeojI5V/ac3SasDgFEAdACwj2Cvs9S42eWo/8AMHSZGEhWJiC4P/MaWezn4m6QQmQnr1i5kRC93cuTNQlSXOIZCrHUePoI9nWbDVqH7rCTZK8cEwyldlfZ5KH1HmBFzVIxBiD/AF+/OPOzjRk68fygpRJFCkDwixXHZpMwMtIxdT9YSJsq0nsqPQGDbNZpoIUlC/Ax2+LLHKNuXPnE4ytAuSQP7sef1iC07PWdXuICuPnE8gGYjeSUqbUfdIhmpKTXrmPiFfPPxbtFzvtJRs5XtBdpQpUq2ScYLiWrGWHNCg4OlCH6RULz2HnyE+3kH2kvUoLqSeC0sCO8NHfbVZ0TUGXNSlSDmDyLOKAgihehHJ3K67djpclYMpa6aKUajVJAAxDkYxyxnHhpExPLhVivuWrdnoKSPeS/mMx3RY5VlQUgoLjiC/zi07bfheicVLkBCZgGJSUAB3erF+ByjlMyVaLEs5o5aHkQYMcrEwtcyyDnAM6wvp3j7eMu3amXMZMxpauPun6Q4VZ9Qe8RaVeXIUAxAUngYX2i45S8nQfLwi1qssDzbEDo8MlHtWzcxNU7w5fSIrPe9oklgtVNDUecXRFgKXwnMuQST65RFapCVAhaAT0+cBUW3d+IK00mIfmk18D9YtVy/iXKBpMwHULDA9dDFVtOyqFB0EJPAwltmz01GjjjpAN3ebBfki0MUqShfIuhXfpDVE4pLGh+8uMfMiCuWXSVIPFJY+UWG6fxFtslk+0ExHwzE4m6EMoeMOw79Z5u6IITPaOQ2L8Xlgb0hKj+VZTmXyKTEq/xopSyl/8Ayj/ZFWLdVRa5o/vx3ykn/SpMGSLavWag/wD4iKf/ALDHC7Z+L809mzgdVk/+ohVaPxRtZyCE+J+cFls+gL9vRIQf3pl1qU4SSGqN9KgOrPHzBtXeIn2ydMBJBWWKi5IDJBJOZLP3wfP20tE3tzVDox8HFITf2fi7KgrrQw5y2pMoUDdMDgQauyrSGKTAqxCJq7Rked8e0hB40ZGz9YyAPoUWOUPcT4CJRJl/CnwjFoqXMSISBlGbpaezbspAaoLChGREXq5bf7WWFa5KHBQz+vQiKZWGFw28y5rHsroeR90/Lv5Rl5Mbi/QldGj1JjRCo2MZ45f7QySRpNlYg3mMx0j1JjaOvHK4siybLUC1eRxMDTTWhDsKjRxSI0zumnvfFkaFmeoyB0wmkNJsoKDEPCy0WMg1KQ5IBwiuLP3WCtK0U7EA1ijbm0kJLYX0FWpQg07zSmoGcc/2xtstczBNkJCiA6gasXrwUIuyFn4vBJzFCAHBoK4e2nQkQNel1ybQnDNBWwOFVApIOSkqDgA6kbvxAGsZ5eOJ3heOVOH33sYQPaSSZieuXI0pCewX1PspbNOqFVH9Oojp973HPsZxVVKdsYFR+Vaf+QdCYrl42GTPBJSlKjq1D4VHSIuYmpVtO8N7q2kkWihPs1/CrI9DDVdkjnV5XCuXVw3EU9YKuba6dI3VH2iMmOnQ6RcSmlzmWR4FmWZQ0xDwP9YYXTfEq0pdBrqk5iDlyeUPkuFcFkB7JY8P6GM9ktOYcff3rDudYArT69xgQpWgsDjHA6d+UMiedYZUyikgHwhfaNjkKG6oj0i1lMtdFDCeenQ6RDNulSaoU/I/f3xgChWvZecioTiHEEeQhWuQpOYbrQ5tl3R0G03n7FvaApBLOxI72ekeTbHJmu6EHiWY98TwagS1jp1g2RISrMAw8tWyD/wiByIJzGQc/bwittyTJJ3gzag8x36wWWkZ/YcpYzKTxz8jA83ZZdcBSrvY+DdI0sl8zJR91Y/Ml/PMQ/se2UosJkso5pqPrBZ0qqkTZWbp0qzR4bYlXblpVzFD4x0WyJkzw6FIPLUdRnAtu2OQreCQGq4+Y1h7lUKCqxyFZKUg86iI13GvNBSscjXwh9adk90KRNSoEUcM/CohRPu1cvRXcD6iHqKcS42GYKYFeEeQYLxmD3z4x7D1J0u+zJAxPxjAmNpk1qmIvbPlT7+/CM4dCULbhESrRyMSIkvnBEuzcEk+cAWW4bxM2WHO8miufA948wYcgxUrslzJcwKEtZBooYT2T3aZ90WpEc0xpy24lGTeNkqjWPDF45aZQljVaAQxDg6GPUmPY6om4uCL7TJKXLjDm5HQMrCMgMl5pbURAos7zDQgE1DDQnLCeCxuq1EN4X2mzYWKUjCARQOpL5lIPaTxRypk0MwylJYhTmhCgQAMSj2SCWS40O4rRoql6/h1LmzMVnX7EE1SoEpfgBmk/lPcWpFu9kvJgKBNAnLih+0jig1FWOT4lSiRvipUzKfLMp+NHFJqKsaCFMWFXsn4WoD+1nFYbIJwsepJ8Ir2034OOkrsygVfCsMT0ILP1jp9lnMAMTggkAOctEkje/lNRG9qtiEpCsWeQYkqPAAVeMcsMuYlUZPl603ZPsswhQVLWnnhI8aw+ufbohkzxiHxDMdRr3R26/NlpNukj20oBZG6SxUgnmk16O0ci2u/C6bZQpcpBmy+KaFFcynyfKsTGXvlcTZ/Y7RLmpCpZSocRX/iJyjQ5RyOzWqbZ1ukqQr16jIiLddH4gJLJnpb8yajvByjSMvZTj6WefYQfv5wCZKpZ3Sehy7jDmx4ZyQqSpMxPFJqOSgapPWGEvZuev8Auz3sIq4TStC1pO7MS3mIybcMsjFLmJB729PQiLSNgJqsykDgS/pAk7ZafZSFS68s/Dj0L9IUzRwp/sZiMw44iv8AX1icXkkJcj6RcbJtFIO7abMgHUhISfDI9xHSGE7ZGxWsYpCsKuRJ8UqqIVidnPbVs7JtFVESzmFBALHmAx9YUW/8K7QQVWdcqeHJZBwqH6VMYuN6bGWqz1SMaBqn5j+g6wss15FKq0I7jTgM/B4W/RxTmlouydIUfaJVKUkgVdKqvUatTzEEyNppqaKwzB+avnn4x1lF9e1ThnJRPTk0wOR+rMHrCa9NhLHaKyyqzr57yH6io74nVXMKr0rNk2qlq7YKOfaToNK6jTWHtluqXaElUqbKW2YCmV4EPFbvn8PrVJDoliYhmxoJUC1SWGTsIqpxyzqlQ7iO+HE3xJTFcw6Udkwcwjw/pGRR0bVWpIb2y6canzj2KpLuNnlgrSCARWhrpFuu+75eH+Gj/CPpHsZHN5J3VkNTISMkgdAI3EZGQoZPY0VHsZCz+IhsI8MZGReXAepiSMjI38XBMjxWUZGRsCO20FpamH2ak8lEVUOB5xrbw37S1GlpWOS97fHBVBXOkexkBpJwrM/8IX+qu9/NQVzpGxQFUUHCpGJQNQTSp4nnGRkAUOVbFpVurUK6KIi33RaFKSHUo9STGRkcvldGPDln4nWZCbRNwpSnoAM01yjnE/tRkZFYfFGXJ5slaFJtCMKlJ3gKEihNRTSO93Io+0UHpGRkHSpWZMYoOKxkZG0cOdRb/kpKFukFjSmUVO6ppClMSGNGLN04RkZGXTft1u6lkyUEkktmamKp+IFkRuHAly7lg568YyMhsu3NcRwu9QWB1Z8of2NVBGRkVkvEwsM1SZicJIc1Ys/WB/xXsEv2CV+zRiftYRiy4s8ZGRzZ/KG2HEuJz1EqLnWPYyMjoc08v//Z"/>
          <p:cNvSpPr>
            <a:spLocks noChangeAspect="1" noChangeArrowheads="1"/>
          </p:cNvSpPr>
          <p:nvPr/>
        </p:nvSpPr>
        <p:spPr bwMode="auto">
          <a:xfrm>
            <a:off x="80963"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058" name="Picture 10" descr="http://t1.gstatic.com/images?q=tbn:ANd9GcSnBTOw6RuseQ7NAvbCKl0mU_ix1D8xfml_7eUuN1S6wv1djhcv"/>
          <p:cNvPicPr>
            <a:picLocks noChangeAspect="1" noChangeArrowheads="1"/>
          </p:cNvPicPr>
          <p:nvPr/>
        </p:nvPicPr>
        <p:blipFill>
          <a:blip r:embed="rId3" cstate="print"/>
          <a:srcRect/>
          <a:stretch>
            <a:fillRect/>
          </a:stretch>
        </p:blipFill>
        <p:spPr bwMode="auto">
          <a:xfrm>
            <a:off x="5940152" y="4653136"/>
            <a:ext cx="2808312" cy="1872209"/>
          </a:xfrm>
          <a:prstGeom prst="rect">
            <a:avLst/>
          </a:prstGeom>
          <a:noFill/>
        </p:spPr>
      </p:pic>
      <p:pic>
        <p:nvPicPr>
          <p:cNvPr id="8" name="Picture 4" descr="http://t3.gstatic.com/images?q=tbn:ANd9GcT9YyAuXv_mc5TzCcQ27p0voLEpBBTHHgu3zVqBacH2krtctzxAkw"/>
          <p:cNvPicPr>
            <a:picLocks noChangeAspect="1" noChangeArrowheads="1"/>
          </p:cNvPicPr>
          <p:nvPr/>
        </p:nvPicPr>
        <p:blipFill>
          <a:blip r:embed="rId4" cstate="print"/>
          <a:srcRect/>
          <a:stretch>
            <a:fillRect/>
          </a:stretch>
        </p:blipFill>
        <p:spPr bwMode="auto">
          <a:xfrm>
            <a:off x="6156176" y="2492896"/>
            <a:ext cx="2466975" cy="1847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to="" calcmode="lin" valueType="num">
                                      <p:cBhvr>
                                        <p:cTn id="7" dur="1" fill="hold"/>
                                        <p:tgtEl>
                                          <p:spTgt spid="205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to="" calcmode="lin" valueType="num">
                                      <p:cBhvr>
                                        <p:cTn id="27" dur="1" fill="hold"/>
                                        <p:tgtEl>
                                          <p:spTgt spid="3">
                                            <p:txEl>
                                              <p:pRg st="1" end="1"/>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058"/>
                                        </p:tgtEl>
                                        <p:attrNameLst>
                                          <p:attrName>style.visibility</p:attrName>
                                        </p:attrNameLst>
                                      </p:cBhvr>
                                      <p:to>
                                        <p:strVal val="visible"/>
                                      </p:to>
                                    </p:set>
                                    <p:anim to="" calcmode="lin" valueType="num">
                                      <p:cBhvr>
                                        <p:cTn id="32" dur="1" fill="hold"/>
                                        <p:tgtEl>
                                          <p:spTgt spid="2058"/>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53" presetClass="entr" presetSubtype="0" fill="hold"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p:cTn id="3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6">
              <a:lumMod val="20000"/>
              <a:lumOff val="80000"/>
            </a:schemeClr>
          </a:solidFill>
        </p:spPr>
        <p:txBody>
          <a:bodyPr>
            <a:normAutofit fontScale="85000" lnSpcReduction="20000"/>
          </a:bodyPr>
          <a:lstStyle/>
          <a:p>
            <a:pPr algn="ctr">
              <a:buNone/>
            </a:pPr>
            <a:r>
              <a:rPr lang="es-CO" dirty="0" smtClean="0"/>
              <a:t>    </a:t>
            </a:r>
          </a:p>
          <a:p>
            <a:pPr algn="ctr">
              <a:buNone/>
            </a:pPr>
            <a:r>
              <a:rPr lang="es-CO" dirty="0" smtClean="0"/>
              <a:t> Imágenes televisivas captadas desde un helicóptero mostraron buques de carga, automóviles y toneladas de materiales de todo tipo arrastrados por una gigantesca marea de agua que sobrepasaba un muro construido a prueba de tsunamis estrellándose contra los puentes.</a:t>
            </a:r>
          </a:p>
          <a:p>
            <a:pPr algn="ctr">
              <a:buNone/>
            </a:pPr>
            <a:r>
              <a:rPr lang="es-CO" dirty="0" smtClean="0"/>
              <a:t> El Centro estadounidense de vigilancia de tsunamis alertó sobre un peligro de maremoto en casi todo el Pacífico, desde Australia a Centro América y Sudamérica.</a:t>
            </a:r>
          </a:p>
          <a:p>
            <a:pPr algn="ctr">
              <a:buNone/>
            </a:pPr>
            <a:r>
              <a:rPr lang="es-CO" dirty="0" smtClean="0"/>
              <a:t>     "Un terremoto de semejante magnitud tiene el potencial de generar un tsunami devastador, capaz de golpear las costas cercanas en unos pocos minutos y las más alejadas en cuestión de horas", indicó el Centro estadounidense en un comunicado.</a:t>
            </a:r>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1026" name="AutoShape 2" descr="data:image/jpg;base64,/9j/4AAQSkZJRgABAQAAAQABAAD/2wCEAAkGBhMSERUTExQWFRUWFRcXFxgYGBoXHBcYFxQYFxgXGBgaHCcfGRokHBcXHy8gJCcpLCwsFx4xNTAqNSYsLCkBCQoKDgwOGg8PGiwcHRwpKSwsLCwpKSwpKSwsKSwpLCksKSkpKSwpLCwsKSwsLCkpLCwpKSwsKSwsLCwpLCwpKf/AABEIAOMA3gMBIgACEQEDEQH/xAAcAAABBQEBAQAAAAAAAAAAAAAFAAIDBAYBBwj/xABAEAABAgQEAwYEAwgABQUAAAABAhEAAwQhBRIxQVFhcQYTIjKBkaGx0fAUQsEHI1JicoLh8RUzQ5LSFiQ0osL/xAAZAQADAQEBAAAAAAAAAAAAAAAAAQIDBAX/xAAgEQEBAQEAAwACAwEAAAAAAAAAARECEiExQVEDE2Ey/9oADAMBAAIRAxEAPwD1OVMtDxOH1jCTe0U1mzttZIgaiew+sKcHb/j0Kv7Ty5IYMtXBJ06m8W6DGEzkuhXUbg8CI8yl1D626f5izJm5fEk5TsbQ5xC16Z3sSJnNHm9Jjc2USQcwOoNx/iCtP2tUdQn5RU5LW2E+Hd7GR/8AUClCzDoXMSoxZQDAwXmw5danvYcJg4xmZONqHmD8xrBKXUhQcF4JyNFu+jneDjAzvYf3sV4FsX+8HGOGpgf3kc7yH/WVq5MqYi72K/eRzPFzmRNupiuGlcRvHCYuJypTMhpVEWeEVRWQrqQriNSoaVRwqhpdJhilRwmGlUCOvp0RqjmaGKMCSzxyOFUMKoqRFeZSaoteJ0T31eHJkoZ2LbaQp05BYBLHQkN8Y4ZXpY5lLxIiYRoSOkcTNSLEmHoqE3cs3xg8jyJZdQdw8S2V5YronJO8JKhqDeDyL1KtIcHhFyXXqGrH3gf3xGr/AHyiSXPeDyPxGJFUFaH0i7KURo6fhGcnKBSMpIOYP0eLMmpSw8Y0uCDq14e+ixpVV6gln9YbKxs73+cZ8Vbb/E/KIqztHKlsF68E3PP7eCdFmtonEEndusMViYBZi3GMthuKiaHAUL6ED310i1NrUuATf3+UXOtK840oqUtqIYKxPGMrJxW5zaizD/cXk1SdlCK0vFohNjilwGTN5w5M47E+5g8oWUWzQ3vYGKqC1zHRMVsoxcowRK4aqZA6ZUKA1B5RVOIK0IY8oPJGC8ydEaqmB9OpSlB4km0yyWADdYfkmxOupiJVVFeooVM+dIs9303gcpQ3Vbixv7RUsTeRX8WIX4sRn6nE5CSQZwcbZV/+MRzMQlDyz5Z65knTgRFeURlApEnMlwQLgMba7tuOcMm0xSrKSDsWL3/WBya0JWHJIYgsDqGDg6EBz7w2fjqStwCoAMXBIJfmWb2jg+O2XRdMsNdQ6OxHB3iRSUhnLZtHLcvvrAw1QIBAKAWNkm5Ae7JIAZo7UVYUEqBJZRG5ayTew6wXYqdSrJrEAFy7aM533Om0cm4qnKkoCgrm1rcHfV4oY9RqlFFiCqW5a7uT+ggUJE1gck24YEoN+DMPWNJJ9c/XXV2RraHHErPiSUnmxB9oIGZqoKAAGrN84xVBmStIUFDRnBBPiA3EEVVqhMOYqypPAni9m5Quuf0rju2exZOJnOlCmy5iSRr4VNezsdrxYqqsBDpsxyl+Lj9IAV9WUgNYsToLOXOzubxz/iKikgsw+Y3hWa0/LUyq26wRmYkDawA+MAK9ZVOmFJYDLYHQMHcesXJFY+YgvmUH4MoBz1v8ID1J/ezW3SNeYTb9PSMutk9NOefyNYOsPYq1bxEszEnW2wgqpGTgS3pfQ84xNFUqAGUkF9tnsGPqYP02IKloSpSCtQIzFTEAZiCL8nHV415lxFsF6aekh/RxYZrMLni/sImSrU7C5Kgz6aQPdMyW6JamzEhSQpgkEliWbSIl1hQDlSSMoGY28xB3N9BtFz/GeiZq8jKGmYpvyDkWZhF015G/hOh8Q6OCm7cYE02DVExZyommWSbscoci4cM7XeN/Qdn6XKklNxbxLuNrh+sF/wBPd+M6mrmEEuGDvq9uIZxF9CZgSFKDJsQ9rNw1jX0VFJSCJYSx13c83gV2iyoZmSFPuNdYc730KASKnOopLH4dIoV9WEKIuDt98IqV/aOVJIyl1GxYOx5RmsS7S5lFRcjpv72gxLQ0+NlK3UrYxam9rwiWVO7ONN2t1EeY1OOzFWQPUi8cC5irLmMDcjj9IV6A/wBoO1k6ocJVkSAzbm1wWjLjGp5DBailgOXvFsCzbcdyd4r1MoJQ+W7aNv6RPv8ACNUqmpU9n5/7iKdOJ1DnmYeadR8x6gHT76xEqTsbngLt66biKyn6eiGklKqFSwUsZQypJUTZgQRzcln4QNxTH5dMlCEgsq/hOgs/J2IEZNOMLCUgZBlVmCg+Z3d3c2vFKZVrzPZV1XYM5SxI+F4wb6O13a2apIRLUEoSSUhgQetjdrRoaBMlglwCSCQxOqRf/wCQL+g6RgznmOQhSjoSlBIJZrhIZ7RrMPnAqSlRaw1XNsw3AU23D0EMtaWsngpBdWmwYEXLkCqA1JuTFCdXISjMBLWplkutLkpSMlsy9iwudIbUSJfcE5JkxiA0pKlEFirMvOlJCfCxN2eMqhDofJNUwJcJHd+FJ1mPbjodYVuL44nX0bk4kJzpyBOVaPKUEsVEG2UWfjrF9OGPNcry7pZtQRdg4D3LQdwHspJSLAXCFEkpUtWZCV+XLYArIvwBu8B8Zpsk2aEsADtySNAbbQ73vxnJOUsmkSXSoBYS6nJDkjzBrAh3sHgZMwoJPiSpI8Wtg2xDi9teEWpMjL3R1UUsG4euoi8V5yAo6hidNNNU/bQe1WqcunYJyeNJZk5gDxe4B35wOnAd9MYqAbfVmDPfWJ5SlyppUMpSsnUlhe+g1DPsLw2hk5p6ru6dQfv5RPXxpz7WuyGEpn1cpCycq1sTvZJPEs5EesYr2OpFy0SiCgg+FQLqcncnW5jDdnKZCJ1OoHLlX4mzMLeZy5Yx6VUUKZ+VWY7MQRsX4RcvpjYoYRRSKM9ylaikkBi2rau77RNVpoiQVJQculjYjgBEiuy6CSVB/Uv8IFTMBAV5ZgLFhwbm8VLLU2YsYpj1OoNkC2FnB+loAnFlC4Qkj8oO0cnYcUrLk21BH66RFNl8w3O36xtJiNSLxmo/Kru34MYDYzOnTGzrKuZ1+cXF1dnYNwcfWKVRVIJbTmVD6wTkeQFUUb6gdYpVdNZng3VlIuCk9DAWpqA7WHtB46Whn4fgB8/jHJdOBfX4xc7gkh4kTLSkPqODtCzPQlUysjyoe+9vhFWpUt9R6B/1glPlBQuWHIt8h+sVVUQ0BtrubxU5K0ImSydH0v8Ae0SU6Sjh63+A9IvmhIO6h6CJhJtokdXJ93i/HPqPKMeqosE2s/iCQ5cvc6n3tDc5Nh6HSGSZLkJJZyz8INYfg2YFUxQyggWuSf4QOP1jidaLC0TGABHnFiSxJsAWs14n/AHIFPcnL5VE2SCC2t31bbjBmXR95nJS6WSkcEsC1t9+sSU/ZWezsjiD4bezxGnJaZgVKgSJwmZWzyiO8ExIzNNSPIXJvZ7XMDKUS8pdKCtlMck1StDoUq7sXe5HuI1GEYXNlJnBVsyZZdM5Mn86gXmAW103gHSFIC0qI8ygHqVJBLMP3aR+923AOhhNOfUr1rs+pRQmysvdSblKQD+5SLK1W2nJ20aMljyEqqZqSSC/D+Tjb5jWD3Y2YFSpZAD9xJciXwTMQHWf6TYaPfURVxqjQZ01ZAzAZgcrGyRv6QtxHh5XApEkDu0EeIX2YX9H+9dYmnoyoHUbtvt84oyJx/GI7sAAOHdmuVeE7+4h0ytM2au5DhAfclIY2JIvGk0/GJlpKlKSLZwAkkFs4YcbA7ngYbR4aAMoLFLjUW01U22l4M92ggJZIOXw3s9ralvaJpWCrzCY4CljxKbMSwtlSbDgdIV9wrMEsHpihCUggAKOXxXN92F402DTCFkqsFENyYN+g94FYdSkJfbRy2a2wHptGhw+n4+3xueMO3Ei7wOxueQggbj9RF5CoU6XmDQ4Hn68GKgA35ru/wAHiNeDpQQVJUTwYN6gljGimYEtCszuHctb4QaEgLQARtGk7ZWPNZ88J/6V+aBAipq3cZEj+0D9I9DxLsuiZsr/AOv1jPVvYspuJebqpP1f4Rrz/IzvNY2dOB/KPh/4xQnTRwf0f9I1E6TLl2XTkdEvHZEuQoF0JRyIBJ5MAY0/tifFkpdU2tv7f8R1dY4usN97xp5mFy1k5ZWQdfe0TowSkZlIJLfxbtrB/dIc4ZA1Q4jqCPlERqhsH9v0jc03ZemmIIBykB7334JtFNVFLkeHLmcu6hry1tE/3wf1scuaOBB6f5h0tQ+wPrGirkomfkSOkUPwKdvjDn83JeDKYdgmQd4tsibHisuCyRz0fSL6ECYHBSBcJBtmBLugCzDTnrFdRXMWlkvshAJAa424cdXPGCkyjUSCqWQBYMkpcBFiQQGOYescHVz67+OfJfwyZMkyO7NMpZKsyrgA2ZgGtbjYxXxPGjLlnOhUu6sosdSCQ7EhrMNhbeB+JVqqdguWpCVeQrUq5IDg8GtvvCl19NOCxUrT4VnIEeIZSAHVr4rAQoL6aBOMy6inUiWWXlzsEoUSM6BmAmEIAckZSzRlZLpXMGdYaYx8VOl2H5sy7PwQ4ueUXcK7pc+aJSRk/DkBORUwk50KzFAurQFucVJNGlc6Y6VllgsmlSo3/kWf3e2vKAc369B7A1Wenk+VwhyMyyw72cnysEpFh4uRDeWFjc9ImL8K3a5AcFxtx04xS/Z5Vn8PKSCNV273hOVogXUfEL6aDVof2gr1CpKAWDAm5uN9oXr8i7L6UJalBSUp7wAkF1SrMSCwKXLkWDwRVhy1qSAVJBJCitIBAdgQQLHK9n5wNlVazMBlZvEA6g4AAIGpDNrbXSNRSzpiUsspUSpixuAzi59XMXuIunUlEg5GKpmUZUu7/wBTHTTR9o0FKhWU2Lglrb66GIcNuElA8JFlKUHL6cObdXjQ0VPuQdjbjBL7JFh2DqczFG50BJtprztBOlpCkeIgnkGiwhIAtDodgcKY7ChQwUKFCgBi5Qbyg+gjM4xQB37tPsP1jUwOqZS1G4DddvWHqOnnNZgxcs410tFQUwRteNzX0AS5J+F/lGTxMAEuD7f4ion0GLquJ0P3eGFT/wC44Qh94f3iOZgzUWpaafkIL/fCJpq1ruwbmBFVNQ2g+EdVWK3eF4q0QpKoSixCW38A+esV66ulrV4ZKQOISA/wiipZ4D1IiNcw8QIucF5Agw9MtCVFRlKBDLNrM+pcBizenARJSBY8edc/KQetiRmKdrcekRVS5swmatLrUAJcsJATlRoWOpclhuLl4kOEVc0GYEukC6ghRSwDv4QBoRHJ1P27P4rqPtdS088GaszCoAZU5iEgAsWS2+8DaXsdKKAtM2aQs2CUGw5lmJHNrwcoJqH/AH01CVS5aUAOxKRmV5Tff1gDh08msyhakpJOXm6gwy7G5OkVzd+J69X2M0HZvuFLmd7MI7tYOdRSASnUlLL2FwbRmBISqcoqyFykvkqJg8o0AOdWuqjGv7Q4UsSJikrWQEFVwE2GujPxgH/wHOgTJajMKkZyDNVZkAkFQCSXLAD6Qbp+sabsBO/dJAGkyanVCbd7LLMRnOvlFrMbtFHt+hX4hBCJi3SXymwYp18Jix2bmmkQrvSE+NSkoEtRUoKyaLykBPhA1BO+ghldjnfLBURKYOy2uHANwYncVedc7M0+UKH5Um4PiZRY5bNoflB+TUoASlQKlrIQCz5So3LMXDHrGZ7Ng9wpS/Apc0ncWKgxI31N41VHMCQhZDkzgkMF5tAHDAg2D34w2fTaYZQqS6AkMi1uQDMTpGglABho+0ZnDp5e6iEm1i4Jf1I4cRGrlJAAA67xcSSFdfaJIUKKBQoUKAFCJhqkPDVS4CtOzWgFimJBBzJKTxBWQfQAXi3WSJhBykAa9eVjGDxsTEqIPzB/zFczWfXRuKdrJwWcqgRt4dOVy5gVWY2qYPEz7sIqTZhvEJ02+AjWcotSd9bRzHPxZ3tEJfSGqUzORFks/iekPNUOXoYHrnPsIjVl3t7wBeXNvrEaqgjcxSUoi9j6w3vTwI6QBDW1RKnK9ixVqCUsVM8CqqtSkjMszCAzvmLAW106coK4tWJH/t05U2SVG3sCPSwhwwecQO6KV6jxMCnd7u45bRw7K6uZeb69h1LUoUBmQog/lSQ51sbhhbXnAVFYPxgUEABMyyS9gDoTr1jcImLpyjvUS0hXhdJAKiSGNn31t8oHYxULWsEJSEAKDEXUcz24WA9jDmT/AEXq9XMxPWdoAuWuUyU5kzEhjm1GUMXDJ+kUsMkiSgKSoBSklFkhykHxZmOlvXnAzEK0p0yhVjYEuH34C3vEi69k+UKUT5lAFwzMQ3q8Oc/mDyxqcL7Ky0fvCtbkBbOAltcuXcDTXaMzW16lzwyAQEgB7ocsdD+b9Y6MZWggLBIIB1U4STt4m46xWl1zqUkMkKsXDkAFwzW9eET437Wn9k/DdoCVUryJTl7Bsoc7eF2DNFr8KtSE5gZWVYJGcWbnzbhvApdY4NOGuAseEsfAPzZWbZs3pD6tbSFSfCLKJPiUbJ8pvlYZdg+zwfE2tx2SqVTFhYlKyhLBA0dRDq8bAeh2j0BGgjzDsZieQpJJ8SB5rhIAFwAeL7x6FQVRWf5cutrnldx7eusXEL0KFChgoUKFACMCsTmkJIS7ncKL9QLe0FYzWM41kKkZH5/Tw2gT1cgPPx+ahREzIq+qs79QQlvnALFa4TTnzuTqkg2/udjFmro1a+EAgWzpLvwZy19xFWbg83KSELd2fKdQdASG9Y159MaErmD6f7iFZG8EzhExRykByWvseZ/3FmV2JnKDliH0Sc2pYae/KL8oTOkjaISoesaOd2dTJYrWVAuMqUqzOC1zoBzv0jsvAJYSFLJ8RYBBduOYqAbhpD08ZaYdr/fN3iJ78esadWDS1kplOVNZKi27E6AfH0gfU4QUOFAPoGUNfSxhkBqmnc/ftCNTzEXJlKoag9fsxXVK+7QBnsfpkoqJvmKtQySQ+ROUddH4A+kSYLNnkZlqWE/lGYt4dT8WgxNwozF51JUpWjlz97e0SowKoH/SUE3YBJADkkk7cOVuccGO3QbGcVUhKFLCpgzEJClHZIJZwdMw9+UB1YtTHWn/AM+zR6TUdlxkHeKBYWTYs+yb622gGrDJExyEpbT2AP6i8PZBeWTp1S5hyyUKQVMlvEXJL7EvozNuY1GHUksjItKF+JgpylRsxdDgs4JudCDFXD6CWKrKhKQBZQcuzEEpbcE9PDvpBLFcMQgfuiwOoKlFRUSAkj0cGDyOcftboMO7wZpsvNexXfwh2A8WlxGYxOclM+UZSVJWVEKBCcrLUyAhI08BLvGrlUMsSwL2SNVrG2jON7XEZhEpKqhKCC+ZTFWZLEHMTlP8LEDpBz1o7ntq6yWe5UgDwsxTtElApBRKQqUAyMgUkm9yxIL3sLdTvHaqqSoLlJ/5jWHs1/UQymlLlTUy5gKJqQFLSoixJfQWFiIEdD3ZyqHdpMsMwyK/sZLZWD2DvwEbbAFkKUUBRT5SCbvsox59RkIOWW6iFsvYC3Nn/wBxuOzld4Vupipsrh7t8ekGpa6FDJKnSH1a8PjQFChQoAURT6ZKwyg4iWFAAdfZWnLkod+JLg8rwDr+xpBHdqHqVW9gecamqq8hvpwALwC7QYlMytLS3Fxr/Te8PWfVjMYjPmyGR3qV8Mswqb3FoHzcWUoM6wXcsoMfQw6px9RBSqnSFGwIlEN1JP6wJVcktl/uA+BMaRkLInTFEqK1PqxWkvzZWYPzijVVaxfxBtyUnXmkD2ikpRDgL+PzvEEyasb/AAf4xpJgWJOK5FFVybNdve8Oqe0mdnd2b/mF/QqcwPVOJ1Sk+kV5n9Df2/SGF815IYomFItZbD1YRQm1IJ8pbgbn1JMNTUEPYezfpHfx/JPsYA2WCYouZmUubLISrwCXYFOUXUkuoF35acHirhvaZKquplzKhKpQQgJQUpsVeYBWq23f+KMrLQLHfZje0R1+JKV5lEvYqJsALOW139o4Hd4+mlr0juZIVMXKX3QMwykIlia+UlQmMABoCwZ+kZjN3aVLNkhylN2A2SC1/wAoinNxsTLqWpQFku5Z9gwt/iIJ1SlSSkEgqcAl/MLtcwxJYn7J4zJT3ipxUVFZyhKAoMQq78fEqC0/HqYF0y5xNjokAZQwZ3aMzhtChBspZt/KL6cTFsrJJASsi+iVEe4ETZ+htFartQlQKUyVglNlFSQH2cNo7WgPhaFTcQKlqKilJWTtmLAjaxKr+vpVqagoClAGwsSCzhmvBTsekKmzZgLmybBgBmce+WHPSLutKjEJQK5QkoE0kq78EZ2CLI8ulgfN6WiykpUrNOUlCiCXTcEgBhdZ2/mOp6BGlkBRWQjvicjFXiKcp/LksNb5vSHFWVY73PMLson94WSlkjzpdmH5gw9or6XvVKlBVOmlLh2Iv62HRUbLCJhSE3fV9NQG0G9/hGNqKhSawWOVcscOA1ZxmtBvD6oFOUOAFEm/K4+EST0XAa/NLHiBuRY8C3pBtCoxnZ0ywVhIbMQsgkXJDFvVI941lPOJHDlFRVkz0swo4lUdi0lChQoAauWFBiAYo1GBylCyUpPECCAMKArJWFxzskfyOsHYhx7PGKxLB1y1FJSQ22g9iLCPZqyUSLD2LH0tGOxbDkBRUpC3O5PLe8VKw6mPN52cKHhAHHVvrDe95mNNiNCgXlhR9QflAGop/wCViPSNJ0nVfveb9R/iGZ35Qgu/Hr/gRZkrsdU9U/q8aGGLlL0+z6NDVyFJDqBD8j8gLRpJNGJmVHeeLZLAElrN778IK0EhMtR/eF2YjvEn/wDBbQxHkGDrZQ/CpIay1ILfzMR/qMziOFqWlc1w0qyhvdeW3qCfWDFXWq/DoWbArIUgEtnQfMEksCw+jRWrHKlp0zXUHYOWLc2cfExyPRs9AtNMDMSRcFgH/X2gtg+G98ZjqUMiFLTbzkFLAvuQTztA9TAEgqLbO2m7NpFKorSlVnbmXgk1M7xucDwxE2mmzFLyLQZiUJsArKDlZ76/SAEujW5JUtN3DKZrA8bMS0V6ZMtYcvpy9YuU1Ig+QqY20/mS5cjYndtInfZ7L8E8BxOZJm95MOcJSwSpZUFOdS73g/Vdp0zJgUBbxBKQ1hmCRm4FgowDqJCEp1zN8/rziXDaUGYlPhQyE67kpBUWHAk6wbp5+2pmTVTJX8LszEuL2IPENEVBIUrzzFKCVJK1TFFRLlnJ1LP7RdTJ8CRsnfR7H6wNl1CU5y+x2e4uIJU9RS7S1SJVVKWkJWnyhSXCWzByM1yztfhFqViIOdIBSQ5sLOCwa97GOdrKdOWQsMEhIX5krLLCczs2XyuxvEcquQopUGCVBNwGZx/iK5uM8afsti4zyyQQTmRzzHxAn2Mb2hqbAb312ePEqmtEpMwJJKknOGceQ5tejj1j0LAMc7+klzQ7FIPRXD3cabRNuNOJsbmXUDiCd22iRMx2IjMYDiaZyVEJ7tR8wfZzfq9vSD8kkXDEaW4esXKysEIREIQosjJUx35FtG0hylNCUIZKU4eAJIqzaMlQUCRxTZldfm8WVKbWOGZpu8BWao1WEylAuhIPEJS/u0eedoZsqWsoTLSFAWVlzhVtwtiFcSHj1JQhkyQFaiHKi8PBlSn+lh9iLtJRBRbOlKWL3HtYa+sb7tpgqEyCqXJlhrlQDH0AF48+7hX8pG/X2i5WdmJU5EL3LMx8ulxENVVFZFwkgfxKG5tYxFMw8q8QCBlLnXqw+WkVVILWyvuxNuWkBaylVMBS6TnSkzFKIBAzTGBABA0ABfmWigqbm8Tu7n1JNujkmJsJmq7hel1gAf1D5ZQov0iotCvzW32a72s4Zm9453f1dimlBe1z9OEdnyAVf5Fy1/i8WEyrnboD/uHJlF9LdIWsTZrAsNLaeggpQyAUJf7u5ipSrGmUEavbW33aL0up4AwrNacevarUVzqyDc5er2/WNt2bkpVOmLUAwICH2JKmbiWHwjB0dKo1UsnyhYUdrJdZf/tMek9m6cJklR1JJfmnMgHlv7wrMiuRJU0qHIMPj8IDzfDNvoSLcnvBETgkcX+l4FYrLslQsBa33zg5HSkiWAlSGAdx5RzueJ3gVhiyZZSC6kKJJ0YKLt6F4sU9QVTlIJypCkpBIt5RckbufjFjG8MVRzZc0DMiYVCYw0LEkfIj1ir6Tm+4akhJClEE7+p+kGeymPCTUmQ7omkrlhrZtFJ9NYHVVGSlRF0kOPmCIEmnUQUglK0+KWoFiFAWY8xAfNx6biNUuTMTO1FkkAAXW4SfVj1aNHS4uZgBl5kTCMxBt1c6GMF2bxmXWyimYWKAEzEixdIDqba++tuLQyfia6eYFKUSkFwd1B9NR4m26xPN/A7n5nx6hRY0UL7uZ5mcsPtoPS5gIcR5jQ9rAokqQuYXUwysoAHUsxtGow3HDkzIQtiHZdtODl/0i9Z41MMKRq0DpHaCUpKVPlSQolSmATlNwovbjAvE/wBo9BKBeeFtr3YUvlqm3xjQmhFTxDdY6SRcX5CMbQ/tQoJqiHWgOQFqTY/9pJbrGrocRkzQ8qYlY/lUD8NYWpsq0JkcE7r7R0ekMVKc7wy2nTJqQCSbDXlGdxeRTEkiQJiixJSyenUwYXRA8TyP1MRTkCxs/M2tyhVNZOq7KyS/dqMskOrOCQH2faKif2aTCGM5Iu9g9vhGynyzqyW4dfvWIPwGUm5J6m3wg86ix8rU04jMG3YDkzfIQQVNUALKG7xRpapcsZQ2pN39dOkFJ8opPnSSEBfla6geKtOfSIsdOuIqprXKuVniBWKTDZSlhOhD68miNNeUlJWRlKg4It8LwXk1FCLukE3v3h19YXjg9GYfIlqQgLbMXYc3Lgc4vJpUJsEgCKZxmilkZBmLu4SdeWY/GLdL2hlKPhlq9QPld4FQ7KgHQA5SB1X4G6son0jT0YyyUpO6R7nxH5xkcTxHOpCQki5VcM7JIDWG6hGgwmsWoAKYMAHZnGkTWnMXZ88BgOERVQdGU/mHxzGOTiCo+0EpdGnIFEOQR8Vt+sHwdRg51MUldyHe3Nhu44DjF+vlmfRS1FQ70pBKl1IzKUFFJQmQBbTfRnBMXMXpwlTjeBZpJSZnehFyLnmOHz9TFz/Ue56S4BVTu4yrSoZCACoHxC9gSLkfqIkqEhWVQDG2nH9INUc7vUBBuxA6BiR1b5dIFTpeRfJyCPhEymGzKg004VMp7kCc26SoEqbYxo8b7VJCEAIQuUUoUXBBzM4IUNNWu+hFrwIUydrF7cQdQesRUWEVMkqNKpEyWtlFCtQBsXGz7QZKflkxp0ftFlSUpEiUFBQKrqYAnV0puo/5ipXftCnTJZJm5bEkIS2XLtmLuWjAVJnhQExIGXdIZ/5i2sMUtNvzAgvdrvG3P8csZWtJOxxc0pcjwggEnOpibE7acxFAyEqzgklB0JIA202+MDkYpkvlvcMC3BjcH5RHMrc/5FMTcC+n8xtEbYGip1GUGLWDOC5Vsx9NCIOUGOZFJKZmUI8p8pDksAdtdIxMqeQygLvd76qF9YszKolSXVZJJJLAW06aQfT3Hr+B/tGnAJ7xQW43Z/cb9Y12F9uaeaBmV3Z/m0f+r6tHzvOxUZ0lGhYKJNgC9h7Reo+0OZZJI6f22Agyw8lfTMmoSsOkhQ4ggj4Rwx4VQ48JWWalKkn+IKKS4uXGhjRzv2mTEsAUL5kM44uCPlD1HXL1ICzCIVyN7HqY8ymftMXNZCkiXe5D3A2D3eCCe2MzUTBozMDp16xPlEZXzxLmuWOukdTSzFZnSrYBwok324R3CpAUsM9nJDdE/NQjX11JLlocSwCASCQLFIBfV9xfrFW56aSaz0rC3bMpCeGbq1xm+3i/Jo0JHiXLzWsJadWYjfhBWmw9IlBQQlmfRLsLvpwgJ3vh1iN0/h02cEryhmdLFgnUDW2l4LYViIpxNmzC4EzI6S4s+nIkcozdcsd6oOfMzbWt+gg9hkuWqQ0wApKxY6W0+Ziup6EvvTartCKmZmD5ZaSLhtVpNh0SIPUE8LTmGjb2gT+HkKmBMlCRbxZRa50PHQa8YP0ygFBID6D4aDhaIvqtZ1sKWllA84HTe0s4ThKeX3eYJH8Vm5/xfCC0hLnTf4xSmdmR35WlaySyinKlrXAKmcgG/wBYJf2mitbIE1D20P31eMwvKl0zLAWJ4cDeNHTTSlwEv8W5wKxMLQpM5AcoIJAtmD8RoQ7gjRhwgl9ioqOoKDYh03fUKD2I+9Hi7UoC05tQXf1JPweGY3jcqsKZgqFTqgpdSO5EsISAPCVDzKB6uCW0AiLDaseUte3qf0MUmIkS9UnT5c+cR0lQqSvWz8/QxdqJTBw/05RWVKC7Gz784jVL2I4YiejVlN78+j7xhsQoe7cE3BIytfUXHLWNVRYiZZyq0HWx5cuI5vF2vwdE8E2CvcG3PTSL568Ss1gZM4tlJsAW5PFaqW7BKtHv1MXMRw9UpRBuHgp2ZxqRLIQtAQR+cJd34nUekX179xG56rNTVLQABmD/AMQI9n1izSYTNmeLKQGBdbhJvrfURtsYrAEhaZaVBRYLdwFBiAQLgkEEPrdtDA38YbF1KUdrBI/pG/rE6LMUabCBlUkrzBRBISA1uCjp6CCtNLShICQkANpYnqdSesVSogkEaE2h/flRYmEcuLc1ZIs+5+zFVWl/SOS54cO8SKS99ICtdTUkMDfYdIs5yT4QQTckKPKKgcaWjoU0LCBOy8sZiWv3gHplUW9wD6RpcYS6ADcHKDzGYW+EKFD6/wCl8oe0azLpnR4XGUtwNiPaMbImqOpPuR8o7ChQu/wt0UoKU6nLkvc8TFnEg1MEjQTB8QYUKL6KC3ZKUO7Ja5Jf0aD/AHQ70lvzn5GFCjLr6ufFrD5hzi+/yglLmEqudoUKJOs521rZkubLCFqSO6UpgSAVBZAJ4m0aKslgguOB9S31jkKHz9JkFpCJistmMRrV+86/+IMKFGgg5TF0h7uPk0UpyWUW5woUZ0B1XoYL4JNJl66KAHQ6iOQof4Ct2mkJypLXOvtGFnpsrkzQoUa/x/E/yDPY2eozUIJdExaELSWIUks4I+R2NxeCddTpROmpSGCVrAGrAEtr847Ch9oQGerKLm+sNUqzbM/q8KFEGdLU3p6x2dMJOsdhQBMnQw0woUAf/9k="/>
          <p:cNvSpPr>
            <a:spLocks noChangeAspect="1" noChangeArrowheads="1"/>
          </p:cNvSpPr>
          <p:nvPr/>
        </p:nvSpPr>
        <p:spPr bwMode="auto">
          <a:xfrm>
            <a:off x="80963" y="-1036638"/>
            <a:ext cx="2114550" cy="21621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28" name="AutoShape 4" descr="data:image/jpg;base64,/9j/4AAQSkZJRgABAQAAAQABAAD/2wCEAAkGBhMSERUTExQWFRUWFRcXFxgYGBoXHBcYFxQYFxgXGBgaHCcfGRokHBcXHy8gJCcpLCwsFx4xNTAqNSYsLCkBCQoKDgwOGg8PGiwcHRwpKSwsLCwpKSwpKSwsKSwpLCksKSkpKSwpLCwsKSwsLCkpLCwpKSwsKSwsLCwpLCwpKf/AABEIAOMA3gMBIgACEQEDEQH/xAAcAAABBQEBAQAAAAAAAAAAAAAFAAIDBAYBBwj/xABAEAABAgQEAwYEAwgABQUAAAABAhEAAwQhBRIxQVFhcQYTIjKBkaGx0fAUQsEHI1JicoLh8RUzQ5LSFiQ0osL/xAAZAQADAQEBAAAAAAAAAAAAAAAAAQIDBAX/xAAgEQEBAQEAAwACAwEAAAAAAAAAARECEiExQVEDE2Ey/9oADAMBAAIRAxEAPwD1OVMtDxOH1jCTe0U1mzttZIgaiew+sKcHb/j0Kv7Ty5IYMtXBJ06m8W6DGEzkuhXUbg8CI8yl1D626f5izJm5fEk5TsbQ5xC16Z3sSJnNHm9Jjc2USQcwOoNx/iCtP2tUdQn5RU5LW2E+Hd7GR/8AUClCzDoXMSoxZQDAwXmw5danvYcJg4xmZONqHmD8xrBKXUhQcF4JyNFu+jneDjAzvYf3sV4FsX+8HGOGpgf3kc7yH/WVq5MqYi72K/eRzPFzmRNupiuGlcRvHCYuJypTMhpVEWeEVRWQrqQriNSoaVRwqhpdJhilRwmGlUCOvp0RqjmaGKMCSzxyOFUMKoqRFeZSaoteJ0T31eHJkoZ2LbaQp05BYBLHQkN8Y4ZXpY5lLxIiYRoSOkcTNSLEmHoqE3cs3xg8jyJZdQdw8S2V5YronJO8JKhqDeDyL1KtIcHhFyXXqGrH3gf3xGr/AHyiSXPeDyPxGJFUFaH0i7KURo6fhGcnKBSMpIOYP0eLMmpSw8Y0uCDq14e+ixpVV6gln9YbKxs73+cZ8Vbb/E/KIqztHKlsF68E3PP7eCdFmtonEEndusMViYBZi3GMthuKiaHAUL6ED310i1NrUuATf3+UXOtK840oqUtqIYKxPGMrJxW5zaizD/cXk1SdlCK0vFohNjilwGTN5w5M47E+5g8oWUWzQ3vYGKqC1zHRMVsoxcowRK4aqZA6ZUKA1B5RVOIK0IY8oPJGC8ydEaqmB9OpSlB4km0yyWADdYfkmxOupiJVVFeooVM+dIs9303gcpQ3Vbixv7RUsTeRX8WIX4sRn6nE5CSQZwcbZV/+MRzMQlDyz5Z65knTgRFeURlApEnMlwQLgMba7tuOcMm0xSrKSDsWL3/WBya0JWHJIYgsDqGDg6EBz7w2fjqStwCoAMXBIJfmWb2jg+O2XRdMsNdQ6OxHB3iRSUhnLZtHLcvvrAw1QIBAKAWNkm5Ae7JIAZo7UVYUEqBJZRG5ayTew6wXYqdSrJrEAFy7aM533Om0cm4qnKkoCgrm1rcHfV4oY9RqlFFiCqW5a7uT+ggUJE1gck24YEoN+DMPWNJJ9c/XXV2RraHHErPiSUnmxB9oIGZqoKAAGrN84xVBmStIUFDRnBBPiA3EEVVqhMOYqypPAni9m5Quuf0rju2exZOJnOlCmy5iSRr4VNezsdrxYqqsBDpsxyl+Lj9IAV9WUgNYsToLOXOzubxz/iKikgsw+Y3hWa0/LUyq26wRmYkDawA+MAK9ZVOmFJYDLYHQMHcesXJFY+YgvmUH4MoBz1v8ID1J/ezW3SNeYTb9PSMutk9NOefyNYOsPYq1bxEszEnW2wgqpGTgS3pfQ84xNFUqAGUkF9tnsGPqYP02IKloSpSCtQIzFTEAZiCL8nHV415lxFsF6aekh/RxYZrMLni/sImSrU7C5Kgz6aQPdMyW6JamzEhSQpgkEliWbSIl1hQDlSSMoGY28xB3N9BtFz/GeiZq8jKGmYpvyDkWZhF015G/hOh8Q6OCm7cYE02DVExZyommWSbscoci4cM7XeN/Qdn6XKklNxbxLuNrh+sF/wBPd+M6mrmEEuGDvq9uIZxF9CZgSFKDJsQ9rNw1jX0VFJSCJYSx13c83gV2iyoZmSFPuNdYc730KASKnOopLH4dIoV9WEKIuDt98IqV/aOVJIyl1GxYOx5RmsS7S5lFRcjpv72gxLQ0+NlK3UrYxam9rwiWVO7ONN2t1EeY1OOzFWQPUi8cC5irLmMDcjj9IV6A/wBoO1k6ocJVkSAzbm1wWjLjGp5DBailgOXvFsCzbcdyd4r1MoJQ+W7aNv6RPv8ACNUqmpU9n5/7iKdOJ1DnmYeadR8x6gHT76xEqTsbngLt66biKyn6eiGklKqFSwUsZQypJUTZgQRzcln4QNxTH5dMlCEgsq/hOgs/J2IEZNOMLCUgZBlVmCg+Z3d3c2vFKZVrzPZV1XYM5SxI+F4wb6O13a2apIRLUEoSSUhgQetjdrRoaBMlglwCSCQxOqRf/wCQL+g6RgznmOQhSjoSlBIJZrhIZ7RrMPnAqSlRaw1XNsw3AU23D0EMtaWsngpBdWmwYEXLkCqA1JuTFCdXISjMBLWplkutLkpSMlsy9iwudIbUSJfcE5JkxiA0pKlEFirMvOlJCfCxN2eMqhDofJNUwJcJHd+FJ1mPbjodYVuL44nX0bk4kJzpyBOVaPKUEsVEG2UWfjrF9OGPNcry7pZtQRdg4D3LQdwHspJSLAXCFEkpUtWZCV+XLYArIvwBu8B8Zpsk2aEsADtySNAbbQ73vxnJOUsmkSXSoBYS6nJDkjzBrAh3sHgZMwoJPiSpI8Wtg2xDi9teEWpMjL3R1UUsG4euoi8V5yAo6hidNNNU/bQe1WqcunYJyeNJZk5gDxe4B35wOnAd9MYqAbfVmDPfWJ5SlyppUMpSsnUlhe+g1DPsLw2hk5p6ru6dQfv5RPXxpz7WuyGEpn1cpCycq1sTvZJPEs5EesYr2OpFy0SiCgg+FQLqcncnW5jDdnKZCJ1OoHLlX4mzMLeZy5Yx6VUUKZ+VWY7MQRsX4RcvpjYoYRRSKM9ylaikkBi2rau77RNVpoiQVJQculjYjgBEiuy6CSVB/Uv8IFTMBAV5ZgLFhwbm8VLLU2YsYpj1OoNkC2FnB+loAnFlC4Qkj8oO0cnYcUrLk21BH66RFNl8w3O36xtJiNSLxmo/Kru34MYDYzOnTGzrKuZ1+cXF1dnYNwcfWKVRVIJbTmVD6wTkeQFUUb6gdYpVdNZng3VlIuCk9DAWpqA7WHtB46Whn4fgB8/jHJdOBfX4xc7gkh4kTLSkPqODtCzPQlUysjyoe+9vhFWpUt9R6B/1glPlBQuWHIt8h+sVVUQ0BtrubxU5K0ImSydH0v8Ae0SU6Sjh63+A9IvmhIO6h6CJhJtokdXJ93i/HPqPKMeqosE2s/iCQ5cvc6n3tDc5Nh6HSGSZLkJJZyz8INYfg2YFUxQyggWuSf4QOP1jidaLC0TGABHnFiSxJsAWs14n/AHIFPcnL5VE2SCC2t31bbjBmXR95nJS6WSkcEsC1t9+sSU/ZWezsjiD4bezxGnJaZgVKgSJwmZWzyiO8ExIzNNSPIXJvZ7XMDKUS8pdKCtlMck1StDoUq7sXe5HuI1GEYXNlJnBVsyZZdM5Mn86gXmAW103gHSFIC0qI8ygHqVJBLMP3aR+923AOhhNOfUr1rs+pRQmysvdSblKQD+5SLK1W2nJ20aMljyEqqZqSSC/D+Tjb5jWD3Y2YFSpZAD9xJciXwTMQHWf6TYaPfURVxqjQZ01ZAzAZgcrGyRv6QtxHh5XApEkDu0EeIX2YX9H+9dYmnoyoHUbtvt84oyJx/GI7sAAOHdmuVeE7+4h0ytM2au5DhAfclIY2JIvGk0/GJlpKlKSLZwAkkFs4YcbA7ngYbR4aAMoLFLjUW01U22l4M92ggJZIOXw3s9ralvaJpWCrzCY4CljxKbMSwtlSbDgdIV9wrMEsHpihCUggAKOXxXN92F402DTCFkqsFENyYN+g94FYdSkJfbRy2a2wHptGhw+n4+3xueMO3Ei7wOxueQggbj9RF5CoU6XmDQ4Hn68GKgA35ru/wAHiNeDpQQVJUTwYN6gljGimYEtCszuHctb4QaEgLQARtGk7ZWPNZ88J/6V+aBAipq3cZEj+0D9I9DxLsuiZsr/AOv1jPVvYspuJebqpP1f4Rrz/IzvNY2dOB/KPh/4xQnTRwf0f9I1E6TLl2XTkdEvHZEuQoF0JRyIBJ5MAY0/tifFkpdU2tv7f8R1dY4usN97xp5mFy1k5ZWQdfe0TowSkZlIJLfxbtrB/dIc4ZA1Q4jqCPlERqhsH9v0jc03ZemmIIBykB7334JtFNVFLkeHLmcu6hry1tE/3wf1scuaOBB6f5h0tQ+wPrGirkomfkSOkUPwKdvjDn83JeDKYdgmQd4tsibHisuCyRz0fSL6ECYHBSBcJBtmBLugCzDTnrFdRXMWlkvshAJAa424cdXPGCkyjUSCqWQBYMkpcBFiQQGOYescHVz67+OfJfwyZMkyO7NMpZKsyrgA2ZgGtbjYxXxPGjLlnOhUu6sosdSCQ7EhrMNhbeB+JVqqdguWpCVeQrUq5IDg8GtvvCl19NOCxUrT4VnIEeIZSAHVr4rAQoL6aBOMy6inUiWWXlzsEoUSM6BmAmEIAckZSzRlZLpXMGdYaYx8VOl2H5sy7PwQ4ueUXcK7pc+aJSRk/DkBORUwk50KzFAurQFucVJNGlc6Y6VllgsmlSo3/kWf3e2vKAc369B7A1Wenk+VwhyMyyw72cnysEpFh4uRDeWFjc9ImL8K3a5AcFxtx04xS/Z5Vn8PKSCNV273hOVogXUfEL6aDVof2gr1CpKAWDAm5uN9oXr8i7L6UJalBSUp7wAkF1SrMSCwKXLkWDwRVhy1qSAVJBJCitIBAdgQQLHK9n5wNlVazMBlZvEA6g4AAIGpDNrbXSNRSzpiUsspUSpixuAzi59XMXuIunUlEg5GKpmUZUu7/wBTHTTR9o0FKhWU2Lglrb66GIcNuElA8JFlKUHL6cObdXjQ0VPuQdjbjBL7JFh2DqczFG50BJtprztBOlpCkeIgnkGiwhIAtDodgcKY7ChQwUKFCgBi5Qbyg+gjM4xQB37tPsP1jUwOqZS1G4DddvWHqOnnNZgxcs410tFQUwRteNzX0AS5J+F/lGTxMAEuD7f4ion0GLquJ0P3eGFT/wC44Qh94f3iOZgzUWpaafkIL/fCJpq1ruwbmBFVNQ2g+EdVWK3eF4q0QpKoSixCW38A+esV66ulrV4ZKQOISA/wiipZ4D1IiNcw8QIucF5Agw9MtCVFRlKBDLNrM+pcBizenARJSBY8edc/KQetiRmKdrcekRVS5swmatLrUAJcsJATlRoWOpclhuLl4kOEVc0GYEukC6ghRSwDv4QBoRHJ1P27P4rqPtdS088GaszCoAZU5iEgAsWS2+8DaXsdKKAtM2aQs2CUGw5lmJHNrwcoJqH/AH01CVS5aUAOxKRmV5Tff1gDh08msyhakpJOXm6gwy7G5OkVzd+J69X2M0HZvuFLmd7MI7tYOdRSASnUlLL2FwbRmBISqcoqyFykvkqJg8o0AOdWuqjGv7Q4UsSJikrWQEFVwE2GujPxgH/wHOgTJajMKkZyDNVZkAkFQCSXLAD6Qbp+sabsBO/dJAGkyanVCbd7LLMRnOvlFrMbtFHt+hX4hBCJi3SXymwYp18Jix2bmmkQrvSE+NSkoEtRUoKyaLykBPhA1BO+ghldjnfLBURKYOy2uHANwYncVedc7M0+UKH5Um4PiZRY5bNoflB+TUoASlQKlrIQCz5So3LMXDHrGZ7Ng9wpS/Apc0ncWKgxI31N41VHMCQhZDkzgkMF5tAHDAg2D34w2fTaYZQqS6AkMi1uQDMTpGglABho+0ZnDp5e6iEm1i4Jf1I4cRGrlJAAA67xcSSFdfaJIUKKBQoUKAFCJhqkPDVS4CtOzWgFimJBBzJKTxBWQfQAXi3WSJhBykAa9eVjGDxsTEqIPzB/zFczWfXRuKdrJwWcqgRt4dOVy5gVWY2qYPEz7sIqTZhvEJ02+AjWcotSd9bRzHPxZ3tEJfSGqUzORFks/iekPNUOXoYHrnPsIjVl3t7wBeXNvrEaqgjcxSUoi9j6w3vTwI6QBDW1RKnK9ixVqCUsVM8CqqtSkjMszCAzvmLAW106coK4tWJH/t05U2SVG3sCPSwhwwecQO6KV6jxMCnd7u45bRw7K6uZeb69h1LUoUBmQog/lSQ51sbhhbXnAVFYPxgUEABMyyS9gDoTr1jcImLpyjvUS0hXhdJAKiSGNn31t8oHYxULWsEJSEAKDEXUcz24WA9jDmT/AEXq9XMxPWdoAuWuUyU5kzEhjm1GUMXDJ+kUsMkiSgKSoBSklFkhykHxZmOlvXnAzEK0p0yhVjYEuH34C3vEi69k+UKUT5lAFwzMQ3q8Oc/mDyxqcL7Ky0fvCtbkBbOAltcuXcDTXaMzW16lzwyAQEgB7ocsdD+b9Y6MZWggLBIIB1U4STt4m46xWl1zqUkMkKsXDkAFwzW9eET437Wn9k/DdoCVUryJTl7Bsoc7eF2DNFr8KtSE5gZWVYJGcWbnzbhvApdY4NOGuAseEsfAPzZWbZs3pD6tbSFSfCLKJPiUbJ8pvlYZdg+zwfE2tx2SqVTFhYlKyhLBA0dRDq8bAeh2j0BGgjzDsZieQpJJ8SB5rhIAFwAeL7x6FQVRWf5cutrnldx7eusXEL0KFChgoUKFACMCsTmkJIS7ncKL9QLe0FYzWM41kKkZH5/Tw2gT1cgPPx+ahREzIq+qs79QQlvnALFa4TTnzuTqkg2/udjFmro1a+EAgWzpLvwZy19xFWbg83KSELd2fKdQdASG9Y159MaErmD6f7iFZG8EzhExRykByWvseZ/3FmV2JnKDliH0Sc2pYae/KL8oTOkjaISoesaOd2dTJYrWVAuMqUqzOC1zoBzv0jsvAJYSFLJ8RYBBduOYqAbhpD08ZaYdr/fN3iJ78esadWDS1kplOVNZKi27E6AfH0gfU4QUOFAPoGUNfSxhkBqmnc/ftCNTzEXJlKoag9fsxXVK+7QBnsfpkoqJvmKtQySQ+ROUddH4A+kSYLNnkZlqWE/lGYt4dT8WgxNwozF51JUpWjlz97e0SowKoH/SUE3YBJADkkk7cOVuccGO3QbGcVUhKFLCpgzEJClHZIJZwdMw9+UB1YtTHWn/AM+zR6TUdlxkHeKBYWTYs+yb622gGrDJExyEpbT2AP6i8PZBeWTp1S5hyyUKQVMlvEXJL7EvozNuY1GHUksjItKF+JgpylRsxdDgs4JudCDFXD6CWKrKhKQBZQcuzEEpbcE9PDvpBLFcMQgfuiwOoKlFRUSAkj0cGDyOcftboMO7wZpsvNexXfwh2A8WlxGYxOclM+UZSVJWVEKBCcrLUyAhI08BLvGrlUMsSwL2SNVrG2jON7XEZhEpKqhKCC+ZTFWZLEHMTlP8LEDpBz1o7ntq6yWe5UgDwsxTtElApBRKQqUAyMgUkm9yxIL3sLdTvHaqqSoLlJ/5jWHs1/UQymlLlTUy5gKJqQFLSoixJfQWFiIEdD3ZyqHdpMsMwyK/sZLZWD2DvwEbbAFkKUUBRT5SCbvsox59RkIOWW6iFsvYC3Nn/wBxuOzld4Vupipsrh7t8ekGpa6FDJKnSH1a8PjQFChQoAURT6ZKwyg4iWFAAdfZWnLkod+JLg8rwDr+xpBHdqHqVW9gecamqq8hvpwALwC7QYlMytLS3Fxr/Te8PWfVjMYjPmyGR3qV8Mswqb3FoHzcWUoM6wXcsoMfQw6px9RBSqnSFGwIlEN1JP6wJVcktl/uA+BMaRkLInTFEqK1PqxWkvzZWYPzijVVaxfxBtyUnXmkD2ikpRDgL+PzvEEyasb/AAf4xpJgWJOK5FFVybNdve8Oqe0mdnd2b/mF/QqcwPVOJ1Sk+kV5n9Df2/SGF815IYomFItZbD1YRQm1IJ8pbgbn1JMNTUEPYezfpHfx/JPsYA2WCYouZmUubLISrwCXYFOUXUkuoF35acHirhvaZKquplzKhKpQQgJQUpsVeYBWq23f+KMrLQLHfZje0R1+JKV5lEvYqJsALOW139o4Hd4+mlr0juZIVMXKX3QMwykIlia+UlQmMABoCwZ+kZjN3aVLNkhylN2A2SC1/wAoinNxsTLqWpQFku5Z9gwt/iIJ1SlSSkEgqcAl/MLtcwxJYn7J4zJT3ipxUVFZyhKAoMQq78fEqC0/HqYF0y5xNjokAZQwZ3aMzhtChBspZt/KL6cTFsrJJASsi+iVEe4ETZ+htFartQlQKUyVglNlFSQH2cNo7WgPhaFTcQKlqKilJWTtmLAjaxKr+vpVqagoClAGwsSCzhmvBTsekKmzZgLmybBgBmce+WHPSLutKjEJQK5QkoE0kq78EZ2CLI8ulgfN6WiykpUrNOUlCiCXTcEgBhdZ2/mOp6BGlkBRWQjvicjFXiKcp/LksNb5vSHFWVY73PMLson94WSlkjzpdmH5gw9or6XvVKlBVOmlLh2Iv62HRUbLCJhSE3fV9NQG0G9/hGNqKhSawWOVcscOA1ZxmtBvD6oFOUOAFEm/K4+EST0XAa/NLHiBuRY8C3pBtCoxnZ0ywVhIbMQsgkXJDFvVI941lPOJHDlFRVkz0swo4lUdi0lChQoAauWFBiAYo1GBylCyUpPECCAMKArJWFxzskfyOsHYhx7PGKxLB1y1FJSQ22g9iLCPZqyUSLD2LH0tGOxbDkBRUpC3O5PLe8VKw6mPN52cKHhAHHVvrDe95mNNiNCgXlhR9QflAGop/wCViPSNJ0nVfveb9R/iGZ35Qgu/Hr/gRZkrsdU9U/q8aGGLlL0+z6NDVyFJDqBD8j8gLRpJNGJmVHeeLZLAElrN778IK0EhMtR/eF2YjvEn/wDBbQxHkGDrZQ/CpIay1ILfzMR/qMziOFqWlc1w0qyhvdeW3qCfWDFXWq/DoWbArIUgEtnQfMEksCw+jRWrHKlp0zXUHYOWLc2cfExyPRs9AtNMDMSRcFgH/X2gtg+G98ZjqUMiFLTbzkFLAvuQTztA9TAEgqLbO2m7NpFKorSlVnbmXgk1M7xucDwxE2mmzFLyLQZiUJsArKDlZ76/SAEujW5JUtN3DKZrA8bMS0V6ZMtYcvpy9YuU1Ig+QqY20/mS5cjYndtInfZ7L8E8BxOZJm95MOcJSwSpZUFOdS73g/Vdp0zJgUBbxBKQ1hmCRm4FgowDqJCEp1zN8/rziXDaUGYlPhQyE67kpBUWHAk6wbp5+2pmTVTJX8LszEuL2IPENEVBIUrzzFKCVJK1TFFRLlnJ1LP7RdTJ8CRsnfR7H6wNl1CU5y+x2e4uIJU9RS7S1SJVVKWkJWnyhSXCWzByM1yztfhFqViIOdIBSQ5sLOCwa97GOdrKdOWQsMEhIX5krLLCczs2XyuxvEcquQopUGCVBNwGZx/iK5uM8afsti4zyyQQTmRzzHxAn2Mb2hqbAb312ePEqmtEpMwJJKknOGceQ5tejj1j0LAMc7+klzQ7FIPRXD3cabRNuNOJsbmXUDiCd22iRMx2IjMYDiaZyVEJ7tR8wfZzfq9vSD8kkXDEaW4esXKysEIREIQosjJUx35FtG0hylNCUIZKU4eAJIqzaMlQUCRxTZldfm8WVKbWOGZpu8BWao1WEylAuhIPEJS/u0eedoZsqWsoTLSFAWVlzhVtwtiFcSHj1JQhkyQFaiHKi8PBlSn+lh9iLtJRBRbOlKWL3HtYa+sb7tpgqEyCqXJlhrlQDH0AF48+7hX8pG/X2i5WdmJU5EL3LMx8ulxENVVFZFwkgfxKG5tYxFMw8q8QCBlLnXqw+WkVVILWyvuxNuWkBaylVMBS6TnSkzFKIBAzTGBABA0ABfmWigqbm8Tu7n1JNujkmJsJmq7hel1gAf1D5ZQov0iotCvzW32a72s4Zm9453f1dimlBe1z9OEdnyAVf5Fy1/i8WEyrnboD/uHJlF9LdIWsTZrAsNLaeggpQyAUJf7u5ipSrGmUEavbW33aL0up4AwrNacevarUVzqyDc5er2/WNt2bkpVOmLUAwICH2JKmbiWHwjB0dKo1UsnyhYUdrJdZf/tMek9m6cJklR1JJfmnMgHlv7wrMiuRJU0qHIMPj8IDzfDNvoSLcnvBETgkcX+l4FYrLslQsBa33zg5HSkiWAlSGAdx5RzueJ3gVhiyZZSC6kKJJ0YKLt6F4sU9QVTlIJypCkpBIt5RckbufjFjG8MVRzZc0DMiYVCYw0LEkfIj1ir6Tm+4akhJClEE7+p+kGeymPCTUmQ7omkrlhrZtFJ9NYHVVGSlRF0kOPmCIEmnUQUglK0+KWoFiFAWY8xAfNx6biNUuTMTO1FkkAAXW4SfVj1aNHS4uZgBl5kTCMxBt1c6GMF2bxmXWyimYWKAEzEixdIDqba++tuLQyfia6eYFKUSkFwd1B9NR4m26xPN/A7n5nx6hRY0UL7uZ5mcsPtoPS5gIcR5jQ9rAokqQuYXUwysoAHUsxtGow3HDkzIQtiHZdtODl/0i9Z41MMKRq0DpHaCUpKVPlSQolSmATlNwovbjAvE/wBo9BKBeeFtr3YUvlqm3xjQmhFTxDdY6SRcX5CMbQ/tQoJqiHWgOQFqTY/9pJbrGrocRkzQ8qYlY/lUD8NYWpsq0JkcE7r7R0ekMVKc7wy2nTJqQCSbDXlGdxeRTEkiQJiixJSyenUwYXRA8TyP1MRTkCxs/M2tyhVNZOq7KyS/dqMskOrOCQH2faKif2aTCGM5Iu9g9vhGynyzqyW4dfvWIPwGUm5J6m3wg86ix8rU04jMG3YDkzfIQQVNUALKG7xRpapcsZQ2pN39dOkFJ8opPnSSEBfla6geKtOfSIsdOuIqprXKuVniBWKTDZSlhOhD68miNNeUlJWRlKg4It8LwXk1FCLukE3v3h19YXjg9GYfIlqQgLbMXYc3Lgc4vJpUJsEgCKZxmilkZBmLu4SdeWY/GLdL2hlKPhlq9QPld4FQ7KgHQA5SB1X4G6son0jT0YyyUpO6R7nxH5xkcTxHOpCQki5VcM7JIDWG6hGgwmsWoAKYMAHZnGkTWnMXZ88BgOERVQdGU/mHxzGOTiCo+0EpdGnIFEOQR8Vt+sHwdRg51MUldyHe3Nhu44DjF+vlmfRS1FQ70pBKl1IzKUFFJQmQBbTfRnBMXMXpwlTjeBZpJSZnehFyLnmOHz9TFz/Ue56S4BVTu4yrSoZCACoHxC9gSLkfqIkqEhWVQDG2nH9INUc7vUBBuxA6BiR1b5dIFTpeRfJyCPhEymGzKg004VMp7kCc26SoEqbYxo8b7VJCEAIQuUUoUXBBzM4IUNNWu+hFrwIUydrF7cQdQesRUWEVMkqNKpEyWtlFCtQBsXGz7QZKflkxp0ftFlSUpEiUFBQKrqYAnV0puo/5ipXftCnTJZJm5bEkIS2XLtmLuWjAVJnhQExIGXdIZ/5i2sMUtNvzAgvdrvG3P8csZWtJOxxc0pcjwggEnOpibE7acxFAyEqzgklB0JIA202+MDkYpkvlvcMC3BjcH5RHMrc/5FMTcC+n8xtEbYGip1GUGLWDOC5Vsx9NCIOUGOZFJKZmUI8p8pDksAdtdIxMqeQygLvd76qF9YszKolSXVZJJJLAW06aQfT3Hr+B/tGnAJ7xQW43Z/cb9Y12F9uaeaBmV3Z/m0f+r6tHzvOxUZ0lGhYKJNgC9h7Reo+0OZZJI6f22Agyw8lfTMmoSsOkhQ4ggj4Rwx4VQ48JWWalKkn+IKKS4uXGhjRzv2mTEsAUL5kM44uCPlD1HXL1ICzCIVyN7HqY8ymftMXNZCkiXe5D3A2D3eCCe2MzUTBozMDp16xPlEZXzxLmuWOukdTSzFZnSrYBwok324R3CpAUsM9nJDdE/NQjX11JLlocSwCASCQLFIBfV9xfrFW56aSaz0rC3bMpCeGbq1xm+3i/Jo0JHiXLzWsJadWYjfhBWmw9IlBQQlmfRLsLvpwgJ3vh1iN0/h02cEryhmdLFgnUDW2l4LYViIpxNmzC4EzI6S4s+nIkcozdcsd6oOfMzbWt+gg9hkuWqQ0wApKxY6W0+Ziup6EvvTartCKmZmD5ZaSLhtVpNh0SIPUE8LTmGjb2gT+HkKmBMlCRbxZRa50PHQa8YP0ygFBID6D4aDhaIvqtZ1sKWllA84HTe0s4ThKeX3eYJH8Vm5/xfCC0hLnTf4xSmdmR35WlaySyinKlrXAKmcgG/wBYJf2mitbIE1D20P31eMwvKl0zLAWJ4cDeNHTTSlwEv8W5wKxMLQpM5AcoIJAtmD8RoQ7gjRhwgl9ioqOoKDYh03fUKD2I+9Hi7UoC05tQXf1JPweGY3jcqsKZgqFTqgpdSO5EsISAPCVDzKB6uCW0AiLDaseUte3qf0MUmIkS9UnT5c+cR0lQqSvWz8/QxdqJTBw/05RWVKC7Gz784jVL2I4YiejVlN78+j7xhsQoe7cE3BIytfUXHLWNVRYiZZyq0HWx5cuI5vF2vwdE8E2CvcG3PTSL568Ss1gZM4tlJsAW5PFaqW7BKtHv1MXMRw9UpRBuHgp2ZxqRLIQtAQR+cJd34nUekX179xG56rNTVLQABmD/AMQI9n1izSYTNmeLKQGBdbhJvrfURtsYrAEhaZaVBRYLdwFBiAQLgkEEPrdtDA38YbF1KUdrBI/pG/rE6LMUabCBlUkrzBRBISA1uCjp6CCtNLShICQkANpYnqdSesVSogkEaE2h/flRYmEcuLc1ZIs+5+zFVWl/SOS54cO8SKS99ICtdTUkMDfYdIs5yT4QQTckKPKKgcaWjoU0LCBOy8sZiWv3gHplUW9wD6RpcYS6ADcHKDzGYW+EKFD6/wCl8oe0azLpnR4XGUtwNiPaMbImqOpPuR8o7ChQu/wt0UoKU6nLkvc8TFnEg1MEjQTB8QYUKL6KC3ZKUO7Ja5Jf0aD/AHQ70lvzn5GFCjLr6ufFrD5hzi+/yglLmEqudoUKJOs521rZkubLCFqSO6UpgSAVBZAJ4m0aKslgguOB9S31jkKHz9JkFpCJistmMRrV+86/+IMKFGgg5TF0h7uPk0UpyWUW5woUZ0B1XoYL4JNJl66KAHQ6iOQof4Ct2mkJypLXOvtGFnpsrkzQoUa/x/E/yDPY2eozUIJdExaELSWIUks4I+R2NxeCddTpROmpSGCVrAGrAEtr847Ch9oQGerKLm+sNUqzbM/q8KFEGdLU3p6x2dMJOsdhQBMnQw0woUAf/9k="/>
          <p:cNvSpPr>
            <a:spLocks noChangeAspect="1" noChangeArrowheads="1"/>
          </p:cNvSpPr>
          <p:nvPr/>
        </p:nvSpPr>
        <p:spPr bwMode="auto">
          <a:xfrm>
            <a:off x="80963" y="-1036638"/>
            <a:ext cx="2114550" cy="21621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30" name="AutoShape 6" descr="data:image/jpg;base64,/9j/4AAQSkZJRgABAQAAAQABAAD/2wCEAAkGBhMSERUTExQWFRUWFRcXFxgYGBoXHBcYFxQYFxgXGBgaHCcfGRokHBcXHy8gJCcpLCwsFx4xNTAqNSYsLCkBCQoKDgwOGg8PGiwcHRwpKSwsLCwpKSwpKSwsKSwpLCksKSkpKSwpLCwsKSwsLCkpLCwpKSwsKSwsLCwpLCwpKf/AABEIAOMA3gMBIgACEQEDEQH/xAAcAAABBQEBAQAAAAAAAAAAAAAFAAIDBAYBBwj/xABAEAABAgQEAwYEAwgABQUAAAABAhEAAwQhBRIxQVFhcQYTIjKBkaGx0fAUQsEHI1JicoLh8RUzQ5LSFiQ0osL/xAAZAQADAQEBAAAAAAAAAAAAAAAAAQIDBAX/xAAgEQEBAQEAAwACAwEAAAAAAAAAARECEiExQVEDE2Ey/9oADAMBAAIRAxEAPwD1OVMtDxOH1jCTe0U1mzttZIgaiew+sKcHb/j0Kv7Ty5IYMtXBJ06m8W6DGEzkuhXUbg8CI8yl1D626f5izJm5fEk5TsbQ5xC16Z3sSJnNHm9Jjc2USQcwOoNx/iCtP2tUdQn5RU5LW2E+Hd7GR/8AUClCzDoXMSoxZQDAwXmw5danvYcJg4xmZONqHmD8xrBKXUhQcF4JyNFu+jneDjAzvYf3sV4FsX+8HGOGpgf3kc7yH/WVq5MqYi72K/eRzPFzmRNupiuGlcRvHCYuJypTMhpVEWeEVRWQrqQriNSoaVRwqhpdJhilRwmGlUCOvp0RqjmaGKMCSzxyOFUMKoqRFeZSaoteJ0T31eHJkoZ2LbaQp05BYBLHQkN8Y4ZXpY5lLxIiYRoSOkcTNSLEmHoqE3cs3xg8jyJZdQdw8S2V5YronJO8JKhqDeDyL1KtIcHhFyXXqGrH3gf3xGr/AHyiSXPeDyPxGJFUFaH0i7KURo6fhGcnKBSMpIOYP0eLMmpSw8Y0uCDq14e+ixpVV6gln9YbKxs73+cZ8Vbb/E/KIqztHKlsF68E3PP7eCdFmtonEEndusMViYBZi3GMthuKiaHAUL6ED310i1NrUuATf3+UXOtK840oqUtqIYKxPGMrJxW5zaizD/cXk1SdlCK0vFohNjilwGTN5w5M47E+5g8oWUWzQ3vYGKqC1zHRMVsoxcowRK4aqZA6ZUKA1B5RVOIK0IY8oPJGC8ydEaqmB9OpSlB4km0yyWADdYfkmxOupiJVVFeooVM+dIs9303gcpQ3Vbixv7RUsTeRX8WIX4sRn6nE5CSQZwcbZV/+MRzMQlDyz5Z65knTgRFeURlApEnMlwQLgMba7tuOcMm0xSrKSDsWL3/WBya0JWHJIYgsDqGDg6EBz7w2fjqStwCoAMXBIJfmWb2jg+O2XRdMsNdQ6OxHB3iRSUhnLZtHLcvvrAw1QIBAKAWNkm5Ae7JIAZo7UVYUEqBJZRG5ayTew6wXYqdSrJrEAFy7aM533Om0cm4qnKkoCgrm1rcHfV4oY9RqlFFiCqW5a7uT+ggUJE1gck24YEoN+DMPWNJJ9c/XXV2RraHHErPiSUnmxB9oIGZqoKAAGrN84xVBmStIUFDRnBBPiA3EEVVqhMOYqypPAni9m5Quuf0rju2exZOJnOlCmy5iSRr4VNezsdrxYqqsBDpsxyl+Lj9IAV9WUgNYsToLOXOzubxz/iKikgsw+Y3hWa0/LUyq26wRmYkDawA+MAK9ZVOmFJYDLYHQMHcesXJFY+YgvmUH4MoBz1v8ID1J/ezW3SNeYTb9PSMutk9NOefyNYOsPYq1bxEszEnW2wgqpGTgS3pfQ84xNFUqAGUkF9tnsGPqYP02IKloSpSCtQIzFTEAZiCL8nHV415lxFsF6aekh/RxYZrMLni/sImSrU7C5Kgz6aQPdMyW6JamzEhSQpgkEliWbSIl1hQDlSSMoGY28xB3N9BtFz/GeiZq8jKGmYpvyDkWZhF015G/hOh8Q6OCm7cYE02DVExZyommWSbscoci4cM7XeN/Qdn6XKklNxbxLuNrh+sF/wBPd+M6mrmEEuGDvq9uIZxF9CZgSFKDJsQ9rNw1jX0VFJSCJYSx13c83gV2iyoZmSFPuNdYc730KASKnOopLH4dIoV9WEKIuDt98IqV/aOVJIyl1GxYOx5RmsS7S5lFRcjpv72gxLQ0+NlK3UrYxam9rwiWVO7ONN2t1EeY1OOzFWQPUi8cC5irLmMDcjj9IV6A/wBoO1k6ocJVkSAzbm1wWjLjGp5DBailgOXvFsCzbcdyd4r1MoJQ+W7aNv6RPv8ACNUqmpU9n5/7iKdOJ1DnmYeadR8x6gHT76xEqTsbngLt66biKyn6eiGklKqFSwUsZQypJUTZgQRzcln4QNxTH5dMlCEgsq/hOgs/J2IEZNOMLCUgZBlVmCg+Z3d3c2vFKZVrzPZV1XYM5SxI+F4wb6O13a2apIRLUEoSSUhgQetjdrRoaBMlglwCSCQxOqRf/wCQL+g6RgznmOQhSjoSlBIJZrhIZ7RrMPnAqSlRaw1XNsw3AU23D0EMtaWsngpBdWmwYEXLkCqA1JuTFCdXISjMBLWplkutLkpSMlsy9iwudIbUSJfcE5JkxiA0pKlEFirMvOlJCfCxN2eMqhDofJNUwJcJHd+FJ1mPbjodYVuL44nX0bk4kJzpyBOVaPKUEsVEG2UWfjrF9OGPNcry7pZtQRdg4D3LQdwHspJSLAXCFEkpUtWZCV+XLYArIvwBu8B8Zpsk2aEsADtySNAbbQ73vxnJOUsmkSXSoBYS6nJDkjzBrAh3sHgZMwoJPiSpI8Wtg2xDi9teEWpMjL3R1UUsG4euoi8V5yAo6hidNNNU/bQe1WqcunYJyeNJZk5gDxe4B35wOnAd9MYqAbfVmDPfWJ5SlyppUMpSsnUlhe+g1DPsLw2hk5p6ru6dQfv5RPXxpz7WuyGEpn1cpCycq1sTvZJPEs5EesYr2OpFy0SiCgg+FQLqcncnW5jDdnKZCJ1OoHLlX4mzMLeZy5Yx6VUUKZ+VWY7MQRsX4RcvpjYoYRRSKM9ylaikkBi2rau77RNVpoiQVJQculjYjgBEiuy6CSVB/Uv8IFTMBAV5ZgLFhwbm8VLLU2YsYpj1OoNkC2FnB+loAnFlC4Qkj8oO0cnYcUrLk21BH66RFNl8w3O36xtJiNSLxmo/Kru34MYDYzOnTGzrKuZ1+cXF1dnYNwcfWKVRVIJbTmVD6wTkeQFUUb6gdYpVdNZng3VlIuCk9DAWpqA7WHtB46Whn4fgB8/jHJdOBfX4xc7gkh4kTLSkPqODtCzPQlUysjyoe+9vhFWpUt9R6B/1glPlBQuWHIt8h+sVVUQ0BtrubxU5K0ImSydH0v8Ae0SU6Sjh63+A9IvmhIO6h6CJhJtokdXJ93i/HPqPKMeqosE2s/iCQ5cvc6n3tDc5Nh6HSGSZLkJJZyz8INYfg2YFUxQyggWuSf4QOP1jidaLC0TGABHnFiSxJsAWs14n/AHIFPcnL5VE2SCC2t31bbjBmXR95nJS6WSkcEsC1t9+sSU/ZWezsjiD4bezxGnJaZgVKgSJwmZWzyiO8ExIzNNSPIXJvZ7XMDKUS8pdKCtlMck1StDoUq7sXe5HuI1GEYXNlJnBVsyZZdM5Mn86gXmAW103gHSFIC0qI8ygHqVJBLMP3aR+923AOhhNOfUr1rs+pRQmysvdSblKQD+5SLK1W2nJ20aMljyEqqZqSSC/D+Tjb5jWD3Y2YFSpZAD9xJciXwTMQHWf6TYaPfURVxqjQZ01ZAzAZgcrGyRv6QtxHh5XApEkDu0EeIX2YX9H+9dYmnoyoHUbtvt84oyJx/GI7sAAOHdmuVeE7+4h0ytM2au5DhAfclIY2JIvGk0/GJlpKlKSLZwAkkFs4YcbA7ngYbR4aAMoLFLjUW01U22l4M92ggJZIOXw3s9ralvaJpWCrzCY4CljxKbMSwtlSbDgdIV9wrMEsHpihCUggAKOXxXN92F402DTCFkqsFENyYN+g94FYdSkJfbRy2a2wHptGhw+n4+3xueMO3Ei7wOxueQggbj9RF5CoU6XmDQ4Hn68GKgA35ru/wAHiNeDpQQVJUTwYN6gljGimYEtCszuHctb4QaEgLQARtGk7ZWPNZ88J/6V+aBAipq3cZEj+0D9I9DxLsuiZsr/AOv1jPVvYspuJebqpP1f4Rrz/IzvNY2dOB/KPh/4xQnTRwf0f9I1E6TLl2XTkdEvHZEuQoF0JRyIBJ5MAY0/tifFkpdU2tv7f8R1dY4usN97xp5mFy1k5ZWQdfe0TowSkZlIJLfxbtrB/dIc4ZA1Q4jqCPlERqhsH9v0jc03ZemmIIBykB7334JtFNVFLkeHLmcu6hry1tE/3wf1scuaOBB6f5h0tQ+wPrGirkomfkSOkUPwKdvjDn83JeDKYdgmQd4tsibHisuCyRz0fSL6ECYHBSBcJBtmBLugCzDTnrFdRXMWlkvshAJAa424cdXPGCkyjUSCqWQBYMkpcBFiQQGOYescHVz67+OfJfwyZMkyO7NMpZKsyrgA2ZgGtbjYxXxPGjLlnOhUu6sosdSCQ7EhrMNhbeB+JVqqdguWpCVeQrUq5IDg8GtvvCl19NOCxUrT4VnIEeIZSAHVr4rAQoL6aBOMy6inUiWWXlzsEoUSM6BmAmEIAckZSzRlZLpXMGdYaYx8VOl2H5sy7PwQ4ueUXcK7pc+aJSRk/DkBORUwk50KzFAurQFucVJNGlc6Y6VllgsmlSo3/kWf3e2vKAc369B7A1Wenk+VwhyMyyw72cnysEpFh4uRDeWFjc9ImL8K3a5AcFxtx04xS/Z5Vn8PKSCNV273hOVogXUfEL6aDVof2gr1CpKAWDAm5uN9oXr8i7L6UJalBSUp7wAkF1SrMSCwKXLkWDwRVhy1qSAVJBJCitIBAdgQQLHK9n5wNlVazMBlZvEA6g4AAIGpDNrbXSNRSzpiUsspUSpixuAzi59XMXuIunUlEg5GKpmUZUu7/wBTHTTR9o0FKhWU2Lglrb66GIcNuElA8JFlKUHL6cObdXjQ0VPuQdjbjBL7JFh2DqczFG50BJtprztBOlpCkeIgnkGiwhIAtDodgcKY7ChQwUKFCgBi5Qbyg+gjM4xQB37tPsP1jUwOqZS1G4DddvWHqOnnNZgxcs410tFQUwRteNzX0AS5J+F/lGTxMAEuD7f4ion0GLquJ0P3eGFT/wC44Qh94f3iOZgzUWpaafkIL/fCJpq1ruwbmBFVNQ2g+EdVWK3eF4q0QpKoSixCW38A+esV66ulrV4ZKQOISA/wiipZ4D1IiNcw8QIucF5Agw9MtCVFRlKBDLNrM+pcBizenARJSBY8edc/KQetiRmKdrcekRVS5swmatLrUAJcsJATlRoWOpclhuLl4kOEVc0GYEukC6ghRSwDv4QBoRHJ1P27P4rqPtdS088GaszCoAZU5iEgAsWS2+8DaXsdKKAtM2aQs2CUGw5lmJHNrwcoJqH/AH01CVS5aUAOxKRmV5Tff1gDh08msyhakpJOXm6gwy7G5OkVzd+J69X2M0HZvuFLmd7MI7tYOdRSASnUlLL2FwbRmBISqcoqyFykvkqJg8o0AOdWuqjGv7Q4UsSJikrWQEFVwE2GujPxgH/wHOgTJajMKkZyDNVZkAkFQCSXLAD6Qbp+sabsBO/dJAGkyanVCbd7LLMRnOvlFrMbtFHt+hX4hBCJi3SXymwYp18Jix2bmmkQrvSE+NSkoEtRUoKyaLykBPhA1BO+ghldjnfLBURKYOy2uHANwYncVedc7M0+UKH5Um4PiZRY5bNoflB+TUoASlQKlrIQCz5So3LMXDHrGZ7Ng9wpS/Apc0ncWKgxI31N41VHMCQhZDkzgkMF5tAHDAg2D34w2fTaYZQqS6AkMi1uQDMTpGglABho+0ZnDp5e6iEm1i4Jf1I4cRGrlJAAA67xcSSFdfaJIUKKBQoUKAFCJhqkPDVS4CtOzWgFimJBBzJKTxBWQfQAXi3WSJhBykAa9eVjGDxsTEqIPzB/zFczWfXRuKdrJwWcqgRt4dOVy5gVWY2qYPEz7sIqTZhvEJ02+AjWcotSd9bRzHPxZ3tEJfSGqUzORFks/iekPNUOXoYHrnPsIjVl3t7wBeXNvrEaqgjcxSUoi9j6w3vTwI6QBDW1RKnK9ixVqCUsVM8CqqtSkjMszCAzvmLAW106coK4tWJH/t05U2SVG3sCPSwhwwecQO6KV6jxMCnd7u45bRw7K6uZeb69h1LUoUBmQog/lSQ51sbhhbXnAVFYPxgUEABMyyS9gDoTr1jcImLpyjvUS0hXhdJAKiSGNn31t8oHYxULWsEJSEAKDEXUcz24WA9jDmT/AEXq9XMxPWdoAuWuUyU5kzEhjm1GUMXDJ+kUsMkiSgKSoBSklFkhykHxZmOlvXnAzEK0p0yhVjYEuH34C3vEi69k+UKUT5lAFwzMQ3q8Oc/mDyxqcL7Ky0fvCtbkBbOAltcuXcDTXaMzW16lzwyAQEgB7ocsdD+b9Y6MZWggLBIIB1U4STt4m46xWl1zqUkMkKsXDkAFwzW9eET437Wn9k/DdoCVUryJTl7Bsoc7eF2DNFr8KtSE5gZWVYJGcWbnzbhvApdY4NOGuAseEsfAPzZWbZs3pD6tbSFSfCLKJPiUbJ8pvlYZdg+zwfE2tx2SqVTFhYlKyhLBA0dRDq8bAeh2j0BGgjzDsZieQpJJ8SB5rhIAFwAeL7x6FQVRWf5cutrnldx7eusXEL0KFChgoUKFACMCsTmkJIS7ncKL9QLe0FYzWM41kKkZH5/Tw2gT1cgPPx+ahREzIq+qs79QQlvnALFa4TTnzuTqkg2/udjFmro1a+EAgWzpLvwZy19xFWbg83KSELd2fKdQdASG9Y159MaErmD6f7iFZG8EzhExRykByWvseZ/3FmV2JnKDliH0Sc2pYae/KL8oTOkjaISoesaOd2dTJYrWVAuMqUqzOC1zoBzv0jsvAJYSFLJ8RYBBduOYqAbhpD08ZaYdr/fN3iJ78esadWDS1kplOVNZKi27E6AfH0gfU4QUOFAPoGUNfSxhkBqmnc/ftCNTzEXJlKoag9fsxXVK+7QBnsfpkoqJvmKtQySQ+ROUddH4A+kSYLNnkZlqWE/lGYt4dT8WgxNwozF51JUpWjlz97e0SowKoH/SUE3YBJADkkk7cOVuccGO3QbGcVUhKFLCpgzEJClHZIJZwdMw9+UB1YtTHWn/AM+zR6TUdlxkHeKBYWTYs+yb622gGrDJExyEpbT2AP6i8PZBeWTp1S5hyyUKQVMlvEXJL7EvozNuY1GHUksjItKF+JgpylRsxdDgs4JudCDFXD6CWKrKhKQBZQcuzEEpbcE9PDvpBLFcMQgfuiwOoKlFRUSAkj0cGDyOcftboMO7wZpsvNexXfwh2A8WlxGYxOclM+UZSVJWVEKBCcrLUyAhI08BLvGrlUMsSwL2SNVrG2jON7XEZhEpKqhKCC+ZTFWZLEHMTlP8LEDpBz1o7ntq6yWe5UgDwsxTtElApBRKQqUAyMgUkm9yxIL3sLdTvHaqqSoLlJ/5jWHs1/UQymlLlTUy5gKJqQFLSoixJfQWFiIEdD3ZyqHdpMsMwyK/sZLZWD2DvwEbbAFkKUUBRT5SCbvsox59RkIOWW6iFsvYC3Nn/wBxuOzld4Vupipsrh7t8ekGpa6FDJKnSH1a8PjQFChQoAURT6ZKwyg4iWFAAdfZWnLkod+JLg8rwDr+xpBHdqHqVW9gecamqq8hvpwALwC7QYlMytLS3Fxr/Te8PWfVjMYjPmyGR3qV8Mswqb3FoHzcWUoM6wXcsoMfQw6px9RBSqnSFGwIlEN1JP6wJVcktl/uA+BMaRkLInTFEqK1PqxWkvzZWYPzijVVaxfxBtyUnXmkD2ikpRDgL+PzvEEyasb/AAf4xpJgWJOK5FFVybNdve8Oqe0mdnd2b/mF/QqcwPVOJ1Sk+kV5n9Df2/SGF815IYomFItZbD1YRQm1IJ8pbgbn1JMNTUEPYezfpHfx/JPsYA2WCYouZmUubLISrwCXYFOUXUkuoF35acHirhvaZKquplzKhKpQQgJQUpsVeYBWq23f+KMrLQLHfZje0R1+JKV5lEvYqJsALOW139o4Hd4+mlr0juZIVMXKX3QMwykIlia+UlQmMABoCwZ+kZjN3aVLNkhylN2A2SC1/wAoinNxsTLqWpQFku5Z9gwt/iIJ1SlSSkEgqcAl/MLtcwxJYn7J4zJT3ipxUVFZyhKAoMQq78fEqC0/HqYF0y5xNjokAZQwZ3aMzhtChBspZt/KL6cTFsrJJASsi+iVEe4ETZ+htFartQlQKUyVglNlFSQH2cNo7WgPhaFTcQKlqKilJWTtmLAjaxKr+vpVqagoClAGwsSCzhmvBTsekKmzZgLmybBgBmce+WHPSLutKjEJQK5QkoE0kq78EZ2CLI8ulgfN6WiykpUrNOUlCiCXTcEgBhdZ2/mOp6BGlkBRWQjvicjFXiKcp/LksNb5vSHFWVY73PMLson94WSlkjzpdmH5gw9or6XvVKlBVOmlLh2Iv62HRUbLCJhSE3fV9NQG0G9/hGNqKhSawWOVcscOA1ZxmtBvD6oFOUOAFEm/K4+EST0XAa/NLHiBuRY8C3pBtCoxnZ0ywVhIbMQsgkXJDFvVI941lPOJHDlFRVkz0swo4lUdi0lChQoAauWFBiAYo1GBylCyUpPECCAMKArJWFxzskfyOsHYhx7PGKxLB1y1FJSQ22g9iLCPZqyUSLD2LH0tGOxbDkBRUpC3O5PLe8VKw6mPN52cKHhAHHVvrDe95mNNiNCgXlhR9QflAGop/wCViPSNJ0nVfveb9R/iGZ35Qgu/Hr/gRZkrsdU9U/q8aGGLlL0+z6NDVyFJDqBD8j8gLRpJNGJmVHeeLZLAElrN778IK0EhMtR/eF2YjvEn/wDBbQxHkGDrZQ/CpIay1ILfzMR/qMziOFqWlc1w0qyhvdeW3qCfWDFXWq/DoWbArIUgEtnQfMEksCw+jRWrHKlp0zXUHYOWLc2cfExyPRs9AtNMDMSRcFgH/X2gtg+G98ZjqUMiFLTbzkFLAvuQTztA9TAEgqLbO2m7NpFKorSlVnbmXgk1M7xucDwxE2mmzFLyLQZiUJsArKDlZ76/SAEujW5JUtN3DKZrA8bMS0V6ZMtYcvpy9YuU1Ig+QqY20/mS5cjYndtInfZ7L8E8BxOZJm95MOcJSwSpZUFOdS73g/Vdp0zJgUBbxBKQ1hmCRm4FgowDqJCEp1zN8/rziXDaUGYlPhQyE67kpBUWHAk6wbp5+2pmTVTJX8LszEuL2IPENEVBIUrzzFKCVJK1TFFRLlnJ1LP7RdTJ8CRsnfR7H6wNl1CU5y+x2e4uIJU9RS7S1SJVVKWkJWnyhSXCWzByM1yztfhFqViIOdIBSQ5sLOCwa97GOdrKdOWQsMEhIX5krLLCczs2XyuxvEcquQopUGCVBNwGZx/iK5uM8afsti4zyyQQTmRzzHxAn2Mb2hqbAb312ePEqmtEpMwJJKknOGceQ5tejj1j0LAMc7+klzQ7FIPRXD3cabRNuNOJsbmXUDiCd22iRMx2IjMYDiaZyVEJ7tR8wfZzfq9vSD8kkXDEaW4esXKysEIREIQosjJUx35FtG0hylNCUIZKU4eAJIqzaMlQUCRxTZldfm8WVKbWOGZpu8BWao1WEylAuhIPEJS/u0eedoZsqWsoTLSFAWVlzhVtwtiFcSHj1JQhkyQFaiHKi8PBlSn+lh9iLtJRBRbOlKWL3HtYa+sb7tpgqEyCqXJlhrlQDH0AF48+7hX8pG/X2i5WdmJU5EL3LMx8ulxENVVFZFwkgfxKG5tYxFMw8q8QCBlLnXqw+WkVVILWyvuxNuWkBaylVMBS6TnSkzFKIBAzTGBABA0ABfmWigqbm8Tu7n1JNujkmJsJmq7hel1gAf1D5ZQov0iotCvzW32a72s4Zm9453f1dimlBe1z9OEdnyAVf5Fy1/i8WEyrnboD/uHJlF9LdIWsTZrAsNLaeggpQyAUJf7u5ipSrGmUEavbW33aL0up4AwrNacevarUVzqyDc5er2/WNt2bkpVOmLUAwICH2JKmbiWHwjB0dKo1UsnyhYUdrJdZf/tMek9m6cJklR1JJfmnMgHlv7wrMiuRJU0qHIMPj8IDzfDNvoSLcnvBETgkcX+l4FYrLslQsBa33zg5HSkiWAlSGAdx5RzueJ3gVhiyZZSC6kKJJ0YKLt6F4sU9QVTlIJypCkpBIt5RckbufjFjG8MVRzZc0DMiYVCYw0LEkfIj1ir6Tm+4akhJClEE7+p+kGeymPCTUmQ7omkrlhrZtFJ9NYHVVGSlRF0kOPmCIEmnUQUglK0+KWoFiFAWY8xAfNx6biNUuTMTO1FkkAAXW4SfVj1aNHS4uZgBl5kTCMxBt1c6GMF2bxmXWyimYWKAEzEixdIDqba++tuLQyfia6eYFKUSkFwd1B9NR4m26xPN/A7n5nx6hRY0UL7uZ5mcsPtoPS5gIcR5jQ9rAokqQuYXUwysoAHUsxtGow3HDkzIQtiHZdtODl/0i9Z41MMKRq0DpHaCUpKVPlSQolSmATlNwovbjAvE/wBo9BKBeeFtr3YUvlqm3xjQmhFTxDdY6SRcX5CMbQ/tQoJqiHWgOQFqTY/9pJbrGrocRkzQ8qYlY/lUD8NYWpsq0JkcE7r7R0ekMVKc7wy2nTJqQCSbDXlGdxeRTEkiQJiixJSyenUwYXRA8TyP1MRTkCxs/M2tyhVNZOq7KyS/dqMskOrOCQH2faKif2aTCGM5Iu9g9vhGynyzqyW4dfvWIPwGUm5J6m3wg86ix8rU04jMG3YDkzfIQQVNUALKG7xRpapcsZQ2pN39dOkFJ8opPnSSEBfla6geKtOfSIsdOuIqprXKuVniBWKTDZSlhOhD68miNNeUlJWRlKg4It8LwXk1FCLukE3v3h19YXjg9GYfIlqQgLbMXYc3Lgc4vJpUJsEgCKZxmilkZBmLu4SdeWY/GLdL2hlKPhlq9QPld4FQ7KgHQA5SB1X4G6son0jT0YyyUpO6R7nxH5xkcTxHOpCQki5VcM7JIDWG6hGgwmsWoAKYMAHZnGkTWnMXZ88BgOERVQdGU/mHxzGOTiCo+0EpdGnIFEOQR8Vt+sHwdRg51MUldyHe3Nhu44DjF+vlmfRS1FQ70pBKl1IzKUFFJQmQBbTfRnBMXMXpwlTjeBZpJSZnehFyLnmOHz9TFz/Ue56S4BVTu4yrSoZCACoHxC9gSLkfqIkqEhWVQDG2nH9INUc7vUBBuxA6BiR1b5dIFTpeRfJyCPhEymGzKg004VMp7kCc26SoEqbYxo8b7VJCEAIQuUUoUXBBzM4IUNNWu+hFrwIUydrF7cQdQesRUWEVMkqNKpEyWtlFCtQBsXGz7QZKflkxp0ftFlSUpEiUFBQKrqYAnV0puo/5ipXftCnTJZJm5bEkIS2XLtmLuWjAVJnhQExIGXdIZ/5i2sMUtNvzAgvdrvG3P8csZWtJOxxc0pcjwggEnOpibE7acxFAyEqzgklB0JIA202+MDkYpkvlvcMC3BjcH5RHMrc/5FMTcC+n8xtEbYGip1GUGLWDOC5Vsx9NCIOUGOZFJKZmUI8p8pDksAdtdIxMqeQygLvd76qF9YszKolSXVZJJJLAW06aQfT3Hr+B/tGnAJ7xQW43Z/cb9Y12F9uaeaBmV3Z/m0f+r6tHzvOxUZ0lGhYKJNgC9h7Reo+0OZZJI6f22Agyw8lfTMmoSsOkhQ4ggj4Rwx4VQ48JWWalKkn+IKKS4uXGhjRzv2mTEsAUL5kM44uCPlD1HXL1ICzCIVyN7HqY8ymftMXNZCkiXe5D3A2D3eCCe2MzUTBozMDp16xPlEZXzxLmuWOukdTSzFZnSrYBwok324R3CpAUsM9nJDdE/NQjX11JLlocSwCASCQLFIBfV9xfrFW56aSaz0rC3bMpCeGbq1xm+3i/Jo0JHiXLzWsJadWYjfhBWmw9IlBQQlmfRLsLvpwgJ3vh1iN0/h02cEryhmdLFgnUDW2l4LYViIpxNmzC4EzI6S4s+nIkcozdcsd6oOfMzbWt+gg9hkuWqQ0wApKxY6W0+Ziup6EvvTartCKmZmD5ZaSLhtVpNh0SIPUE8LTmGjb2gT+HkKmBMlCRbxZRa50PHQa8YP0ygFBID6D4aDhaIvqtZ1sKWllA84HTe0s4ThKeX3eYJH8Vm5/xfCC0hLnTf4xSmdmR35WlaySyinKlrXAKmcgG/wBYJf2mitbIE1D20P31eMwvKl0zLAWJ4cDeNHTTSlwEv8W5wKxMLQpM5AcoIJAtmD8RoQ7gjRhwgl9ioqOoKDYh03fUKD2I+9Hi7UoC05tQXf1JPweGY3jcqsKZgqFTqgpdSO5EsISAPCVDzKB6uCW0AiLDaseUte3qf0MUmIkS9UnT5c+cR0lQqSvWz8/QxdqJTBw/05RWVKC7Gz784jVL2I4YiejVlN78+j7xhsQoe7cE3BIytfUXHLWNVRYiZZyq0HWx5cuI5vF2vwdE8E2CvcG3PTSL568Ss1gZM4tlJsAW5PFaqW7BKtHv1MXMRw9UpRBuHgp2ZxqRLIQtAQR+cJd34nUekX179xG56rNTVLQABmD/AMQI9n1izSYTNmeLKQGBdbhJvrfURtsYrAEhaZaVBRYLdwFBiAQLgkEEPrdtDA38YbF1KUdrBI/pG/rE6LMUabCBlUkrzBRBISA1uCjp6CCtNLShICQkANpYnqdSesVSogkEaE2h/flRYmEcuLc1ZIs+5+zFVWl/SOS54cO8SKS99ICtdTUkMDfYdIs5yT4QQTckKPKKgcaWjoU0LCBOy8sZiWv3gHplUW9wD6RpcYS6ADcHKDzGYW+EKFD6/wCl8oe0azLpnR4XGUtwNiPaMbImqOpPuR8o7ChQu/wt0UoKU6nLkvc8TFnEg1MEjQTB8QYUKL6KC3ZKUO7Ja5Jf0aD/AHQ70lvzn5GFCjLr6ufFrD5hzi+/yglLmEqudoUKJOs521rZkubLCFqSO6UpgSAVBZAJ4m0aKslgguOB9S31jkKHz9JkFpCJistmMRrV+86/+IMKFGgg5TF0h7uPk0UpyWUW5woUZ0B1XoYL4JNJl66KAHQ6iOQof4Ct2mkJypLXOvtGFnpsrkzQoUa/x/E/yDPY2eozUIJdExaELSWIUks4I+R2NxeCddTpROmpSGCVrAGrAEtr847Ch9oQGerKLm+sNUqzbM/q8KFEGdLU3p6x2dMJOsdhQBMnQw0woUAf/9k="/>
          <p:cNvSpPr>
            <a:spLocks noChangeAspect="1" noChangeArrowheads="1"/>
          </p:cNvSpPr>
          <p:nvPr/>
        </p:nvSpPr>
        <p:spPr bwMode="auto">
          <a:xfrm>
            <a:off x="80963" y="-1036638"/>
            <a:ext cx="2114550" cy="21621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32" name="AutoShape 8" descr="data:image/jpg;base64,/9j/4AAQSkZJRgABAQAAAQABAAD/2wCEAAkGBhMSERUTExQWFRUWFRcXFxgYGBoXHBcYFxQYFxgXGBgaHCcfGRokHBcXHy8gJCcpLCwsFx4xNTAqNSYsLCkBCQoKDgwOGg8PGiwcHRwpKSwsLCwpKSwpKSwsKSwpLCksKSkpKSwpLCwsKSwsLCkpLCwpKSwsKSwsLCwpLCwpKf/AABEIAOMA3gMBIgACEQEDEQH/xAAcAAABBQEBAQAAAAAAAAAAAAAFAAIDBAYBBwj/xABAEAABAgQEAwYEAwgABQUAAAABAhEAAwQhBRIxQVFhcQYTIjKBkaGx0fAUQsEHI1JicoLh8RUzQ5LSFiQ0osL/xAAZAQADAQEBAAAAAAAAAAAAAAAAAQIDBAX/xAAgEQEBAQEAAwACAwEAAAAAAAAAARECEiExQVEDE2Ey/9oADAMBAAIRAxEAPwD1OVMtDxOH1jCTe0U1mzttZIgaiew+sKcHb/j0Kv7Ty5IYMtXBJ06m8W6DGEzkuhXUbg8CI8yl1D626f5izJm5fEk5TsbQ5xC16Z3sSJnNHm9Jjc2USQcwOoNx/iCtP2tUdQn5RU5LW2E+Hd7GR/8AUClCzDoXMSoxZQDAwXmw5danvYcJg4xmZONqHmD8xrBKXUhQcF4JyNFu+jneDjAzvYf3sV4FsX+8HGOGpgf3kc7yH/WVq5MqYi72K/eRzPFzmRNupiuGlcRvHCYuJypTMhpVEWeEVRWQrqQriNSoaVRwqhpdJhilRwmGlUCOvp0RqjmaGKMCSzxyOFUMKoqRFeZSaoteJ0T31eHJkoZ2LbaQp05BYBLHQkN8Y4ZXpY5lLxIiYRoSOkcTNSLEmHoqE3cs3xg8jyJZdQdw8S2V5YronJO8JKhqDeDyL1KtIcHhFyXXqGrH3gf3xGr/AHyiSXPeDyPxGJFUFaH0i7KURo6fhGcnKBSMpIOYP0eLMmpSw8Y0uCDq14e+ixpVV6gln9YbKxs73+cZ8Vbb/E/KIqztHKlsF68E3PP7eCdFmtonEEndusMViYBZi3GMthuKiaHAUL6ED310i1NrUuATf3+UXOtK840oqUtqIYKxPGMrJxW5zaizD/cXk1SdlCK0vFohNjilwGTN5w5M47E+5g8oWUWzQ3vYGKqC1zHRMVsoxcowRK4aqZA6ZUKA1B5RVOIK0IY8oPJGC8ydEaqmB9OpSlB4km0yyWADdYfkmxOupiJVVFeooVM+dIs9303gcpQ3Vbixv7RUsTeRX8WIX4sRn6nE5CSQZwcbZV/+MRzMQlDyz5Z65knTgRFeURlApEnMlwQLgMba7tuOcMm0xSrKSDsWL3/WBya0JWHJIYgsDqGDg6EBz7w2fjqStwCoAMXBIJfmWb2jg+O2XRdMsNdQ6OxHB3iRSUhnLZtHLcvvrAw1QIBAKAWNkm5Ae7JIAZo7UVYUEqBJZRG5ayTew6wXYqdSrJrEAFy7aM533Om0cm4qnKkoCgrm1rcHfV4oY9RqlFFiCqW5a7uT+ggUJE1gck24YEoN+DMPWNJJ9c/XXV2RraHHErPiSUnmxB9oIGZqoKAAGrN84xVBmStIUFDRnBBPiA3EEVVqhMOYqypPAni9m5Quuf0rju2exZOJnOlCmy5iSRr4VNezsdrxYqqsBDpsxyl+Lj9IAV9WUgNYsToLOXOzubxz/iKikgsw+Y3hWa0/LUyq26wRmYkDawA+MAK9ZVOmFJYDLYHQMHcesXJFY+YgvmUH4MoBz1v8ID1J/ezW3SNeYTb9PSMutk9NOefyNYOsPYq1bxEszEnW2wgqpGTgS3pfQ84xNFUqAGUkF9tnsGPqYP02IKloSpSCtQIzFTEAZiCL8nHV415lxFsF6aekh/RxYZrMLni/sImSrU7C5Kgz6aQPdMyW6JamzEhSQpgkEliWbSIl1hQDlSSMoGY28xB3N9BtFz/GeiZq8jKGmYpvyDkWZhF015G/hOh8Q6OCm7cYE02DVExZyommWSbscoci4cM7XeN/Qdn6XKklNxbxLuNrh+sF/wBPd+M6mrmEEuGDvq9uIZxF9CZgSFKDJsQ9rNw1jX0VFJSCJYSx13c83gV2iyoZmSFPuNdYc730KASKnOopLH4dIoV9WEKIuDt98IqV/aOVJIyl1GxYOx5RmsS7S5lFRcjpv72gxLQ0+NlK3UrYxam9rwiWVO7ONN2t1EeY1OOzFWQPUi8cC5irLmMDcjj9IV6A/wBoO1k6ocJVkSAzbm1wWjLjGp5DBailgOXvFsCzbcdyd4r1MoJQ+W7aNv6RPv8ACNUqmpU9n5/7iKdOJ1DnmYeadR8x6gHT76xEqTsbngLt66biKyn6eiGklKqFSwUsZQypJUTZgQRzcln4QNxTH5dMlCEgsq/hOgs/J2IEZNOMLCUgZBlVmCg+Z3d3c2vFKZVrzPZV1XYM5SxI+F4wb6O13a2apIRLUEoSSUhgQetjdrRoaBMlglwCSCQxOqRf/wCQL+g6RgznmOQhSjoSlBIJZrhIZ7RrMPnAqSlRaw1XNsw3AU23D0EMtaWsngpBdWmwYEXLkCqA1JuTFCdXISjMBLWplkutLkpSMlsy9iwudIbUSJfcE5JkxiA0pKlEFirMvOlJCfCxN2eMqhDofJNUwJcJHd+FJ1mPbjodYVuL44nX0bk4kJzpyBOVaPKUEsVEG2UWfjrF9OGPNcry7pZtQRdg4D3LQdwHspJSLAXCFEkpUtWZCV+XLYArIvwBu8B8Zpsk2aEsADtySNAbbQ73vxnJOUsmkSXSoBYS6nJDkjzBrAh3sHgZMwoJPiSpI8Wtg2xDi9teEWpMjL3R1UUsG4euoi8V5yAo6hidNNNU/bQe1WqcunYJyeNJZk5gDxe4B35wOnAd9MYqAbfVmDPfWJ5SlyppUMpSsnUlhe+g1DPsLw2hk5p6ru6dQfv5RPXxpz7WuyGEpn1cpCycq1sTvZJPEs5EesYr2OpFy0SiCgg+FQLqcncnW5jDdnKZCJ1OoHLlX4mzMLeZy5Yx6VUUKZ+VWY7MQRsX4RcvpjYoYRRSKM9ylaikkBi2rau77RNVpoiQVJQculjYjgBEiuy6CSVB/Uv8IFTMBAV5ZgLFhwbm8VLLU2YsYpj1OoNkC2FnB+loAnFlC4Qkj8oO0cnYcUrLk21BH66RFNl8w3O36xtJiNSLxmo/Kru34MYDYzOnTGzrKuZ1+cXF1dnYNwcfWKVRVIJbTmVD6wTkeQFUUb6gdYpVdNZng3VlIuCk9DAWpqA7WHtB46Whn4fgB8/jHJdOBfX4xc7gkh4kTLSkPqODtCzPQlUysjyoe+9vhFWpUt9R6B/1glPlBQuWHIt8h+sVVUQ0BtrubxU5K0ImSydH0v8Ae0SU6Sjh63+A9IvmhIO6h6CJhJtokdXJ93i/HPqPKMeqosE2s/iCQ5cvc6n3tDc5Nh6HSGSZLkJJZyz8INYfg2YFUxQyggWuSf4QOP1jidaLC0TGABHnFiSxJsAWs14n/AHIFPcnL5VE2SCC2t31bbjBmXR95nJS6WSkcEsC1t9+sSU/ZWezsjiD4bezxGnJaZgVKgSJwmZWzyiO8ExIzNNSPIXJvZ7XMDKUS8pdKCtlMck1StDoUq7sXe5HuI1GEYXNlJnBVsyZZdM5Mn86gXmAW103gHSFIC0qI8ygHqVJBLMP3aR+923AOhhNOfUr1rs+pRQmysvdSblKQD+5SLK1W2nJ20aMljyEqqZqSSC/D+Tjb5jWD3Y2YFSpZAD9xJciXwTMQHWf6TYaPfURVxqjQZ01ZAzAZgcrGyRv6QtxHh5XApEkDu0EeIX2YX9H+9dYmnoyoHUbtvt84oyJx/GI7sAAOHdmuVeE7+4h0ytM2au5DhAfclIY2JIvGk0/GJlpKlKSLZwAkkFs4YcbA7ngYbR4aAMoLFLjUW01U22l4M92ggJZIOXw3s9ralvaJpWCrzCY4CljxKbMSwtlSbDgdIV9wrMEsHpihCUggAKOXxXN92F402DTCFkqsFENyYN+g94FYdSkJfbRy2a2wHptGhw+n4+3xueMO3Ei7wOxueQggbj9RF5CoU6XmDQ4Hn68GKgA35ru/wAHiNeDpQQVJUTwYN6gljGimYEtCszuHctb4QaEgLQARtGk7ZWPNZ88J/6V+aBAipq3cZEj+0D9I9DxLsuiZsr/AOv1jPVvYspuJebqpP1f4Rrz/IzvNY2dOB/KPh/4xQnTRwf0f9I1E6TLl2XTkdEvHZEuQoF0JRyIBJ5MAY0/tifFkpdU2tv7f8R1dY4usN97xp5mFy1k5ZWQdfe0TowSkZlIJLfxbtrB/dIc4ZA1Q4jqCPlERqhsH9v0jc03ZemmIIBykB7334JtFNVFLkeHLmcu6hry1tE/3wf1scuaOBB6f5h0tQ+wPrGirkomfkSOkUPwKdvjDn83JeDKYdgmQd4tsibHisuCyRz0fSL6ECYHBSBcJBtmBLugCzDTnrFdRXMWlkvshAJAa424cdXPGCkyjUSCqWQBYMkpcBFiQQGOYescHVz67+OfJfwyZMkyO7NMpZKsyrgA2ZgGtbjYxXxPGjLlnOhUu6sosdSCQ7EhrMNhbeB+JVqqdguWpCVeQrUq5IDg8GtvvCl19NOCxUrT4VnIEeIZSAHVr4rAQoL6aBOMy6inUiWWXlzsEoUSM6BmAmEIAckZSzRlZLpXMGdYaYx8VOl2H5sy7PwQ4ueUXcK7pc+aJSRk/DkBORUwk50KzFAurQFucVJNGlc6Y6VllgsmlSo3/kWf3e2vKAc369B7A1Wenk+VwhyMyyw72cnysEpFh4uRDeWFjc9ImL8K3a5AcFxtx04xS/Z5Vn8PKSCNV273hOVogXUfEL6aDVof2gr1CpKAWDAm5uN9oXr8i7L6UJalBSUp7wAkF1SrMSCwKXLkWDwRVhy1qSAVJBJCitIBAdgQQLHK9n5wNlVazMBlZvEA6g4AAIGpDNrbXSNRSzpiUsspUSpixuAzi59XMXuIunUlEg5GKpmUZUu7/wBTHTTR9o0FKhWU2Lglrb66GIcNuElA8JFlKUHL6cObdXjQ0VPuQdjbjBL7JFh2DqczFG50BJtprztBOlpCkeIgnkGiwhIAtDodgcKY7ChQwUKFCgBi5Qbyg+gjM4xQB37tPsP1jUwOqZS1G4DddvWHqOnnNZgxcs410tFQUwRteNzX0AS5J+F/lGTxMAEuD7f4ion0GLquJ0P3eGFT/wC44Qh94f3iOZgzUWpaafkIL/fCJpq1ruwbmBFVNQ2g+EdVWK3eF4q0QpKoSixCW38A+esV66ulrV4ZKQOISA/wiipZ4D1IiNcw8QIucF5Agw9MtCVFRlKBDLNrM+pcBizenARJSBY8edc/KQetiRmKdrcekRVS5swmatLrUAJcsJATlRoWOpclhuLl4kOEVc0GYEukC6ghRSwDv4QBoRHJ1P27P4rqPtdS088GaszCoAZU5iEgAsWS2+8DaXsdKKAtM2aQs2CUGw5lmJHNrwcoJqH/AH01CVS5aUAOxKRmV5Tff1gDh08msyhakpJOXm6gwy7G5OkVzd+J69X2M0HZvuFLmd7MI7tYOdRSASnUlLL2FwbRmBISqcoqyFykvkqJg8o0AOdWuqjGv7Q4UsSJikrWQEFVwE2GujPxgH/wHOgTJajMKkZyDNVZkAkFQCSXLAD6Qbp+sabsBO/dJAGkyanVCbd7LLMRnOvlFrMbtFHt+hX4hBCJi3SXymwYp18Jix2bmmkQrvSE+NSkoEtRUoKyaLykBPhA1BO+ghldjnfLBURKYOy2uHANwYncVedc7M0+UKH5Um4PiZRY5bNoflB+TUoASlQKlrIQCz5So3LMXDHrGZ7Ng9wpS/Apc0ncWKgxI31N41VHMCQhZDkzgkMF5tAHDAg2D34w2fTaYZQqS6AkMi1uQDMTpGglABho+0ZnDp5e6iEm1i4Jf1I4cRGrlJAAA67xcSSFdfaJIUKKBQoUKAFCJhqkPDVS4CtOzWgFimJBBzJKTxBWQfQAXi3WSJhBykAa9eVjGDxsTEqIPzB/zFczWfXRuKdrJwWcqgRt4dOVy5gVWY2qYPEz7sIqTZhvEJ02+AjWcotSd9bRzHPxZ3tEJfSGqUzORFks/iekPNUOXoYHrnPsIjVl3t7wBeXNvrEaqgjcxSUoi9j6w3vTwI6QBDW1RKnK9ixVqCUsVM8CqqtSkjMszCAzvmLAW106coK4tWJH/t05U2SVG3sCPSwhwwecQO6KV6jxMCnd7u45bRw7K6uZeb69h1LUoUBmQog/lSQ51sbhhbXnAVFYPxgUEABMyyS9gDoTr1jcImLpyjvUS0hXhdJAKiSGNn31t8oHYxULWsEJSEAKDEXUcz24WA9jDmT/AEXq9XMxPWdoAuWuUyU5kzEhjm1GUMXDJ+kUsMkiSgKSoBSklFkhykHxZmOlvXnAzEK0p0yhVjYEuH34C3vEi69k+UKUT5lAFwzMQ3q8Oc/mDyxqcL7Ky0fvCtbkBbOAltcuXcDTXaMzW16lzwyAQEgB7ocsdD+b9Y6MZWggLBIIB1U4STt4m46xWl1zqUkMkKsXDkAFwzW9eET437Wn9k/DdoCVUryJTl7Bsoc7eF2DNFr8KtSE5gZWVYJGcWbnzbhvApdY4NOGuAseEsfAPzZWbZs3pD6tbSFSfCLKJPiUbJ8pvlYZdg+zwfE2tx2SqVTFhYlKyhLBA0dRDq8bAeh2j0BGgjzDsZieQpJJ8SB5rhIAFwAeL7x6FQVRWf5cutrnldx7eusXEL0KFChgoUKFACMCsTmkJIS7ncKL9QLe0FYzWM41kKkZH5/Tw2gT1cgPPx+ahREzIq+qs79QQlvnALFa4TTnzuTqkg2/udjFmro1a+EAgWzpLvwZy19xFWbg83KSELd2fKdQdASG9Y159MaErmD6f7iFZG8EzhExRykByWvseZ/3FmV2JnKDliH0Sc2pYae/KL8oTOkjaISoesaOd2dTJYrWVAuMqUqzOC1zoBzv0jsvAJYSFLJ8RYBBduOYqAbhpD08ZaYdr/fN3iJ78esadWDS1kplOVNZKi27E6AfH0gfU4QUOFAPoGUNfSxhkBqmnc/ftCNTzEXJlKoag9fsxXVK+7QBnsfpkoqJvmKtQySQ+ROUddH4A+kSYLNnkZlqWE/lGYt4dT8WgxNwozF51JUpWjlz97e0SowKoH/SUE3YBJADkkk7cOVuccGO3QbGcVUhKFLCpgzEJClHZIJZwdMw9+UB1YtTHWn/AM+zR6TUdlxkHeKBYWTYs+yb622gGrDJExyEpbT2AP6i8PZBeWTp1S5hyyUKQVMlvEXJL7EvozNuY1GHUksjItKF+JgpylRsxdDgs4JudCDFXD6CWKrKhKQBZQcuzEEpbcE9PDvpBLFcMQgfuiwOoKlFRUSAkj0cGDyOcftboMO7wZpsvNexXfwh2A8WlxGYxOclM+UZSVJWVEKBCcrLUyAhI08BLvGrlUMsSwL2SNVrG2jON7XEZhEpKqhKCC+ZTFWZLEHMTlP8LEDpBz1o7ntq6yWe5UgDwsxTtElApBRKQqUAyMgUkm9yxIL3sLdTvHaqqSoLlJ/5jWHs1/UQymlLlTUy5gKJqQFLSoixJfQWFiIEdD3ZyqHdpMsMwyK/sZLZWD2DvwEbbAFkKUUBRT5SCbvsox59RkIOWW6iFsvYC3Nn/wBxuOzld4Vupipsrh7t8ekGpa6FDJKnSH1a8PjQFChQoAURT6ZKwyg4iWFAAdfZWnLkod+JLg8rwDr+xpBHdqHqVW9gecamqq8hvpwALwC7QYlMytLS3Fxr/Te8PWfVjMYjPmyGR3qV8Mswqb3FoHzcWUoM6wXcsoMfQw6px9RBSqnSFGwIlEN1JP6wJVcktl/uA+BMaRkLInTFEqK1PqxWkvzZWYPzijVVaxfxBtyUnXmkD2ikpRDgL+PzvEEyasb/AAf4xpJgWJOK5FFVybNdve8Oqe0mdnd2b/mF/QqcwPVOJ1Sk+kV5n9Df2/SGF815IYomFItZbD1YRQm1IJ8pbgbn1JMNTUEPYezfpHfx/JPsYA2WCYouZmUubLISrwCXYFOUXUkuoF35acHirhvaZKquplzKhKpQQgJQUpsVeYBWq23f+KMrLQLHfZje0R1+JKV5lEvYqJsALOW139o4Hd4+mlr0juZIVMXKX3QMwykIlia+UlQmMABoCwZ+kZjN3aVLNkhylN2A2SC1/wAoinNxsTLqWpQFku5Z9gwt/iIJ1SlSSkEgqcAl/MLtcwxJYn7J4zJT3ipxUVFZyhKAoMQq78fEqC0/HqYF0y5xNjokAZQwZ3aMzhtChBspZt/KL6cTFsrJJASsi+iVEe4ETZ+htFartQlQKUyVglNlFSQH2cNo7WgPhaFTcQKlqKilJWTtmLAjaxKr+vpVqagoClAGwsSCzhmvBTsekKmzZgLmybBgBmce+WHPSLutKjEJQK5QkoE0kq78EZ2CLI8ulgfN6WiykpUrNOUlCiCXTcEgBhdZ2/mOp6BGlkBRWQjvicjFXiKcp/LksNb5vSHFWVY73PMLson94WSlkjzpdmH5gw9or6XvVKlBVOmlLh2Iv62HRUbLCJhSE3fV9NQG0G9/hGNqKhSawWOVcscOA1ZxmtBvD6oFOUOAFEm/K4+EST0XAa/NLHiBuRY8C3pBtCoxnZ0ywVhIbMQsgkXJDFvVI941lPOJHDlFRVkz0swo4lUdi0lChQoAauWFBiAYo1GBylCyUpPECCAMKArJWFxzskfyOsHYhx7PGKxLB1y1FJSQ22g9iLCPZqyUSLD2LH0tGOxbDkBRUpC3O5PLe8VKw6mPN52cKHhAHHVvrDe95mNNiNCgXlhR9QflAGop/wCViPSNJ0nVfveb9R/iGZ35Qgu/Hr/gRZkrsdU9U/q8aGGLlL0+z6NDVyFJDqBD8j8gLRpJNGJmVHeeLZLAElrN778IK0EhMtR/eF2YjvEn/wDBbQxHkGDrZQ/CpIay1ILfzMR/qMziOFqWlc1w0qyhvdeW3qCfWDFXWq/DoWbArIUgEtnQfMEksCw+jRWrHKlp0zXUHYOWLc2cfExyPRs9AtNMDMSRcFgH/X2gtg+G98ZjqUMiFLTbzkFLAvuQTztA9TAEgqLbO2m7NpFKorSlVnbmXgk1M7xucDwxE2mmzFLyLQZiUJsArKDlZ76/SAEujW5JUtN3DKZrA8bMS0V6ZMtYcvpy9YuU1Ig+QqY20/mS5cjYndtInfZ7L8E8BxOZJm95MOcJSwSpZUFOdS73g/Vdp0zJgUBbxBKQ1hmCRm4FgowDqJCEp1zN8/rziXDaUGYlPhQyE67kpBUWHAk6wbp5+2pmTVTJX8LszEuL2IPENEVBIUrzzFKCVJK1TFFRLlnJ1LP7RdTJ8CRsnfR7H6wNl1CU5y+x2e4uIJU9RS7S1SJVVKWkJWnyhSXCWzByM1yztfhFqViIOdIBSQ5sLOCwa97GOdrKdOWQsMEhIX5krLLCczs2XyuxvEcquQopUGCVBNwGZx/iK5uM8afsti4zyyQQTmRzzHxAn2Mb2hqbAb312ePEqmtEpMwJJKknOGceQ5tejj1j0LAMc7+klzQ7FIPRXD3cabRNuNOJsbmXUDiCd22iRMx2IjMYDiaZyVEJ7tR8wfZzfq9vSD8kkXDEaW4esXKysEIREIQosjJUx35FtG0hylNCUIZKU4eAJIqzaMlQUCRxTZldfm8WVKbWOGZpu8BWao1WEylAuhIPEJS/u0eedoZsqWsoTLSFAWVlzhVtwtiFcSHj1JQhkyQFaiHKi8PBlSn+lh9iLtJRBRbOlKWL3HtYa+sb7tpgqEyCqXJlhrlQDH0AF48+7hX8pG/X2i5WdmJU5EL3LMx8ulxENVVFZFwkgfxKG5tYxFMw8q8QCBlLnXqw+WkVVILWyvuxNuWkBaylVMBS6TnSkzFKIBAzTGBABA0ABfmWigqbm8Tu7n1JNujkmJsJmq7hel1gAf1D5ZQov0iotCvzW32a72s4Zm9453f1dimlBe1z9OEdnyAVf5Fy1/i8WEyrnboD/uHJlF9LdIWsTZrAsNLaeggpQyAUJf7u5ipSrGmUEavbW33aL0up4AwrNacevarUVzqyDc5er2/WNt2bkpVOmLUAwICH2JKmbiWHwjB0dKo1UsnyhYUdrJdZf/tMek9m6cJklR1JJfmnMgHlv7wrMiuRJU0qHIMPj8IDzfDNvoSLcnvBETgkcX+l4FYrLslQsBa33zg5HSkiWAlSGAdx5RzueJ3gVhiyZZSC6kKJJ0YKLt6F4sU9QVTlIJypCkpBIt5RckbufjFjG8MVRzZc0DMiYVCYw0LEkfIj1ir6Tm+4akhJClEE7+p+kGeymPCTUmQ7omkrlhrZtFJ9NYHVVGSlRF0kOPmCIEmnUQUglK0+KWoFiFAWY8xAfNx6biNUuTMTO1FkkAAXW4SfVj1aNHS4uZgBl5kTCMxBt1c6GMF2bxmXWyimYWKAEzEixdIDqba++tuLQyfia6eYFKUSkFwd1B9NR4m26xPN/A7n5nx6hRY0UL7uZ5mcsPtoPS5gIcR5jQ9rAokqQuYXUwysoAHUsxtGow3HDkzIQtiHZdtODl/0i9Z41MMKRq0DpHaCUpKVPlSQolSmATlNwovbjAvE/wBo9BKBeeFtr3YUvlqm3xjQmhFTxDdY6SRcX5CMbQ/tQoJqiHWgOQFqTY/9pJbrGrocRkzQ8qYlY/lUD8NYWpsq0JkcE7r7R0ekMVKc7wy2nTJqQCSbDXlGdxeRTEkiQJiixJSyenUwYXRA8TyP1MRTkCxs/M2tyhVNZOq7KyS/dqMskOrOCQH2faKif2aTCGM5Iu9g9vhGynyzqyW4dfvWIPwGUm5J6m3wg86ix8rU04jMG3YDkzfIQQVNUALKG7xRpapcsZQ2pN39dOkFJ8opPnSSEBfla6geKtOfSIsdOuIqprXKuVniBWKTDZSlhOhD68miNNeUlJWRlKg4It8LwXk1FCLukE3v3h19YXjg9GYfIlqQgLbMXYc3Lgc4vJpUJsEgCKZxmilkZBmLu4SdeWY/GLdL2hlKPhlq9QPld4FQ7KgHQA5SB1X4G6son0jT0YyyUpO6R7nxH5xkcTxHOpCQki5VcM7JIDWG6hGgwmsWoAKYMAHZnGkTWnMXZ88BgOERVQdGU/mHxzGOTiCo+0EpdGnIFEOQR8Vt+sHwdRg51MUldyHe3Nhu44DjF+vlmfRS1FQ70pBKl1IzKUFFJQmQBbTfRnBMXMXpwlTjeBZpJSZnehFyLnmOHz9TFz/Ue56S4BVTu4yrSoZCACoHxC9gSLkfqIkqEhWVQDG2nH9INUc7vUBBuxA6BiR1b5dIFTpeRfJyCPhEymGzKg004VMp7kCc26SoEqbYxo8b7VJCEAIQuUUoUXBBzM4IUNNWu+hFrwIUydrF7cQdQesRUWEVMkqNKpEyWtlFCtQBsXGz7QZKflkxp0ftFlSUpEiUFBQKrqYAnV0puo/5ipXftCnTJZJm5bEkIS2XLtmLuWjAVJnhQExIGXdIZ/5i2sMUtNvzAgvdrvG3P8csZWtJOxxc0pcjwggEnOpibE7acxFAyEqzgklB0JIA202+MDkYpkvlvcMC3BjcH5RHMrc/5FMTcC+n8xtEbYGip1GUGLWDOC5Vsx9NCIOUGOZFJKZmUI8p8pDksAdtdIxMqeQygLvd76qF9YszKolSXVZJJJLAW06aQfT3Hr+B/tGnAJ7xQW43Z/cb9Y12F9uaeaBmV3Z/m0f+r6tHzvOxUZ0lGhYKJNgC9h7Reo+0OZZJI6f22Agyw8lfTMmoSsOkhQ4ggj4Rwx4VQ48JWWalKkn+IKKS4uXGhjRzv2mTEsAUL5kM44uCPlD1HXL1ICzCIVyN7HqY8ymftMXNZCkiXe5D3A2D3eCCe2MzUTBozMDp16xPlEZXzxLmuWOukdTSzFZnSrYBwok324R3CpAUsM9nJDdE/NQjX11JLlocSwCASCQLFIBfV9xfrFW56aSaz0rC3bMpCeGbq1xm+3i/Jo0JHiXLzWsJadWYjfhBWmw9IlBQQlmfRLsLvpwgJ3vh1iN0/h02cEryhmdLFgnUDW2l4LYViIpxNmzC4EzI6S4s+nIkcozdcsd6oOfMzbWt+gg9hkuWqQ0wApKxY6W0+Ziup6EvvTartCKmZmD5ZaSLhtVpNh0SIPUE8LTmGjb2gT+HkKmBMlCRbxZRa50PHQa8YP0ygFBID6D4aDhaIvqtZ1sKWllA84HTe0s4ThKeX3eYJH8Vm5/xfCC0hLnTf4xSmdmR35WlaySyinKlrXAKmcgG/wBYJf2mitbIE1D20P31eMwvKl0zLAWJ4cDeNHTTSlwEv8W5wKxMLQpM5AcoIJAtmD8RoQ7gjRhwgl9ioqOoKDYh03fUKD2I+9Hi7UoC05tQXf1JPweGY3jcqsKZgqFTqgpdSO5EsISAPCVDzKB6uCW0AiLDaseUte3qf0MUmIkS9UnT5c+cR0lQqSvWz8/QxdqJTBw/05RWVKC7Gz784jVL2I4YiejVlN78+j7xhsQoe7cE3BIytfUXHLWNVRYiZZyq0HWx5cuI5vF2vwdE8E2CvcG3PTSL568Ss1gZM4tlJsAW5PFaqW7BKtHv1MXMRw9UpRBuHgp2ZxqRLIQtAQR+cJd34nUekX179xG56rNTVLQABmD/AMQI9n1izSYTNmeLKQGBdbhJvrfURtsYrAEhaZaVBRYLdwFBiAQLgkEEPrdtDA38YbF1KUdrBI/pG/rE6LMUabCBlUkrzBRBISA1uCjp6CCtNLShICQkANpYnqdSesVSogkEaE2h/flRYmEcuLc1ZIs+5+zFVWl/SOS54cO8SKS99ICtdTUkMDfYdIs5yT4QQTckKPKKgcaWjoU0LCBOy8sZiWv3gHplUW9wD6RpcYS6ADcHKDzGYW+EKFD6/wCl8oe0azLpnR4XGUtwNiPaMbImqOpPuR8o7ChQu/wt0UoKU6nLkvc8TFnEg1MEjQTB8QYUKL6KC3ZKUO7Ja5Jf0aD/AHQ70lvzn5GFCjLr6ufFrD5hzi+/yglLmEqudoUKJOs521rZkubLCFqSO6UpgSAVBZAJ4m0aKslgguOB9S31jkKHz9JkFpCJistmMRrV+86/+IMKFGgg5TF0h7uPk0UpyWUW5woUZ0B1XoYL4JNJl66KAHQ6iOQof4Ct2mkJypLXOvtGFnpsrkzQoUa/x/E/yDPY2eozUIJdExaELSWIUks4I+R2NxeCddTpROmpSGCVrAGrAEtr847Ch9oQGerKLm+sNUqzbM/q8KFEGdLU3p6x2dMJOsdhQBMnQw0woUAf/9k="/>
          <p:cNvSpPr>
            <a:spLocks noChangeAspect="1" noChangeArrowheads="1"/>
          </p:cNvSpPr>
          <p:nvPr/>
        </p:nvSpPr>
        <p:spPr bwMode="auto">
          <a:xfrm>
            <a:off x="80963" y="-1036638"/>
            <a:ext cx="2114550" cy="21621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34" name="AutoShape 10" descr="data:image/jpg;base64,/9j/4AAQSkZJRgABAQAAAQABAAD/2wCEAAkGBhMSERUTExQWFRUWFRcXFxgYGBoXHBcYFxQYFxgXGBgaHCcfGRokHBcXHy8gJCcpLCwsFx4xNTAqNSYsLCkBCQoKDgwOGg8PGiwcHRwpKSwsLCwpKSwpKSwsKSwpLCksKSkpKSwpLCwsKSwsLCkpLCwpKSwsKSwsLCwpLCwpKf/AABEIAOMA3gMBIgACEQEDEQH/xAAcAAABBQEBAQAAAAAAAAAAAAAFAAIDBAYBBwj/xABAEAABAgQEAwYEAwgABQUAAAABAhEAAwQhBRIxQVFhcQYTIjKBkaGx0fAUQsEHI1JicoLh8RUzQ5LSFiQ0osL/xAAZAQADAQEBAAAAAAAAAAAAAAAAAQIDBAX/xAAgEQEBAQEAAwACAwEAAAAAAAAAARECEiExQVEDE2Ey/9oADAMBAAIRAxEAPwD1OVMtDxOH1jCTe0U1mzttZIgaiew+sKcHb/j0Kv7Ty5IYMtXBJ06m8W6DGEzkuhXUbg8CI8yl1D626f5izJm5fEk5TsbQ5xC16Z3sSJnNHm9Jjc2USQcwOoNx/iCtP2tUdQn5RU5LW2E+Hd7GR/8AUClCzDoXMSoxZQDAwXmw5danvYcJg4xmZONqHmD8xrBKXUhQcF4JyNFu+jneDjAzvYf3sV4FsX+8HGOGpgf3kc7yH/WVq5MqYi72K/eRzPFzmRNupiuGlcRvHCYuJypTMhpVEWeEVRWQrqQriNSoaVRwqhpdJhilRwmGlUCOvp0RqjmaGKMCSzxyOFUMKoqRFeZSaoteJ0T31eHJkoZ2LbaQp05BYBLHQkN8Y4ZXpY5lLxIiYRoSOkcTNSLEmHoqE3cs3xg8jyJZdQdw8S2V5YronJO8JKhqDeDyL1KtIcHhFyXXqGrH3gf3xGr/AHyiSXPeDyPxGJFUFaH0i7KURo6fhGcnKBSMpIOYP0eLMmpSw8Y0uCDq14e+ixpVV6gln9YbKxs73+cZ8Vbb/E/KIqztHKlsF68E3PP7eCdFmtonEEndusMViYBZi3GMthuKiaHAUL6ED310i1NrUuATf3+UXOtK840oqUtqIYKxPGMrJxW5zaizD/cXk1SdlCK0vFohNjilwGTN5w5M47E+5g8oWUWzQ3vYGKqC1zHRMVsoxcowRK4aqZA6ZUKA1B5RVOIK0IY8oPJGC8ydEaqmB9OpSlB4km0yyWADdYfkmxOupiJVVFeooVM+dIs9303gcpQ3Vbixv7RUsTeRX8WIX4sRn6nE5CSQZwcbZV/+MRzMQlDyz5Z65knTgRFeURlApEnMlwQLgMba7tuOcMm0xSrKSDsWL3/WBya0JWHJIYgsDqGDg6EBz7w2fjqStwCoAMXBIJfmWb2jg+O2XRdMsNdQ6OxHB3iRSUhnLZtHLcvvrAw1QIBAKAWNkm5Ae7JIAZo7UVYUEqBJZRG5ayTew6wXYqdSrJrEAFy7aM533Om0cm4qnKkoCgrm1rcHfV4oY9RqlFFiCqW5a7uT+ggUJE1gck24YEoN+DMPWNJJ9c/XXV2RraHHErPiSUnmxB9oIGZqoKAAGrN84xVBmStIUFDRnBBPiA3EEVVqhMOYqypPAni9m5Quuf0rju2exZOJnOlCmy5iSRr4VNezsdrxYqqsBDpsxyl+Lj9IAV9WUgNYsToLOXOzubxz/iKikgsw+Y3hWa0/LUyq26wRmYkDawA+MAK9ZVOmFJYDLYHQMHcesXJFY+YgvmUH4MoBz1v8ID1J/ezW3SNeYTb9PSMutk9NOefyNYOsPYq1bxEszEnW2wgqpGTgS3pfQ84xNFUqAGUkF9tnsGPqYP02IKloSpSCtQIzFTEAZiCL8nHV415lxFsF6aekh/RxYZrMLni/sImSrU7C5Kgz6aQPdMyW6JamzEhSQpgkEliWbSIl1hQDlSSMoGY28xB3N9BtFz/GeiZq8jKGmYpvyDkWZhF015G/hOh8Q6OCm7cYE02DVExZyommWSbscoci4cM7XeN/Qdn6XKklNxbxLuNrh+sF/wBPd+M6mrmEEuGDvq9uIZxF9CZgSFKDJsQ9rNw1jX0VFJSCJYSx13c83gV2iyoZmSFPuNdYc730KASKnOopLH4dIoV9WEKIuDt98IqV/aOVJIyl1GxYOx5RmsS7S5lFRcjpv72gxLQ0+NlK3UrYxam9rwiWVO7ONN2t1EeY1OOzFWQPUi8cC5irLmMDcjj9IV6A/wBoO1k6ocJVkSAzbm1wWjLjGp5DBailgOXvFsCzbcdyd4r1MoJQ+W7aNv6RPv8ACNUqmpU9n5/7iKdOJ1DnmYeadR8x6gHT76xEqTsbngLt66biKyn6eiGklKqFSwUsZQypJUTZgQRzcln4QNxTH5dMlCEgsq/hOgs/J2IEZNOMLCUgZBlVmCg+Z3d3c2vFKZVrzPZV1XYM5SxI+F4wb6O13a2apIRLUEoSSUhgQetjdrRoaBMlglwCSCQxOqRf/wCQL+g6RgznmOQhSjoSlBIJZrhIZ7RrMPnAqSlRaw1XNsw3AU23D0EMtaWsngpBdWmwYEXLkCqA1JuTFCdXISjMBLWplkutLkpSMlsy9iwudIbUSJfcE5JkxiA0pKlEFirMvOlJCfCxN2eMqhDofJNUwJcJHd+FJ1mPbjodYVuL44nX0bk4kJzpyBOVaPKUEsVEG2UWfjrF9OGPNcry7pZtQRdg4D3LQdwHspJSLAXCFEkpUtWZCV+XLYArIvwBu8B8Zpsk2aEsADtySNAbbQ73vxnJOUsmkSXSoBYS6nJDkjzBrAh3sHgZMwoJPiSpI8Wtg2xDi9teEWpMjL3R1UUsG4euoi8V5yAo6hidNNNU/bQe1WqcunYJyeNJZk5gDxe4B35wOnAd9MYqAbfVmDPfWJ5SlyppUMpSsnUlhe+g1DPsLw2hk5p6ru6dQfv5RPXxpz7WuyGEpn1cpCycq1sTvZJPEs5EesYr2OpFy0SiCgg+FQLqcncnW5jDdnKZCJ1OoHLlX4mzMLeZy5Yx6VUUKZ+VWY7MQRsX4RcvpjYoYRRSKM9ylaikkBi2rau77RNVpoiQVJQculjYjgBEiuy6CSVB/Uv8IFTMBAV5ZgLFhwbm8VLLU2YsYpj1OoNkC2FnB+loAnFlC4Qkj8oO0cnYcUrLk21BH66RFNl8w3O36xtJiNSLxmo/Kru34MYDYzOnTGzrKuZ1+cXF1dnYNwcfWKVRVIJbTmVD6wTkeQFUUb6gdYpVdNZng3VlIuCk9DAWpqA7WHtB46Whn4fgB8/jHJdOBfX4xc7gkh4kTLSkPqODtCzPQlUysjyoe+9vhFWpUt9R6B/1glPlBQuWHIt8h+sVVUQ0BtrubxU5K0ImSydH0v8Ae0SU6Sjh63+A9IvmhIO6h6CJhJtokdXJ93i/HPqPKMeqosE2s/iCQ5cvc6n3tDc5Nh6HSGSZLkJJZyz8INYfg2YFUxQyggWuSf4QOP1jidaLC0TGABHnFiSxJsAWs14n/AHIFPcnL5VE2SCC2t31bbjBmXR95nJS6WSkcEsC1t9+sSU/ZWezsjiD4bezxGnJaZgVKgSJwmZWzyiO8ExIzNNSPIXJvZ7XMDKUS8pdKCtlMck1StDoUq7sXe5HuI1GEYXNlJnBVsyZZdM5Mn86gXmAW103gHSFIC0qI8ygHqVJBLMP3aR+923AOhhNOfUr1rs+pRQmysvdSblKQD+5SLK1W2nJ20aMljyEqqZqSSC/D+Tjb5jWD3Y2YFSpZAD9xJciXwTMQHWf6TYaPfURVxqjQZ01ZAzAZgcrGyRv6QtxHh5XApEkDu0EeIX2YX9H+9dYmnoyoHUbtvt84oyJx/GI7sAAOHdmuVeE7+4h0ytM2au5DhAfclIY2JIvGk0/GJlpKlKSLZwAkkFs4YcbA7ngYbR4aAMoLFLjUW01U22l4M92ggJZIOXw3s9ralvaJpWCrzCY4CljxKbMSwtlSbDgdIV9wrMEsHpihCUggAKOXxXN92F402DTCFkqsFENyYN+g94FYdSkJfbRy2a2wHptGhw+n4+3xueMO3Ei7wOxueQggbj9RF5CoU6XmDQ4Hn68GKgA35ru/wAHiNeDpQQVJUTwYN6gljGimYEtCszuHctb4QaEgLQARtGk7ZWPNZ88J/6V+aBAipq3cZEj+0D9I9DxLsuiZsr/AOv1jPVvYspuJebqpP1f4Rrz/IzvNY2dOB/KPh/4xQnTRwf0f9I1E6TLl2XTkdEvHZEuQoF0JRyIBJ5MAY0/tifFkpdU2tv7f8R1dY4usN97xp5mFy1k5ZWQdfe0TowSkZlIJLfxbtrB/dIc4ZA1Q4jqCPlERqhsH9v0jc03ZemmIIBykB7334JtFNVFLkeHLmcu6hry1tE/3wf1scuaOBB6f5h0tQ+wPrGirkomfkSOkUPwKdvjDn83JeDKYdgmQd4tsibHisuCyRz0fSL6ECYHBSBcJBtmBLugCzDTnrFdRXMWlkvshAJAa424cdXPGCkyjUSCqWQBYMkpcBFiQQGOYescHVz67+OfJfwyZMkyO7NMpZKsyrgA2ZgGtbjYxXxPGjLlnOhUu6sosdSCQ7EhrMNhbeB+JVqqdguWpCVeQrUq5IDg8GtvvCl19NOCxUrT4VnIEeIZSAHVr4rAQoL6aBOMy6inUiWWXlzsEoUSM6BmAmEIAckZSzRlZLpXMGdYaYx8VOl2H5sy7PwQ4ueUXcK7pc+aJSRk/DkBORUwk50KzFAurQFucVJNGlc6Y6VllgsmlSo3/kWf3e2vKAc369B7A1Wenk+VwhyMyyw72cnysEpFh4uRDeWFjc9ImL8K3a5AcFxtx04xS/Z5Vn8PKSCNV273hOVogXUfEL6aDVof2gr1CpKAWDAm5uN9oXr8i7L6UJalBSUp7wAkF1SrMSCwKXLkWDwRVhy1qSAVJBJCitIBAdgQQLHK9n5wNlVazMBlZvEA6g4AAIGpDNrbXSNRSzpiUsspUSpixuAzi59XMXuIunUlEg5GKpmUZUu7/wBTHTTR9o0FKhWU2Lglrb66GIcNuElA8JFlKUHL6cObdXjQ0VPuQdjbjBL7JFh2DqczFG50BJtprztBOlpCkeIgnkGiwhIAtDodgcKY7ChQwUKFCgBi5Qbyg+gjM4xQB37tPsP1jUwOqZS1G4DddvWHqOnnNZgxcs410tFQUwRteNzX0AS5J+F/lGTxMAEuD7f4ion0GLquJ0P3eGFT/wC44Qh94f3iOZgzUWpaafkIL/fCJpq1ruwbmBFVNQ2g+EdVWK3eF4q0QpKoSixCW38A+esV66ulrV4ZKQOISA/wiipZ4D1IiNcw8QIucF5Agw9MtCVFRlKBDLNrM+pcBizenARJSBY8edc/KQetiRmKdrcekRVS5swmatLrUAJcsJATlRoWOpclhuLl4kOEVc0GYEukC6ghRSwDv4QBoRHJ1P27P4rqPtdS088GaszCoAZU5iEgAsWS2+8DaXsdKKAtM2aQs2CUGw5lmJHNrwcoJqH/AH01CVS5aUAOxKRmV5Tff1gDh08msyhakpJOXm6gwy7G5OkVzd+J69X2M0HZvuFLmd7MI7tYOdRSASnUlLL2FwbRmBISqcoqyFykvkqJg8o0AOdWuqjGv7Q4UsSJikrWQEFVwE2GujPxgH/wHOgTJajMKkZyDNVZkAkFQCSXLAD6Qbp+sabsBO/dJAGkyanVCbd7LLMRnOvlFrMbtFHt+hX4hBCJi3SXymwYp18Jix2bmmkQrvSE+NSkoEtRUoKyaLykBPhA1BO+ghldjnfLBURKYOy2uHANwYncVedc7M0+UKH5Um4PiZRY5bNoflB+TUoASlQKlrIQCz5So3LMXDHrGZ7Ng9wpS/Apc0ncWKgxI31N41VHMCQhZDkzgkMF5tAHDAg2D34w2fTaYZQqS6AkMi1uQDMTpGglABho+0ZnDp5e6iEm1i4Jf1I4cRGrlJAAA67xcSSFdfaJIUKKBQoUKAFCJhqkPDVS4CtOzWgFimJBBzJKTxBWQfQAXi3WSJhBykAa9eVjGDxsTEqIPzB/zFczWfXRuKdrJwWcqgRt4dOVy5gVWY2qYPEz7sIqTZhvEJ02+AjWcotSd9bRzHPxZ3tEJfSGqUzORFks/iekPNUOXoYHrnPsIjVl3t7wBeXNvrEaqgjcxSUoi9j6w3vTwI6QBDW1RKnK9ixVqCUsVM8CqqtSkjMszCAzvmLAW106coK4tWJH/t05U2SVG3sCPSwhwwecQO6KV6jxMCnd7u45bRw7K6uZeb69h1LUoUBmQog/lSQ51sbhhbXnAVFYPxgUEABMyyS9gDoTr1jcImLpyjvUS0hXhdJAKiSGNn31t8oHYxULWsEJSEAKDEXUcz24WA9jDmT/AEXq9XMxPWdoAuWuUyU5kzEhjm1GUMXDJ+kUsMkiSgKSoBSklFkhykHxZmOlvXnAzEK0p0yhVjYEuH34C3vEi69k+UKUT5lAFwzMQ3q8Oc/mDyxqcL7Ky0fvCtbkBbOAltcuXcDTXaMzW16lzwyAQEgB7ocsdD+b9Y6MZWggLBIIB1U4STt4m46xWl1zqUkMkKsXDkAFwzW9eET437Wn9k/DdoCVUryJTl7Bsoc7eF2DNFr8KtSE5gZWVYJGcWbnzbhvApdY4NOGuAseEsfAPzZWbZs3pD6tbSFSfCLKJPiUbJ8pvlYZdg+zwfE2tx2SqVTFhYlKyhLBA0dRDq8bAeh2j0BGgjzDsZieQpJJ8SB5rhIAFwAeL7x6FQVRWf5cutrnldx7eusXEL0KFChgoUKFACMCsTmkJIS7ncKL9QLe0FYzWM41kKkZH5/Tw2gT1cgPPx+ahREzIq+qs79QQlvnALFa4TTnzuTqkg2/udjFmro1a+EAgWzpLvwZy19xFWbg83KSELd2fKdQdASG9Y159MaErmD6f7iFZG8EzhExRykByWvseZ/3FmV2JnKDliH0Sc2pYae/KL8oTOkjaISoesaOd2dTJYrWVAuMqUqzOC1zoBzv0jsvAJYSFLJ8RYBBduOYqAbhpD08ZaYdr/fN3iJ78esadWDS1kplOVNZKi27E6AfH0gfU4QUOFAPoGUNfSxhkBqmnc/ftCNTzEXJlKoag9fsxXVK+7QBnsfpkoqJvmKtQySQ+ROUddH4A+kSYLNnkZlqWE/lGYt4dT8WgxNwozF51JUpWjlz97e0SowKoH/SUE3YBJADkkk7cOVuccGO3QbGcVUhKFLCpgzEJClHZIJZwdMw9+UB1YtTHWn/AM+zR6TUdlxkHeKBYWTYs+yb622gGrDJExyEpbT2AP6i8PZBeWTp1S5hyyUKQVMlvEXJL7EvozNuY1GHUksjItKF+JgpylRsxdDgs4JudCDFXD6CWKrKhKQBZQcuzEEpbcE9PDvpBLFcMQgfuiwOoKlFRUSAkj0cGDyOcftboMO7wZpsvNexXfwh2A8WlxGYxOclM+UZSVJWVEKBCcrLUyAhI08BLvGrlUMsSwL2SNVrG2jON7XEZhEpKqhKCC+ZTFWZLEHMTlP8LEDpBz1o7ntq6yWe5UgDwsxTtElApBRKQqUAyMgUkm9yxIL3sLdTvHaqqSoLlJ/5jWHs1/UQymlLlTUy5gKJqQFLSoixJfQWFiIEdD3ZyqHdpMsMwyK/sZLZWD2DvwEbbAFkKUUBRT5SCbvsox59RkIOWW6iFsvYC3Nn/wBxuOzld4Vupipsrh7t8ekGpa6FDJKnSH1a8PjQFChQoAURT6ZKwyg4iWFAAdfZWnLkod+JLg8rwDr+xpBHdqHqVW9gecamqq8hvpwALwC7QYlMytLS3Fxr/Te8PWfVjMYjPmyGR3qV8Mswqb3FoHzcWUoM6wXcsoMfQw6px9RBSqnSFGwIlEN1JP6wJVcktl/uA+BMaRkLInTFEqK1PqxWkvzZWYPzijVVaxfxBtyUnXmkD2ikpRDgL+PzvEEyasb/AAf4xpJgWJOK5FFVybNdve8Oqe0mdnd2b/mF/QqcwPVOJ1Sk+kV5n9Df2/SGF815IYomFItZbD1YRQm1IJ8pbgbn1JMNTUEPYezfpHfx/JPsYA2WCYouZmUubLISrwCXYFOUXUkuoF35acHirhvaZKquplzKhKpQQgJQUpsVeYBWq23f+KMrLQLHfZje0R1+JKV5lEvYqJsALOW139o4Hd4+mlr0juZIVMXKX3QMwykIlia+UlQmMABoCwZ+kZjN3aVLNkhylN2A2SC1/wAoinNxsTLqWpQFku5Z9gwt/iIJ1SlSSkEgqcAl/MLtcwxJYn7J4zJT3ipxUVFZyhKAoMQq78fEqC0/HqYF0y5xNjokAZQwZ3aMzhtChBspZt/KL6cTFsrJJASsi+iVEe4ETZ+htFartQlQKUyVglNlFSQH2cNo7WgPhaFTcQKlqKilJWTtmLAjaxKr+vpVqagoClAGwsSCzhmvBTsekKmzZgLmybBgBmce+WHPSLutKjEJQK5QkoE0kq78EZ2CLI8ulgfN6WiykpUrNOUlCiCXTcEgBhdZ2/mOp6BGlkBRWQjvicjFXiKcp/LksNb5vSHFWVY73PMLson94WSlkjzpdmH5gw9or6XvVKlBVOmlLh2Iv62HRUbLCJhSE3fV9NQG0G9/hGNqKhSawWOVcscOA1ZxmtBvD6oFOUOAFEm/K4+EST0XAa/NLHiBuRY8C3pBtCoxnZ0ywVhIbMQsgkXJDFvVI941lPOJHDlFRVkz0swo4lUdi0lChQoAauWFBiAYo1GBylCyUpPECCAMKArJWFxzskfyOsHYhx7PGKxLB1y1FJSQ22g9iLCPZqyUSLD2LH0tGOxbDkBRUpC3O5PLe8VKw6mPN52cKHhAHHVvrDe95mNNiNCgXlhR9QflAGop/wCViPSNJ0nVfveb9R/iGZ35Qgu/Hr/gRZkrsdU9U/q8aGGLlL0+z6NDVyFJDqBD8j8gLRpJNGJmVHeeLZLAElrN778IK0EhMtR/eF2YjvEn/wDBbQxHkGDrZQ/CpIay1ILfzMR/qMziOFqWlc1w0qyhvdeW3qCfWDFXWq/DoWbArIUgEtnQfMEksCw+jRWrHKlp0zXUHYOWLc2cfExyPRs9AtNMDMSRcFgH/X2gtg+G98ZjqUMiFLTbzkFLAvuQTztA9TAEgqLbO2m7NpFKorSlVnbmXgk1M7xucDwxE2mmzFLyLQZiUJsArKDlZ76/SAEujW5JUtN3DKZrA8bMS0V6ZMtYcvpy9YuU1Ig+QqY20/mS5cjYndtInfZ7L8E8BxOZJm95MOcJSwSpZUFOdS73g/Vdp0zJgUBbxBKQ1hmCRm4FgowDqJCEp1zN8/rziXDaUGYlPhQyE67kpBUWHAk6wbp5+2pmTVTJX8LszEuL2IPENEVBIUrzzFKCVJK1TFFRLlnJ1LP7RdTJ8CRsnfR7H6wNl1CU5y+x2e4uIJU9RS7S1SJVVKWkJWnyhSXCWzByM1yztfhFqViIOdIBSQ5sLOCwa97GOdrKdOWQsMEhIX5krLLCczs2XyuxvEcquQopUGCVBNwGZx/iK5uM8afsti4zyyQQTmRzzHxAn2Mb2hqbAb312ePEqmtEpMwJJKknOGceQ5tejj1j0LAMc7+klzQ7FIPRXD3cabRNuNOJsbmXUDiCd22iRMx2IjMYDiaZyVEJ7tR8wfZzfq9vSD8kkXDEaW4esXKysEIREIQosjJUx35FtG0hylNCUIZKU4eAJIqzaMlQUCRxTZldfm8WVKbWOGZpu8BWao1WEylAuhIPEJS/u0eedoZsqWsoTLSFAWVlzhVtwtiFcSHj1JQhkyQFaiHKi8PBlSn+lh9iLtJRBRbOlKWL3HtYa+sb7tpgqEyCqXJlhrlQDH0AF48+7hX8pG/X2i5WdmJU5EL3LMx8ulxENVVFZFwkgfxKG5tYxFMw8q8QCBlLnXqw+WkVVILWyvuxNuWkBaylVMBS6TnSkzFKIBAzTGBABA0ABfmWigqbm8Tu7n1JNujkmJsJmq7hel1gAf1D5ZQov0iotCvzW32a72s4Zm9453f1dimlBe1z9OEdnyAVf5Fy1/i8WEyrnboD/uHJlF9LdIWsTZrAsNLaeggpQyAUJf7u5ipSrGmUEavbW33aL0up4AwrNacevarUVzqyDc5er2/WNt2bkpVOmLUAwICH2JKmbiWHwjB0dKo1UsnyhYUdrJdZf/tMek9m6cJklR1JJfmnMgHlv7wrMiuRJU0qHIMPj8IDzfDNvoSLcnvBETgkcX+l4FYrLslQsBa33zg5HSkiWAlSGAdx5RzueJ3gVhiyZZSC6kKJJ0YKLt6F4sU9QVTlIJypCkpBIt5RckbufjFjG8MVRzZc0DMiYVCYw0LEkfIj1ir6Tm+4akhJClEE7+p+kGeymPCTUmQ7omkrlhrZtFJ9NYHVVGSlRF0kOPmCIEmnUQUglK0+KWoFiFAWY8xAfNx6biNUuTMTO1FkkAAXW4SfVj1aNHS4uZgBl5kTCMxBt1c6GMF2bxmXWyimYWKAEzEixdIDqba++tuLQyfia6eYFKUSkFwd1B9NR4m26xPN/A7n5nx6hRY0UL7uZ5mcsPtoPS5gIcR5jQ9rAokqQuYXUwysoAHUsxtGow3HDkzIQtiHZdtODl/0i9Z41MMKRq0DpHaCUpKVPlSQolSmATlNwovbjAvE/wBo9BKBeeFtr3YUvlqm3xjQmhFTxDdY6SRcX5CMbQ/tQoJqiHWgOQFqTY/9pJbrGrocRkzQ8qYlY/lUD8NYWpsq0JkcE7r7R0ekMVKc7wy2nTJqQCSbDXlGdxeRTEkiQJiixJSyenUwYXRA8TyP1MRTkCxs/M2tyhVNZOq7KyS/dqMskOrOCQH2faKif2aTCGM5Iu9g9vhGynyzqyW4dfvWIPwGUm5J6m3wg86ix8rU04jMG3YDkzfIQQVNUALKG7xRpapcsZQ2pN39dOkFJ8opPnSSEBfla6geKtOfSIsdOuIqprXKuVniBWKTDZSlhOhD68miNNeUlJWRlKg4It8LwXk1FCLukE3v3h19YXjg9GYfIlqQgLbMXYc3Lgc4vJpUJsEgCKZxmilkZBmLu4SdeWY/GLdL2hlKPhlq9QPld4FQ7KgHQA5SB1X4G6son0jT0YyyUpO6R7nxH5xkcTxHOpCQki5VcM7JIDWG6hGgwmsWoAKYMAHZnGkTWnMXZ88BgOERVQdGU/mHxzGOTiCo+0EpdGnIFEOQR8Vt+sHwdRg51MUldyHe3Nhu44DjF+vlmfRS1FQ70pBKl1IzKUFFJQmQBbTfRnBMXMXpwlTjeBZpJSZnehFyLnmOHz9TFz/Ue56S4BVTu4yrSoZCACoHxC9gSLkfqIkqEhWVQDG2nH9INUc7vUBBuxA6BiR1b5dIFTpeRfJyCPhEymGzKg004VMp7kCc26SoEqbYxo8b7VJCEAIQuUUoUXBBzM4IUNNWu+hFrwIUydrF7cQdQesRUWEVMkqNKpEyWtlFCtQBsXGz7QZKflkxp0ftFlSUpEiUFBQKrqYAnV0puo/5ipXftCnTJZJm5bEkIS2XLtmLuWjAVJnhQExIGXdIZ/5i2sMUtNvzAgvdrvG3P8csZWtJOxxc0pcjwggEnOpibE7acxFAyEqzgklB0JIA202+MDkYpkvlvcMC3BjcH5RHMrc/5FMTcC+n8xtEbYGip1GUGLWDOC5Vsx9NCIOUGOZFJKZmUI8p8pDksAdtdIxMqeQygLvd76qF9YszKolSXVZJJJLAW06aQfT3Hr+B/tGnAJ7xQW43Z/cb9Y12F9uaeaBmV3Z/m0f+r6tHzvOxUZ0lGhYKJNgC9h7Reo+0OZZJI6f22Agyw8lfTMmoSsOkhQ4ggj4Rwx4VQ48JWWalKkn+IKKS4uXGhjRzv2mTEsAUL5kM44uCPlD1HXL1ICzCIVyN7HqY8ymftMXNZCkiXe5D3A2D3eCCe2MzUTBozMDp16xPlEZXzxLmuWOukdTSzFZnSrYBwok324R3CpAUsM9nJDdE/NQjX11JLlocSwCASCQLFIBfV9xfrFW56aSaz0rC3bMpCeGbq1xm+3i/Jo0JHiXLzWsJadWYjfhBWmw9IlBQQlmfRLsLvpwgJ3vh1iN0/h02cEryhmdLFgnUDW2l4LYViIpxNmzC4EzI6S4s+nIkcozdcsd6oOfMzbWt+gg9hkuWqQ0wApKxY6W0+Ziup6EvvTartCKmZmD5ZaSLhtVpNh0SIPUE8LTmGjb2gT+HkKmBMlCRbxZRa50PHQa8YP0ygFBID6D4aDhaIvqtZ1sKWllA84HTe0s4ThKeX3eYJH8Vm5/xfCC0hLnTf4xSmdmR35WlaySyinKlrXAKmcgG/wBYJf2mitbIE1D20P31eMwvKl0zLAWJ4cDeNHTTSlwEv8W5wKxMLQpM5AcoIJAtmD8RoQ7gjRhwgl9ioqOoKDYh03fUKD2I+9Hi7UoC05tQXf1JPweGY3jcqsKZgqFTqgpdSO5EsISAPCVDzKB6uCW0AiLDaseUte3qf0MUmIkS9UnT5c+cR0lQqSvWz8/QxdqJTBw/05RWVKC7Gz784jVL2I4YiejVlN78+j7xhsQoe7cE3BIytfUXHLWNVRYiZZyq0HWx5cuI5vF2vwdE8E2CvcG3PTSL568Ss1gZM4tlJsAW5PFaqW7BKtHv1MXMRw9UpRBuHgp2ZxqRLIQtAQR+cJd34nUekX179xG56rNTVLQABmD/AMQI9n1izSYTNmeLKQGBdbhJvrfURtsYrAEhaZaVBRYLdwFBiAQLgkEEPrdtDA38YbF1KUdrBI/pG/rE6LMUabCBlUkrzBRBISA1uCjp6CCtNLShICQkANpYnqdSesVSogkEaE2h/flRYmEcuLc1ZIs+5+zFVWl/SOS54cO8SKS99ICtdTUkMDfYdIs5yT4QQTckKPKKgcaWjoU0LCBOy8sZiWv3gHplUW9wD6RpcYS6ADcHKDzGYW+EKFD6/wCl8oe0azLpnR4XGUtwNiPaMbImqOpPuR8o7ChQu/wt0UoKU6nLkvc8TFnEg1MEjQTB8QYUKL6KC3ZKUO7Ja5Jf0aD/AHQ70lvzn5GFCjLr6ufFrD5hzi+/yglLmEqudoUKJOs521rZkubLCFqSO6UpgSAVBZAJ4m0aKslgguOB9S31jkKHz9JkFpCJistmMRrV+86/+IMKFGgg5TF0h7uPk0UpyWUW5woUZ0B1XoYL4JNJl66KAHQ6iOQof4Ct2mkJypLXOvtGFnpsrkzQoUa/x/E/yDPY2eozUIJdExaELSWIUks4I+R2NxeCddTpROmpSGCVrAGrAEtr847Ch9oQGerKLm+sNUqzbM/q8KFEGdLU3p6x2dMJOsdhQBMnQw0woUAf/9k="/>
          <p:cNvSpPr>
            <a:spLocks noChangeAspect="1" noChangeArrowheads="1"/>
          </p:cNvSpPr>
          <p:nvPr/>
        </p:nvSpPr>
        <p:spPr bwMode="auto">
          <a:xfrm>
            <a:off x="80963" y="-1036638"/>
            <a:ext cx="2114550" cy="21621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40" name="Picture 16" descr="http://t2.gstatic.com/images?q=tbn:ANd9GcQHM7zfugfl9RPVoH6w7JY5Ye2SBLIAQqU6XHJHzRERt3-yZLvZ"/>
          <p:cNvPicPr>
            <a:picLocks noChangeAspect="1" noChangeArrowheads="1"/>
          </p:cNvPicPr>
          <p:nvPr/>
        </p:nvPicPr>
        <p:blipFill>
          <a:blip r:embed="rId2" cstate="print"/>
          <a:srcRect/>
          <a:stretch>
            <a:fillRect/>
          </a:stretch>
        </p:blipFill>
        <p:spPr bwMode="auto">
          <a:xfrm>
            <a:off x="395536" y="1052736"/>
            <a:ext cx="2448272" cy="1655069"/>
          </a:xfrm>
          <a:prstGeom prst="rect">
            <a:avLst/>
          </a:prstGeom>
          <a:noFill/>
        </p:spPr>
      </p:pic>
      <p:pic>
        <p:nvPicPr>
          <p:cNvPr id="1042" name="Picture 18" descr="http://t1.gstatic.com/images?q=tbn:ANd9GcTho9rVzGuHR1Do14k1RixgNrdPdnAMB2KuTFHO9srqcsJi6j7T"/>
          <p:cNvPicPr>
            <a:picLocks noChangeAspect="1" noChangeArrowheads="1"/>
          </p:cNvPicPr>
          <p:nvPr/>
        </p:nvPicPr>
        <p:blipFill>
          <a:blip r:embed="rId3" cstate="print"/>
          <a:srcRect/>
          <a:stretch>
            <a:fillRect/>
          </a:stretch>
        </p:blipFill>
        <p:spPr bwMode="auto">
          <a:xfrm>
            <a:off x="3059832" y="1052736"/>
            <a:ext cx="2847975" cy="1656184"/>
          </a:xfrm>
          <a:prstGeom prst="rect">
            <a:avLst/>
          </a:prstGeom>
          <a:noFill/>
        </p:spPr>
      </p:pic>
      <p:pic>
        <p:nvPicPr>
          <p:cNvPr id="1044" name="Picture 20" descr="http://t0.gstatic.com/images?q=tbn:ANd9GcRu8UhRiPYbJoefHc_1Bh8QdJcpsqmf_dqESs_Sme9K8aKDxZEP"/>
          <p:cNvPicPr>
            <a:picLocks noChangeAspect="1" noChangeArrowheads="1"/>
          </p:cNvPicPr>
          <p:nvPr/>
        </p:nvPicPr>
        <p:blipFill>
          <a:blip r:embed="rId4" cstate="print"/>
          <a:srcRect/>
          <a:stretch>
            <a:fillRect/>
          </a:stretch>
        </p:blipFill>
        <p:spPr bwMode="auto">
          <a:xfrm>
            <a:off x="6228184" y="1052736"/>
            <a:ext cx="2610991" cy="1656184"/>
          </a:xfrm>
          <a:prstGeom prst="rect">
            <a:avLst/>
          </a:prstGeom>
          <a:noFill/>
        </p:spPr>
      </p:pic>
      <p:pic>
        <p:nvPicPr>
          <p:cNvPr id="1046" name="Picture 22" descr="http://t1.gstatic.com/images?q=tbn:ANd9GcQeGPuo3NIrqEns5CPLInBhKEwy1jaaQdxTDxkZlR9oEHO4bSKT"/>
          <p:cNvPicPr>
            <a:picLocks noChangeAspect="1" noChangeArrowheads="1"/>
          </p:cNvPicPr>
          <p:nvPr/>
        </p:nvPicPr>
        <p:blipFill>
          <a:blip r:embed="rId5" cstate="print"/>
          <a:srcRect/>
          <a:stretch>
            <a:fillRect/>
          </a:stretch>
        </p:blipFill>
        <p:spPr bwMode="auto">
          <a:xfrm>
            <a:off x="395536" y="3068960"/>
            <a:ext cx="2592288" cy="1512168"/>
          </a:xfrm>
          <a:prstGeom prst="rect">
            <a:avLst/>
          </a:prstGeom>
          <a:noFill/>
        </p:spPr>
      </p:pic>
      <p:pic>
        <p:nvPicPr>
          <p:cNvPr id="1048" name="Picture 24" descr="http://t2.gstatic.com/images?q=tbn:ANd9GcS-V48V7bCdSBqih-TESScMElI-aJPFztRqXfpjlUHVRMqRADWK"/>
          <p:cNvPicPr>
            <a:picLocks noChangeAspect="1" noChangeArrowheads="1"/>
          </p:cNvPicPr>
          <p:nvPr/>
        </p:nvPicPr>
        <p:blipFill>
          <a:blip r:embed="rId6" cstate="print"/>
          <a:srcRect/>
          <a:stretch>
            <a:fillRect/>
          </a:stretch>
        </p:blipFill>
        <p:spPr bwMode="auto">
          <a:xfrm>
            <a:off x="3203848" y="2852936"/>
            <a:ext cx="2772916" cy="1743076"/>
          </a:xfrm>
          <a:prstGeom prst="rect">
            <a:avLst/>
          </a:prstGeom>
          <a:noFill/>
        </p:spPr>
      </p:pic>
      <p:pic>
        <p:nvPicPr>
          <p:cNvPr id="1050" name="Picture 26" descr="http://t3.gstatic.com/images?q=tbn:ANd9GcSidVYl1R3MhuCesysYgG4531ZIuKDkxRSw9w_zZ-F6u0A6C5p19A"/>
          <p:cNvPicPr>
            <a:picLocks noChangeAspect="1" noChangeArrowheads="1"/>
          </p:cNvPicPr>
          <p:nvPr/>
        </p:nvPicPr>
        <p:blipFill>
          <a:blip r:embed="rId7" cstate="print"/>
          <a:srcRect/>
          <a:stretch>
            <a:fillRect/>
          </a:stretch>
        </p:blipFill>
        <p:spPr bwMode="auto">
          <a:xfrm>
            <a:off x="6228184" y="2924944"/>
            <a:ext cx="2592288" cy="1656184"/>
          </a:xfrm>
          <a:prstGeom prst="rect">
            <a:avLst/>
          </a:prstGeom>
          <a:noFill/>
        </p:spPr>
      </p:pic>
      <p:pic>
        <p:nvPicPr>
          <p:cNvPr id="1052" name="Picture 28" descr="http://t0.gstatic.com/images?q=tbn:ANd9GcQWGVoDFBgQiaRFJdtwoqJD9a3qcYPknyTAeU3yXktDZhsarwTH"/>
          <p:cNvPicPr>
            <a:picLocks noChangeAspect="1" noChangeArrowheads="1"/>
          </p:cNvPicPr>
          <p:nvPr/>
        </p:nvPicPr>
        <p:blipFill>
          <a:blip r:embed="rId8" cstate="print"/>
          <a:srcRect/>
          <a:stretch>
            <a:fillRect/>
          </a:stretch>
        </p:blipFill>
        <p:spPr bwMode="auto">
          <a:xfrm>
            <a:off x="395536" y="4797152"/>
            <a:ext cx="2686050" cy="1632968"/>
          </a:xfrm>
          <a:prstGeom prst="rect">
            <a:avLst/>
          </a:prstGeom>
          <a:noFill/>
        </p:spPr>
      </p:pic>
      <p:pic>
        <p:nvPicPr>
          <p:cNvPr id="1054" name="Picture 30" descr="http://t2.gstatic.com/images?q=tbn:ANd9GcSANI5puYgxKiQyrNDNnGgoH0Tw7dmmODVRRf8Dja8iK8876lDQ"/>
          <p:cNvPicPr>
            <a:picLocks noChangeAspect="1" noChangeArrowheads="1"/>
          </p:cNvPicPr>
          <p:nvPr/>
        </p:nvPicPr>
        <p:blipFill>
          <a:blip r:embed="rId9" cstate="print"/>
          <a:srcRect/>
          <a:stretch>
            <a:fillRect/>
          </a:stretch>
        </p:blipFill>
        <p:spPr bwMode="auto">
          <a:xfrm>
            <a:off x="3275856" y="4797152"/>
            <a:ext cx="2724150" cy="1676400"/>
          </a:xfrm>
          <a:prstGeom prst="rect">
            <a:avLst/>
          </a:prstGeom>
          <a:noFill/>
        </p:spPr>
      </p:pic>
      <p:pic>
        <p:nvPicPr>
          <p:cNvPr id="1056" name="Picture 32" descr="http://t0.gstatic.com/images?q=tbn:ANd9GcTc9XzvgikpNS9Sa7ZFVCzuFIoJe5vNhhLIakN1jqA8NVK0yvW4BQ"/>
          <p:cNvPicPr>
            <a:picLocks noChangeAspect="1" noChangeArrowheads="1"/>
          </p:cNvPicPr>
          <p:nvPr/>
        </p:nvPicPr>
        <p:blipFill>
          <a:blip r:embed="rId10" cstate="print"/>
          <a:srcRect/>
          <a:stretch>
            <a:fillRect/>
          </a:stretch>
        </p:blipFill>
        <p:spPr bwMode="auto">
          <a:xfrm>
            <a:off x="6372200" y="4797152"/>
            <a:ext cx="2476500" cy="1703835"/>
          </a:xfrm>
          <a:prstGeom prst="rect">
            <a:avLst/>
          </a:prstGeom>
          <a:noFill/>
        </p:spPr>
      </p:pic>
      <p:sp>
        <p:nvSpPr>
          <p:cNvPr id="18" name="17 Terminador"/>
          <p:cNvSpPr/>
          <p:nvPr/>
        </p:nvSpPr>
        <p:spPr>
          <a:xfrm>
            <a:off x="323528" y="0"/>
            <a:ext cx="8568952" cy="77842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400" b="1" dirty="0" smtClean="0"/>
              <a:t>Las siguientes imágenes son un testimonio de los efectos causados por el maremoto y el tsunami.</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40"/>
                                        </p:tgtEl>
                                        <p:attrNameLst>
                                          <p:attrName>style.visibility</p:attrName>
                                        </p:attrNameLst>
                                      </p:cBhvr>
                                      <p:to>
                                        <p:strVal val="visible"/>
                                      </p:to>
                                    </p:set>
                                    <p:anim to="" calcmode="lin" valueType="num">
                                      <p:cBhvr>
                                        <p:cTn id="12" dur="1" fill="hold"/>
                                        <p:tgtEl>
                                          <p:spTgt spid="104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42"/>
                                        </p:tgtEl>
                                        <p:attrNameLst>
                                          <p:attrName>style.visibility</p:attrName>
                                        </p:attrNameLst>
                                      </p:cBhvr>
                                      <p:to>
                                        <p:strVal val="visible"/>
                                      </p:to>
                                    </p:set>
                                    <p:anim to="" calcmode="lin" valueType="num">
                                      <p:cBhvr>
                                        <p:cTn id="17" dur="1" fill="hold"/>
                                        <p:tgtEl>
                                          <p:spTgt spid="104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044"/>
                                        </p:tgtEl>
                                        <p:attrNameLst>
                                          <p:attrName>style.visibility</p:attrName>
                                        </p:attrNameLst>
                                      </p:cBhvr>
                                      <p:to>
                                        <p:strVal val="visible"/>
                                      </p:to>
                                    </p:set>
                                    <p:anim to="" calcmode="lin" valueType="num">
                                      <p:cBhvr>
                                        <p:cTn id="22" dur="1" fill="hold"/>
                                        <p:tgtEl>
                                          <p:spTgt spid="104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7" presetClass="entr" presetSubtype="4" fill="hold" nodeType="clickEffect">
                                  <p:stCondLst>
                                    <p:cond delay="0"/>
                                  </p:stCondLst>
                                  <p:childTnLst>
                                    <p:set>
                                      <p:cBhvr>
                                        <p:cTn id="26" dur="1" fill="hold">
                                          <p:stCondLst>
                                            <p:cond delay="0"/>
                                          </p:stCondLst>
                                        </p:cTn>
                                        <p:tgtEl>
                                          <p:spTgt spid="1044"/>
                                        </p:tgtEl>
                                        <p:attrNameLst>
                                          <p:attrName>style.visibility</p:attrName>
                                        </p:attrNameLst>
                                      </p:cBhvr>
                                      <p:to>
                                        <p:strVal val="visible"/>
                                      </p:to>
                                    </p:set>
                                    <p:anim calcmode="lin" valueType="num">
                                      <p:cBhvr additive="base">
                                        <p:cTn id="27" dur="5000" fill="hold"/>
                                        <p:tgtEl>
                                          <p:spTgt spid="1044"/>
                                        </p:tgtEl>
                                        <p:attrNameLst>
                                          <p:attrName>ppt_x</p:attrName>
                                        </p:attrNameLst>
                                      </p:cBhvr>
                                      <p:tavLst>
                                        <p:tav tm="0">
                                          <p:val>
                                            <p:strVal val="#ppt_x"/>
                                          </p:val>
                                        </p:tav>
                                        <p:tav tm="100000">
                                          <p:val>
                                            <p:strVal val="#ppt_x"/>
                                          </p:val>
                                        </p:tav>
                                      </p:tavLst>
                                    </p:anim>
                                    <p:anim calcmode="lin" valueType="num">
                                      <p:cBhvr additive="base">
                                        <p:cTn id="28" dur="5000" fill="hold"/>
                                        <p:tgtEl>
                                          <p:spTgt spid="104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1046"/>
                                        </p:tgtEl>
                                        <p:attrNameLst>
                                          <p:attrName>style.visibility</p:attrName>
                                        </p:attrNameLst>
                                      </p:cBhvr>
                                      <p:to>
                                        <p:strVal val="visible"/>
                                      </p:to>
                                    </p:set>
                                    <p:anim to="" calcmode="lin" valueType="num">
                                      <p:cBhvr>
                                        <p:cTn id="33" dur="1" fill="hold"/>
                                        <p:tgtEl>
                                          <p:spTgt spid="1046"/>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nodeType="clickEffect">
                                  <p:stCondLst>
                                    <p:cond delay="0"/>
                                  </p:stCondLst>
                                  <p:childTnLst>
                                    <p:set>
                                      <p:cBhvr>
                                        <p:cTn id="37" dur="1" fill="hold">
                                          <p:stCondLst>
                                            <p:cond delay="0"/>
                                          </p:stCondLst>
                                        </p:cTn>
                                        <p:tgtEl>
                                          <p:spTgt spid="1048"/>
                                        </p:tgtEl>
                                        <p:attrNameLst>
                                          <p:attrName>style.visibility</p:attrName>
                                        </p:attrNameLst>
                                      </p:cBhvr>
                                      <p:to>
                                        <p:strVal val="visible"/>
                                      </p:to>
                                    </p:set>
                                    <p:anim to="" calcmode="lin" valueType="num">
                                      <p:cBhvr>
                                        <p:cTn id="38" dur="1" fill="hold"/>
                                        <p:tgtEl>
                                          <p:spTgt spid="1048"/>
                                        </p:tgtEl>
                                        <p:attrNameLst>
                                          <p:attrName/>
                                        </p:attrNameLst>
                                      </p:cBhvr>
                                    </p:anim>
                                  </p:childTnLst>
                                </p:cTn>
                              </p:par>
                            </p:childTnLst>
                          </p:cTn>
                        </p:par>
                      </p:childTnLst>
                    </p:cTn>
                  </p:par>
                  <p:par>
                    <p:cTn id="39" fill="hold">
                      <p:stCondLst>
                        <p:cond delay="indefinite"/>
                      </p:stCondLst>
                      <p:childTnLst>
                        <p:par>
                          <p:cTn id="40" fill="hold">
                            <p:stCondLst>
                              <p:cond delay="0"/>
                            </p:stCondLst>
                            <p:childTnLst>
                              <p:par>
                                <p:cTn id="41" presetID="24" presetClass="entr" presetSubtype="0" fill="hold" nodeType="clickEffect">
                                  <p:stCondLst>
                                    <p:cond delay="0"/>
                                  </p:stCondLst>
                                  <p:childTnLst>
                                    <p:set>
                                      <p:cBhvr>
                                        <p:cTn id="42" dur="1" fill="hold">
                                          <p:stCondLst>
                                            <p:cond delay="0"/>
                                          </p:stCondLst>
                                        </p:cTn>
                                        <p:tgtEl>
                                          <p:spTgt spid="1050"/>
                                        </p:tgtEl>
                                        <p:attrNameLst>
                                          <p:attrName>style.visibility</p:attrName>
                                        </p:attrNameLst>
                                      </p:cBhvr>
                                      <p:to>
                                        <p:strVal val="visible"/>
                                      </p:to>
                                    </p:set>
                                    <p:anim to="" calcmode="lin" valueType="num">
                                      <p:cBhvr>
                                        <p:cTn id="43" dur="1" fill="hold"/>
                                        <p:tgtEl>
                                          <p:spTgt spid="1050"/>
                                        </p:tgtEl>
                                        <p:attrNameLst>
                                          <p:attrName/>
                                        </p:attrNameLst>
                                      </p:cBhvr>
                                    </p:anim>
                                  </p:childTnLst>
                                </p:cTn>
                              </p:par>
                            </p:childTnLst>
                          </p:cTn>
                        </p:par>
                      </p:childTnLst>
                    </p:cTn>
                  </p:par>
                  <p:par>
                    <p:cTn id="44" fill="hold">
                      <p:stCondLst>
                        <p:cond delay="indefinite"/>
                      </p:stCondLst>
                      <p:childTnLst>
                        <p:par>
                          <p:cTn id="45" fill="hold">
                            <p:stCondLst>
                              <p:cond delay="0"/>
                            </p:stCondLst>
                            <p:childTnLst>
                              <p:par>
                                <p:cTn id="46" presetID="24" presetClass="entr" presetSubtype="0" fill="hold" nodeType="clickEffect">
                                  <p:stCondLst>
                                    <p:cond delay="0"/>
                                  </p:stCondLst>
                                  <p:childTnLst>
                                    <p:set>
                                      <p:cBhvr>
                                        <p:cTn id="47" dur="1" fill="hold">
                                          <p:stCondLst>
                                            <p:cond delay="0"/>
                                          </p:stCondLst>
                                        </p:cTn>
                                        <p:tgtEl>
                                          <p:spTgt spid="1052"/>
                                        </p:tgtEl>
                                        <p:attrNameLst>
                                          <p:attrName>style.visibility</p:attrName>
                                        </p:attrNameLst>
                                      </p:cBhvr>
                                      <p:to>
                                        <p:strVal val="visible"/>
                                      </p:to>
                                    </p:set>
                                    <p:anim to="" calcmode="lin" valueType="num">
                                      <p:cBhvr>
                                        <p:cTn id="48" dur="1" fill="hold"/>
                                        <p:tgtEl>
                                          <p:spTgt spid="1052"/>
                                        </p:tgtEl>
                                        <p:attrNameLst>
                                          <p:attrName/>
                                        </p:attrNameLst>
                                      </p:cBhvr>
                                    </p:anim>
                                  </p:childTnLst>
                                </p:cTn>
                              </p:par>
                            </p:childTnLst>
                          </p:cTn>
                        </p:par>
                      </p:childTnLst>
                    </p:cTn>
                  </p:par>
                  <p:par>
                    <p:cTn id="49" fill="hold">
                      <p:stCondLst>
                        <p:cond delay="indefinite"/>
                      </p:stCondLst>
                      <p:childTnLst>
                        <p:par>
                          <p:cTn id="50" fill="hold">
                            <p:stCondLst>
                              <p:cond delay="0"/>
                            </p:stCondLst>
                            <p:childTnLst>
                              <p:par>
                                <p:cTn id="51" presetID="24" presetClass="entr" presetSubtype="0" fill="hold" nodeType="clickEffect">
                                  <p:stCondLst>
                                    <p:cond delay="0"/>
                                  </p:stCondLst>
                                  <p:childTnLst>
                                    <p:set>
                                      <p:cBhvr>
                                        <p:cTn id="52" dur="1" fill="hold">
                                          <p:stCondLst>
                                            <p:cond delay="0"/>
                                          </p:stCondLst>
                                        </p:cTn>
                                        <p:tgtEl>
                                          <p:spTgt spid="1054"/>
                                        </p:tgtEl>
                                        <p:attrNameLst>
                                          <p:attrName>style.visibility</p:attrName>
                                        </p:attrNameLst>
                                      </p:cBhvr>
                                      <p:to>
                                        <p:strVal val="visible"/>
                                      </p:to>
                                    </p:set>
                                    <p:anim to="" calcmode="lin" valueType="num">
                                      <p:cBhvr>
                                        <p:cTn id="53" dur="1" fill="hold"/>
                                        <p:tgtEl>
                                          <p:spTgt spid="1054"/>
                                        </p:tgtEl>
                                        <p:attrNameLst>
                                          <p:attrName/>
                                        </p:attrNameLst>
                                      </p:cBhvr>
                                    </p:anim>
                                  </p:childTnLst>
                                </p:cTn>
                              </p:par>
                            </p:childTnLst>
                          </p:cTn>
                        </p:par>
                      </p:childTnLst>
                    </p:cTn>
                  </p:par>
                  <p:par>
                    <p:cTn id="54" fill="hold">
                      <p:stCondLst>
                        <p:cond delay="indefinite"/>
                      </p:stCondLst>
                      <p:childTnLst>
                        <p:par>
                          <p:cTn id="55" fill="hold">
                            <p:stCondLst>
                              <p:cond delay="0"/>
                            </p:stCondLst>
                            <p:childTnLst>
                              <p:par>
                                <p:cTn id="56" presetID="24" presetClass="entr" presetSubtype="0" fill="hold" nodeType="clickEffect">
                                  <p:stCondLst>
                                    <p:cond delay="0"/>
                                  </p:stCondLst>
                                  <p:childTnLst>
                                    <p:set>
                                      <p:cBhvr>
                                        <p:cTn id="57" dur="1" fill="hold">
                                          <p:stCondLst>
                                            <p:cond delay="0"/>
                                          </p:stCondLst>
                                        </p:cTn>
                                        <p:tgtEl>
                                          <p:spTgt spid="1056"/>
                                        </p:tgtEl>
                                        <p:attrNameLst>
                                          <p:attrName>style.visibility</p:attrName>
                                        </p:attrNameLst>
                                      </p:cBhvr>
                                      <p:to>
                                        <p:strVal val="visible"/>
                                      </p:to>
                                    </p:set>
                                    <p:anim to="" calcmode="lin" valueType="num">
                                      <p:cBhvr>
                                        <p:cTn id="58" dur="1" fill="hold"/>
                                        <p:tgtEl>
                                          <p:spTgt spid="105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128004" name="Picture 4" descr="http://t3.gstatic.com/images?q=tbn:ANd9GcT9YyAuXv_mc5TzCcQ27p0voLEpBBTHHgu3zVqBacH2krtctzxAkw"/>
          <p:cNvPicPr>
            <a:picLocks noChangeAspect="1" noChangeArrowheads="1"/>
          </p:cNvPicPr>
          <p:nvPr/>
        </p:nvPicPr>
        <p:blipFill>
          <a:blip r:embed="rId2" cstate="print"/>
          <a:srcRect/>
          <a:stretch>
            <a:fillRect/>
          </a:stretch>
        </p:blipFill>
        <p:spPr bwMode="auto">
          <a:xfrm>
            <a:off x="323528" y="2420888"/>
            <a:ext cx="2592288" cy="1847851"/>
          </a:xfrm>
          <a:prstGeom prst="rect">
            <a:avLst/>
          </a:prstGeom>
          <a:noFill/>
        </p:spPr>
      </p:pic>
      <p:pic>
        <p:nvPicPr>
          <p:cNvPr id="128006" name="Picture 6" descr="http://t0.gstatic.com/images?q=tbn:ANd9GcTmKAR00o1j4yuO2kg2blzAhLbDd6IFfmWVn6j6prTdt01CV7gIKQ"/>
          <p:cNvPicPr>
            <a:picLocks noChangeAspect="1" noChangeArrowheads="1"/>
          </p:cNvPicPr>
          <p:nvPr/>
        </p:nvPicPr>
        <p:blipFill>
          <a:blip r:embed="rId3" cstate="print"/>
          <a:srcRect/>
          <a:stretch>
            <a:fillRect/>
          </a:stretch>
        </p:blipFill>
        <p:spPr bwMode="auto">
          <a:xfrm>
            <a:off x="5868144" y="260648"/>
            <a:ext cx="2952328" cy="1872208"/>
          </a:xfrm>
          <a:prstGeom prst="rect">
            <a:avLst/>
          </a:prstGeom>
          <a:noFill/>
        </p:spPr>
      </p:pic>
      <p:pic>
        <p:nvPicPr>
          <p:cNvPr id="128008" name="Picture 8" descr="http://t2.gstatic.com/images?q=tbn:ANd9GcScy6vpK7GTQgYIPXLegwijYpBe3Q7r1mYI5nNtVB5gOEw_dKT6"/>
          <p:cNvPicPr>
            <a:picLocks noChangeAspect="1" noChangeArrowheads="1"/>
          </p:cNvPicPr>
          <p:nvPr/>
        </p:nvPicPr>
        <p:blipFill>
          <a:blip r:embed="rId4" cstate="print"/>
          <a:srcRect/>
          <a:stretch>
            <a:fillRect/>
          </a:stretch>
        </p:blipFill>
        <p:spPr bwMode="auto">
          <a:xfrm>
            <a:off x="251520" y="4581128"/>
            <a:ext cx="2695575" cy="1695451"/>
          </a:xfrm>
          <a:prstGeom prst="rect">
            <a:avLst/>
          </a:prstGeom>
          <a:noFill/>
        </p:spPr>
      </p:pic>
      <p:pic>
        <p:nvPicPr>
          <p:cNvPr id="128010" name="Picture 10" descr="http://t1.gstatic.com/images?q=tbn:ANd9GcTZWKUmksmWLZZZnt13-Aex3QhZCoXAWH5bFR5KWnc4KoiDTmQ4Bg"/>
          <p:cNvPicPr>
            <a:picLocks noChangeAspect="1" noChangeArrowheads="1"/>
          </p:cNvPicPr>
          <p:nvPr/>
        </p:nvPicPr>
        <p:blipFill>
          <a:blip r:embed="rId5" cstate="print"/>
          <a:srcRect/>
          <a:stretch>
            <a:fillRect/>
          </a:stretch>
        </p:blipFill>
        <p:spPr bwMode="auto">
          <a:xfrm>
            <a:off x="3131840" y="2492896"/>
            <a:ext cx="2484884" cy="1728192"/>
          </a:xfrm>
          <a:prstGeom prst="rect">
            <a:avLst/>
          </a:prstGeom>
          <a:noFill/>
        </p:spPr>
      </p:pic>
      <p:pic>
        <p:nvPicPr>
          <p:cNvPr id="128012" name="Picture 12" descr="http://t1.gstatic.com/images?q=tbn:ANd9GcR1Gu2fCQUzSEubEXSV5BUk4H4gezI9yCJDlfSNwcQL7ARY11li"/>
          <p:cNvPicPr>
            <a:picLocks noChangeAspect="1" noChangeArrowheads="1"/>
          </p:cNvPicPr>
          <p:nvPr/>
        </p:nvPicPr>
        <p:blipFill>
          <a:blip r:embed="rId6" cstate="print"/>
          <a:srcRect/>
          <a:stretch>
            <a:fillRect/>
          </a:stretch>
        </p:blipFill>
        <p:spPr bwMode="auto">
          <a:xfrm>
            <a:off x="6012160" y="2420888"/>
            <a:ext cx="2808312" cy="1872208"/>
          </a:xfrm>
          <a:prstGeom prst="rect">
            <a:avLst/>
          </a:prstGeom>
          <a:noFill/>
        </p:spPr>
      </p:pic>
      <p:pic>
        <p:nvPicPr>
          <p:cNvPr id="128016" name="Picture 16" descr="http://t0.gstatic.com/images?q=tbn:ANd9GcTFfT1L_60jh0_kcpbA6XaQNd1ypkGA5MGQtRBGrkngXm_fILdy"/>
          <p:cNvPicPr>
            <a:picLocks noChangeAspect="1" noChangeArrowheads="1"/>
          </p:cNvPicPr>
          <p:nvPr/>
        </p:nvPicPr>
        <p:blipFill>
          <a:blip r:embed="rId7" cstate="print"/>
          <a:srcRect/>
          <a:stretch>
            <a:fillRect/>
          </a:stretch>
        </p:blipFill>
        <p:spPr bwMode="auto">
          <a:xfrm>
            <a:off x="3131840" y="4581128"/>
            <a:ext cx="2600325" cy="1762126"/>
          </a:xfrm>
          <a:prstGeom prst="rect">
            <a:avLst/>
          </a:prstGeom>
          <a:noFill/>
        </p:spPr>
      </p:pic>
      <p:pic>
        <p:nvPicPr>
          <p:cNvPr id="128018" name="Picture 18" descr="http://t2.gstatic.com/images?q=tbn:ANd9GcRYSXSxffaLFCDR6Jo2dqLNdqOss0fBUYJhBsYEI7k7XAMVs23W"/>
          <p:cNvPicPr>
            <a:picLocks noChangeAspect="1" noChangeArrowheads="1"/>
          </p:cNvPicPr>
          <p:nvPr/>
        </p:nvPicPr>
        <p:blipFill>
          <a:blip r:embed="rId8" cstate="print"/>
          <a:srcRect/>
          <a:stretch>
            <a:fillRect/>
          </a:stretch>
        </p:blipFill>
        <p:spPr bwMode="auto">
          <a:xfrm>
            <a:off x="6012160" y="4653136"/>
            <a:ext cx="2733675" cy="1676400"/>
          </a:xfrm>
          <a:prstGeom prst="rect">
            <a:avLst/>
          </a:prstGeom>
          <a:noFill/>
        </p:spPr>
      </p:pic>
      <p:pic>
        <p:nvPicPr>
          <p:cNvPr id="84994" name="Picture 2" descr="http://t0.gstatic.com/images?q=tbn:ANd9GcRbNAlFJIbx7yzAqERlogSdJ1nyXQM17DlNQsy0gZdafTXEjT-g"/>
          <p:cNvPicPr>
            <a:picLocks noChangeAspect="1" noChangeArrowheads="1"/>
          </p:cNvPicPr>
          <p:nvPr/>
        </p:nvPicPr>
        <p:blipFill>
          <a:blip r:embed="rId9" cstate="print"/>
          <a:srcRect/>
          <a:stretch>
            <a:fillRect/>
          </a:stretch>
        </p:blipFill>
        <p:spPr bwMode="auto">
          <a:xfrm>
            <a:off x="323528" y="260648"/>
            <a:ext cx="5328592" cy="19442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84994"/>
                                        </p:tgtEl>
                                        <p:attrNameLst>
                                          <p:attrName>style.visibility</p:attrName>
                                        </p:attrNameLst>
                                      </p:cBhvr>
                                      <p:to>
                                        <p:strVal val="visible"/>
                                      </p:to>
                                    </p:set>
                                    <p:anim to="" calcmode="lin" valueType="num">
                                      <p:cBhvr>
                                        <p:cTn id="7" dur="1" fill="hold"/>
                                        <p:tgtEl>
                                          <p:spTgt spid="8499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28006"/>
                                        </p:tgtEl>
                                        <p:attrNameLst>
                                          <p:attrName>style.visibility</p:attrName>
                                        </p:attrNameLst>
                                      </p:cBhvr>
                                      <p:to>
                                        <p:strVal val="visible"/>
                                      </p:to>
                                    </p:set>
                                    <p:anim to="" calcmode="lin" valueType="num">
                                      <p:cBhvr>
                                        <p:cTn id="12" dur="1" fill="hold"/>
                                        <p:tgtEl>
                                          <p:spTgt spid="12800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28004"/>
                                        </p:tgtEl>
                                        <p:attrNameLst>
                                          <p:attrName>style.visibility</p:attrName>
                                        </p:attrNameLst>
                                      </p:cBhvr>
                                      <p:to>
                                        <p:strVal val="visible"/>
                                      </p:to>
                                    </p:set>
                                    <p:anim to="" calcmode="lin" valueType="num">
                                      <p:cBhvr>
                                        <p:cTn id="17" dur="1" fill="hold"/>
                                        <p:tgtEl>
                                          <p:spTgt spid="12800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28010"/>
                                        </p:tgtEl>
                                        <p:attrNameLst>
                                          <p:attrName>style.visibility</p:attrName>
                                        </p:attrNameLst>
                                      </p:cBhvr>
                                      <p:to>
                                        <p:strVal val="visible"/>
                                      </p:to>
                                    </p:set>
                                    <p:anim to="" calcmode="lin" valueType="num">
                                      <p:cBhvr>
                                        <p:cTn id="22" dur="1" fill="hold"/>
                                        <p:tgtEl>
                                          <p:spTgt spid="12801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28012"/>
                                        </p:tgtEl>
                                        <p:attrNameLst>
                                          <p:attrName>style.visibility</p:attrName>
                                        </p:attrNameLst>
                                      </p:cBhvr>
                                      <p:to>
                                        <p:strVal val="visible"/>
                                      </p:to>
                                    </p:set>
                                    <p:anim to="" calcmode="lin" valueType="num">
                                      <p:cBhvr>
                                        <p:cTn id="27" dur="1" fill="hold"/>
                                        <p:tgtEl>
                                          <p:spTgt spid="12801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28008"/>
                                        </p:tgtEl>
                                        <p:attrNameLst>
                                          <p:attrName>style.visibility</p:attrName>
                                        </p:attrNameLst>
                                      </p:cBhvr>
                                      <p:to>
                                        <p:strVal val="visible"/>
                                      </p:to>
                                    </p:set>
                                    <p:anim to="" calcmode="lin" valueType="num">
                                      <p:cBhvr>
                                        <p:cTn id="32" dur="1" fill="hold"/>
                                        <p:tgtEl>
                                          <p:spTgt spid="128008"/>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28016"/>
                                        </p:tgtEl>
                                        <p:attrNameLst>
                                          <p:attrName>style.visibility</p:attrName>
                                        </p:attrNameLst>
                                      </p:cBhvr>
                                      <p:to>
                                        <p:strVal val="visible"/>
                                      </p:to>
                                    </p:set>
                                    <p:anim to="" calcmode="lin" valueType="num">
                                      <p:cBhvr>
                                        <p:cTn id="37" dur="1" fill="hold"/>
                                        <p:tgtEl>
                                          <p:spTgt spid="128016"/>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128018"/>
                                        </p:tgtEl>
                                        <p:attrNameLst>
                                          <p:attrName>style.visibility</p:attrName>
                                        </p:attrNameLst>
                                      </p:cBhvr>
                                      <p:to>
                                        <p:strVal val="visible"/>
                                      </p:to>
                                    </p:set>
                                    <p:anim to="" calcmode="lin" valueType="num">
                                      <p:cBhvr>
                                        <p:cTn id="42" dur="1" fill="hold"/>
                                        <p:tgtEl>
                                          <p:spTgt spid="12801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29026" name="Picture 2" descr="http://t3.gstatic.com/images?q=tbn:ANd9GcT2Vw4mz7W-xtZaAQX2MGkm_u4FcCLUYSp9Dx0mnglX4BoKp3g2"/>
          <p:cNvPicPr>
            <a:picLocks noChangeAspect="1" noChangeArrowheads="1"/>
          </p:cNvPicPr>
          <p:nvPr/>
        </p:nvPicPr>
        <p:blipFill>
          <a:blip r:embed="rId2" cstate="print"/>
          <a:srcRect/>
          <a:stretch>
            <a:fillRect/>
          </a:stretch>
        </p:blipFill>
        <p:spPr bwMode="auto">
          <a:xfrm>
            <a:off x="251520" y="260648"/>
            <a:ext cx="2634555" cy="1581151"/>
          </a:xfrm>
          <a:prstGeom prst="rect">
            <a:avLst/>
          </a:prstGeom>
          <a:noFill/>
        </p:spPr>
      </p:pic>
      <p:pic>
        <p:nvPicPr>
          <p:cNvPr id="129028" name="Picture 4" descr="http://t2.gstatic.com/images?q=tbn:ANd9GcTIXvN5WS2G5dp63d8bjOYxgS-WJWI0tX5oRMG4Oy74DUA3KX_9"/>
          <p:cNvPicPr>
            <a:picLocks noChangeAspect="1" noChangeArrowheads="1"/>
          </p:cNvPicPr>
          <p:nvPr/>
        </p:nvPicPr>
        <p:blipFill>
          <a:blip r:embed="rId3" cstate="print"/>
          <a:srcRect/>
          <a:stretch>
            <a:fillRect/>
          </a:stretch>
        </p:blipFill>
        <p:spPr bwMode="auto">
          <a:xfrm>
            <a:off x="3059832" y="260649"/>
            <a:ext cx="2886075" cy="1584176"/>
          </a:xfrm>
          <a:prstGeom prst="rect">
            <a:avLst/>
          </a:prstGeom>
          <a:noFill/>
        </p:spPr>
      </p:pic>
      <p:pic>
        <p:nvPicPr>
          <p:cNvPr id="129030" name="Picture 6" descr="http://t2.gstatic.com/images?q=tbn:ANd9GcRv1JGt-axZYEr-fgzEDxBozEWlhV2vt3rZhva-w38b1F3_70qC"/>
          <p:cNvPicPr>
            <a:picLocks noChangeAspect="1" noChangeArrowheads="1"/>
          </p:cNvPicPr>
          <p:nvPr/>
        </p:nvPicPr>
        <p:blipFill>
          <a:blip r:embed="rId4" cstate="print"/>
          <a:srcRect/>
          <a:stretch>
            <a:fillRect/>
          </a:stretch>
        </p:blipFill>
        <p:spPr bwMode="auto">
          <a:xfrm>
            <a:off x="6228184" y="260648"/>
            <a:ext cx="2628900" cy="1656184"/>
          </a:xfrm>
          <a:prstGeom prst="rect">
            <a:avLst/>
          </a:prstGeom>
          <a:noFill/>
        </p:spPr>
      </p:pic>
      <p:pic>
        <p:nvPicPr>
          <p:cNvPr id="129032" name="Picture 8" descr="http://t1.gstatic.com/images?q=tbn:ANd9GcROM7a6VzJJeCI9Lbp_Da5dq9dIN3JP4y-9Xd0yQmbMPoHzIPIV"/>
          <p:cNvPicPr>
            <a:picLocks noChangeAspect="1" noChangeArrowheads="1"/>
          </p:cNvPicPr>
          <p:nvPr/>
        </p:nvPicPr>
        <p:blipFill>
          <a:blip r:embed="rId5" cstate="print"/>
          <a:srcRect/>
          <a:stretch>
            <a:fillRect/>
          </a:stretch>
        </p:blipFill>
        <p:spPr bwMode="auto">
          <a:xfrm>
            <a:off x="251520" y="2204864"/>
            <a:ext cx="2592288" cy="1872208"/>
          </a:xfrm>
          <a:prstGeom prst="rect">
            <a:avLst/>
          </a:prstGeom>
          <a:noFill/>
        </p:spPr>
      </p:pic>
      <p:pic>
        <p:nvPicPr>
          <p:cNvPr id="129034" name="Picture 10" descr="http://t0.gstatic.com/images?q=tbn:ANd9GcTROrPWUVlQ2rvHPG_DYVC_WnSONUAbD8kTGkgCKkQOa7X5Eg5bfg"/>
          <p:cNvPicPr>
            <a:picLocks noChangeAspect="1" noChangeArrowheads="1"/>
          </p:cNvPicPr>
          <p:nvPr/>
        </p:nvPicPr>
        <p:blipFill>
          <a:blip r:embed="rId6" cstate="print"/>
          <a:srcRect/>
          <a:stretch>
            <a:fillRect/>
          </a:stretch>
        </p:blipFill>
        <p:spPr bwMode="auto">
          <a:xfrm>
            <a:off x="3059832" y="2204864"/>
            <a:ext cx="2952328" cy="1800200"/>
          </a:xfrm>
          <a:prstGeom prst="rect">
            <a:avLst/>
          </a:prstGeom>
          <a:noFill/>
        </p:spPr>
      </p:pic>
      <p:pic>
        <p:nvPicPr>
          <p:cNvPr id="129036" name="Picture 12" descr="http://t3.gstatic.com/images?q=tbn:ANd9GcRPOd8cDpEWALTncBxcWWtPofvGjxAa4LfOo7XCX8jzuI_Zl2up"/>
          <p:cNvPicPr>
            <a:picLocks noChangeAspect="1" noChangeArrowheads="1"/>
          </p:cNvPicPr>
          <p:nvPr/>
        </p:nvPicPr>
        <p:blipFill>
          <a:blip r:embed="rId7" cstate="print"/>
          <a:srcRect/>
          <a:stretch>
            <a:fillRect/>
          </a:stretch>
        </p:blipFill>
        <p:spPr bwMode="auto">
          <a:xfrm>
            <a:off x="6300192" y="2276873"/>
            <a:ext cx="2520280" cy="1800200"/>
          </a:xfrm>
          <a:prstGeom prst="rect">
            <a:avLst/>
          </a:prstGeom>
          <a:noFill/>
        </p:spPr>
      </p:pic>
      <p:pic>
        <p:nvPicPr>
          <p:cNvPr id="129038" name="Picture 14" descr="http://t3.gstatic.com/images?q=tbn:ANd9GcSRooJiWtUKg92SLEVhkMOWbC23uLg8_MfOFL9q80TR9ghoPH7w"/>
          <p:cNvPicPr>
            <a:picLocks noChangeAspect="1" noChangeArrowheads="1"/>
          </p:cNvPicPr>
          <p:nvPr/>
        </p:nvPicPr>
        <p:blipFill>
          <a:blip r:embed="rId8" cstate="print"/>
          <a:srcRect/>
          <a:stretch>
            <a:fillRect/>
          </a:stretch>
        </p:blipFill>
        <p:spPr bwMode="auto">
          <a:xfrm>
            <a:off x="251520" y="4293096"/>
            <a:ext cx="2816349" cy="2160240"/>
          </a:xfrm>
          <a:prstGeom prst="rect">
            <a:avLst/>
          </a:prstGeom>
          <a:noFill/>
        </p:spPr>
      </p:pic>
      <p:pic>
        <p:nvPicPr>
          <p:cNvPr id="129040" name="Picture 16" descr="http://t0.gstatic.com/images?q=tbn:ANd9GcTi3m-VfBmPwijZs-kE59-pLtkamNiuWjzYgums3B2Muizq0Q_-sQ"/>
          <p:cNvPicPr>
            <a:picLocks noChangeAspect="1" noChangeArrowheads="1"/>
          </p:cNvPicPr>
          <p:nvPr/>
        </p:nvPicPr>
        <p:blipFill>
          <a:blip r:embed="rId9" cstate="print"/>
          <a:srcRect/>
          <a:stretch>
            <a:fillRect/>
          </a:stretch>
        </p:blipFill>
        <p:spPr bwMode="auto">
          <a:xfrm>
            <a:off x="3419872" y="4293096"/>
            <a:ext cx="2581275" cy="2232248"/>
          </a:xfrm>
          <a:prstGeom prst="rect">
            <a:avLst/>
          </a:prstGeom>
          <a:noFill/>
        </p:spPr>
      </p:pic>
      <p:pic>
        <p:nvPicPr>
          <p:cNvPr id="129042" name="Picture 18" descr="http://t3.gstatic.com/images?q=tbn:ANd9GcRwijDX9ax9RsDe79dOkZMgFfIKAYAQXifcbEMf7ISwz-y5mU19"/>
          <p:cNvPicPr>
            <a:picLocks noChangeAspect="1" noChangeArrowheads="1"/>
          </p:cNvPicPr>
          <p:nvPr/>
        </p:nvPicPr>
        <p:blipFill>
          <a:blip r:embed="rId10" cstate="print"/>
          <a:srcRect/>
          <a:stretch>
            <a:fillRect/>
          </a:stretch>
        </p:blipFill>
        <p:spPr bwMode="auto">
          <a:xfrm>
            <a:off x="6300192" y="4293096"/>
            <a:ext cx="2535560"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29026"/>
                                        </p:tgtEl>
                                        <p:attrNameLst>
                                          <p:attrName>style.visibility</p:attrName>
                                        </p:attrNameLst>
                                      </p:cBhvr>
                                      <p:to>
                                        <p:strVal val="visible"/>
                                      </p:to>
                                    </p:set>
                                    <p:anim to="" calcmode="lin" valueType="num">
                                      <p:cBhvr>
                                        <p:cTn id="7" dur="1" fill="hold"/>
                                        <p:tgtEl>
                                          <p:spTgt spid="129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29028"/>
                                        </p:tgtEl>
                                        <p:attrNameLst>
                                          <p:attrName>style.visibility</p:attrName>
                                        </p:attrNameLst>
                                      </p:cBhvr>
                                      <p:to>
                                        <p:strVal val="visible"/>
                                      </p:to>
                                    </p:set>
                                    <p:anim to="" calcmode="lin" valueType="num">
                                      <p:cBhvr>
                                        <p:cTn id="12" dur="1" fill="hold"/>
                                        <p:tgtEl>
                                          <p:spTgt spid="12902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29030"/>
                                        </p:tgtEl>
                                        <p:attrNameLst>
                                          <p:attrName>style.visibility</p:attrName>
                                        </p:attrNameLst>
                                      </p:cBhvr>
                                      <p:to>
                                        <p:strVal val="visible"/>
                                      </p:to>
                                    </p:set>
                                    <p:anim to="" calcmode="lin" valueType="num">
                                      <p:cBhvr>
                                        <p:cTn id="17" dur="1" fill="hold"/>
                                        <p:tgtEl>
                                          <p:spTgt spid="12903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29032"/>
                                        </p:tgtEl>
                                        <p:attrNameLst>
                                          <p:attrName>style.visibility</p:attrName>
                                        </p:attrNameLst>
                                      </p:cBhvr>
                                      <p:to>
                                        <p:strVal val="visible"/>
                                      </p:to>
                                    </p:set>
                                    <p:anim to="" calcmode="lin" valueType="num">
                                      <p:cBhvr>
                                        <p:cTn id="22" dur="1" fill="hold"/>
                                        <p:tgtEl>
                                          <p:spTgt spid="12903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29034"/>
                                        </p:tgtEl>
                                        <p:attrNameLst>
                                          <p:attrName>style.visibility</p:attrName>
                                        </p:attrNameLst>
                                      </p:cBhvr>
                                      <p:to>
                                        <p:strVal val="visible"/>
                                      </p:to>
                                    </p:set>
                                    <p:anim to="" calcmode="lin" valueType="num">
                                      <p:cBhvr>
                                        <p:cTn id="27" dur="1" fill="hold"/>
                                        <p:tgtEl>
                                          <p:spTgt spid="12903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29036"/>
                                        </p:tgtEl>
                                        <p:attrNameLst>
                                          <p:attrName>style.visibility</p:attrName>
                                        </p:attrNameLst>
                                      </p:cBhvr>
                                      <p:to>
                                        <p:strVal val="visible"/>
                                      </p:to>
                                    </p:set>
                                    <p:anim to="" calcmode="lin" valueType="num">
                                      <p:cBhvr>
                                        <p:cTn id="32" dur="1" fill="hold"/>
                                        <p:tgtEl>
                                          <p:spTgt spid="129036"/>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29042"/>
                                        </p:tgtEl>
                                        <p:attrNameLst>
                                          <p:attrName>style.visibility</p:attrName>
                                        </p:attrNameLst>
                                      </p:cBhvr>
                                      <p:to>
                                        <p:strVal val="visible"/>
                                      </p:to>
                                    </p:set>
                                    <p:anim to="" calcmode="lin" valueType="num">
                                      <p:cBhvr>
                                        <p:cTn id="37" dur="1" fill="hold"/>
                                        <p:tgtEl>
                                          <p:spTgt spid="129042"/>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129040"/>
                                        </p:tgtEl>
                                        <p:attrNameLst>
                                          <p:attrName>style.visibility</p:attrName>
                                        </p:attrNameLst>
                                      </p:cBhvr>
                                      <p:to>
                                        <p:strVal val="visible"/>
                                      </p:to>
                                    </p:set>
                                    <p:anim to="" calcmode="lin" valueType="num">
                                      <p:cBhvr>
                                        <p:cTn id="42" dur="1" fill="hold"/>
                                        <p:tgtEl>
                                          <p:spTgt spid="129040"/>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nodeType="clickEffect">
                                  <p:stCondLst>
                                    <p:cond delay="0"/>
                                  </p:stCondLst>
                                  <p:childTnLst>
                                    <p:set>
                                      <p:cBhvr>
                                        <p:cTn id="46" dur="1" fill="hold">
                                          <p:stCondLst>
                                            <p:cond delay="0"/>
                                          </p:stCondLst>
                                        </p:cTn>
                                        <p:tgtEl>
                                          <p:spTgt spid="129038"/>
                                        </p:tgtEl>
                                        <p:attrNameLst>
                                          <p:attrName>style.visibility</p:attrName>
                                        </p:attrNameLst>
                                      </p:cBhvr>
                                      <p:to>
                                        <p:strVal val="visible"/>
                                      </p:to>
                                    </p:set>
                                    <p:anim to="" calcmode="lin" valueType="num">
                                      <p:cBhvr>
                                        <p:cTn id="47" dur="1" fill="hold"/>
                                        <p:tgtEl>
                                          <p:spTgt spid="12903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2" name="Picture 12" descr="http://t2.gstatic.com/images?q=tbn:ANd9GcS3f9NzWvJzTJe_NpV1aPGwm0TS5gvM0hoLAKLwQiyqHH9B-5Rm"/>
          <p:cNvPicPr>
            <a:picLocks noChangeAspect="1" noChangeArrowheads="1"/>
          </p:cNvPicPr>
          <p:nvPr/>
        </p:nvPicPr>
        <p:blipFill>
          <a:blip r:embed="rId2" cstate="print"/>
          <a:srcRect/>
          <a:stretch>
            <a:fillRect/>
          </a:stretch>
        </p:blipFill>
        <p:spPr bwMode="auto">
          <a:xfrm>
            <a:off x="251520" y="260648"/>
            <a:ext cx="8640960" cy="63367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2" name="Picture 4" descr="http://t0.gstatic.com/images?q=tbn:ANd9GcSs_XjKW0Wj3Xv-xUyQmJ2XryOYWf9wIXxT58xTQkTqMV40sTQqlg"/>
          <p:cNvPicPr>
            <a:picLocks noChangeAspect="1" noChangeArrowheads="1"/>
          </p:cNvPicPr>
          <p:nvPr/>
        </p:nvPicPr>
        <p:blipFill>
          <a:blip r:embed="rId2" cstate="print">
            <a:lum bright="18000"/>
          </a:blip>
          <a:srcRect/>
          <a:stretch>
            <a:fillRect/>
          </a:stretch>
        </p:blipFill>
        <p:spPr bwMode="auto">
          <a:xfrm>
            <a:off x="323528" y="260648"/>
            <a:ext cx="8568952" cy="63367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Picture 12" descr="http://t1.gstatic.com/images?q=tbn:ANd9GcR5RU1e_qlQ8zCcZxvU1wu2iQ3d0g7HJRIry2JaNZiLqYpACLQ7Hg"/>
          <p:cNvPicPr>
            <a:picLocks noChangeAspect="1" noChangeArrowheads="1"/>
          </p:cNvPicPr>
          <p:nvPr/>
        </p:nvPicPr>
        <p:blipFill>
          <a:blip r:embed="rId2" cstate="print"/>
          <a:srcRect/>
          <a:stretch>
            <a:fillRect/>
          </a:stretch>
        </p:blipFill>
        <p:spPr bwMode="auto">
          <a:xfrm>
            <a:off x="251520" y="404664"/>
            <a:ext cx="8640960" cy="60486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30050" name="Picture 2" descr="http://t0.gstatic.com/images?q=tbn:ANd9GcT5QPWrPc9DwZ1lmon78p8jzjTcbuVN2YNgVRm_VlxFxB5eY9wp"/>
          <p:cNvPicPr>
            <a:picLocks noChangeAspect="1" noChangeArrowheads="1"/>
          </p:cNvPicPr>
          <p:nvPr/>
        </p:nvPicPr>
        <p:blipFill>
          <a:blip r:embed="rId2" cstate="print"/>
          <a:srcRect/>
          <a:stretch>
            <a:fillRect/>
          </a:stretch>
        </p:blipFill>
        <p:spPr bwMode="auto">
          <a:xfrm>
            <a:off x="323528" y="188640"/>
            <a:ext cx="8568952" cy="1944216"/>
          </a:xfrm>
          <a:prstGeom prst="rect">
            <a:avLst/>
          </a:prstGeom>
          <a:noFill/>
        </p:spPr>
      </p:pic>
      <p:pic>
        <p:nvPicPr>
          <p:cNvPr id="130054" name="Picture 6" descr="http://t0.gstatic.com/images?q=tbn:ANd9GcR9nQYXZuAAuHKKZxLVpb3I9hn1ThqliVoZpljbIZD32aP6zHrteQ"/>
          <p:cNvPicPr>
            <a:picLocks noChangeAspect="1" noChangeArrowheads="1"/>
          </p:cNvPicPr>
          <p:nvPr/>
        </p:nvPicPr>
        <p:blipFill>
          <a:blip r:embed="rId3" cstate="print"/>
          <a:srcRect/>
          <a:stretch>
            <a:fillRect/>
          </a:stretch>
        </p:blipFill>
        <p:spPr bwMode="auto">
          <a:xfrm>
            <a:off x="4355976" y="2348880"/>
            <a:ext cx="4536504" cy="1800200"/>
          </a:xfrm>
          <a:prstGeom prst="rect">
            <a:avLst/>
          </a:prstGeom>
          <a:noFill/>
        </p:spPr>
      </p:pic>
      <p:pic>
        <p:nvPicPr>
          <p:cNvPr id="130058" name="Picture 10" descr="http://t3.gstatic.com/images?q=tbn:ANd9GcTgsmwiloDwUjr5-7DthwS3jtM9RzW3QquUG7tIlCQAEvroWSzvJg"/>
          <p:cNvPicPr>
            <a:picLocks noChangeAspect="1" noChangeArrowheads="1"/>
          </p:cNvPicPr>
          <p:nvPr/>
        </p:nvPicPr>
        <p:blipFill>
          <a:blip r:embed="rId4" cstate="print"/>
          <a:srcRect/>
          <a:stretch>
            <a:fillRect/>
          </a:stretch>
        </p:blipFill>
        <p:spPr bwMode="auto">
          <a:xfrm>
            <a:off x="323528" y="2348880"/>
            <a:ext cx="3816423" cy="1809751"/>
          </a:xfrm>
          <a:prstGeom prst="rect">
            <a:avLst/>
          </a:prstGeom>
          <a:noFill/>
        </p:spPr>
      </p:pic>
      <p:pic>
        <p:nvPicPr>
          <p:cNvPr id="130062" name="Picture 14" descr="http://t3.gstatic.com/images?q=tbn:ANd9GcRrDp2V-MjWMOBX1jphxZIfcIEbRgyYRDwtOPOXF4D4-PSUIi2G_A"/>
          <p:cNvPicPr>
            <a:picLocks noChangeAspect="1" noChangeArrowheads="1"/>
          </p:cNvPicPr>
          <p:nvPr/>
        </p:nvPicPr>
        <p:blipFill>
          <a:blip r:embed="rId5" cstate="print"/>
          <a:srcRect/>
          <a:stretch>
            <a:fillRect/>
          </a:stretch>
        </p:blipFill>
        <p:spPr bwMode="auto">
          <a:xfrm>
            <a:off x="323528" y="4365104"/>
            <a:ext cx="8568952"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30050"/>
                                        </p:tgtEl>
                                        <p:attrNameLst>
                                          <p:attrName>style.visibility</p:attrName>
                                        </p:attrNameLst>
                                      </p:cBhvr>
                                      <p:to>
                                        <p:strVal val="visible"/>
                                      </p:to>
                                    </p:set>
                                    <p:anim to="" calcmode="lin" valueType="num">
                                      <p:cBhvr>
                                        <p:cTn id="7" dur="1" fill="hold"/>
                                        <p:tgtEl>
                                          <p:spTgt spid="13005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30054"/>
                                        </p:tgtEl>
                                        <p:attrNameLst>
                                          <p:attrName>style.visibility</p:attrName>
                                        </p:attrNameLst>
                                      </p:cBhvr>
                                      <p:to>
                                        <p:strVal val="visible"/>
                                      </p:to>
                                    </p:set>
                                    <p:anim to="" calcmode="lin" valueType="num">
                                      <p:cBhvr>
                                        <p:cTn id="12" dur="1" fill="hold"/>
                                        <p:tgtEl>
                                          <p:spTgt spid="13005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30058"/>
                                        </p:tgtEl>
                                        <p:attrNameLst>
                                          <p:attrName>style.visibility</p:attrName>
                                        </p:attrNameLst>
                                      </p:cBhvr>
                                      <p:to>
                                        <p:strVal val="visible"/>
                                      </p:to>
                                    </p:set>
                                    <p:anim to="" calcmode="lin" valueType="num">
                                      <p:cBhvr>
                                        <p:cTn id="17" dur="1" fill="hold"/>
                                        <p:tgtEl>
                                          <p:spTgt spid="13005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30062"/>
                                        </p:tgtEl>
                                        <p:attrNameLst>
                                          <p:attrName>style.visibility</p:attrName>
                                        </p:attrNameLst>
                                      </p:cBhvr>
                                      <p:to>
                                        <p:strVal val="visible"/>
                                      </p:to>
                                    </p:set>
                                    <p:anim to="" calcmode="lin" valueType="num">
                                      <p:cBhvr>
                                        <p:cTn id="22" dur="1" fill="hold"/>
                                        <p:tgtEl>
                                          <p:spTgt spid="13006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8" descr="http://t2.gstatic.com/images?q=tbn:ANd9GcQRffCKghhp-pmO7IqXlTnb0PoaRYQanMkRh7TIU6NzeAqKEQ413w"/>
          <p:cNvPicPr>
            <a:picLocks noChangeAspect="1" noChangeArrowheads="1"/>
          </p:cNvPicPr>
          <p:nvPr/>
        </p:nvPicPr>
        <p:blipFill>
          <a:blip r:embed="rId2" cstate="print"/>
          <a:srcRect/>
          <a:stretch>
            <a:fillRect/>
          </a:stretch>
        </p:blipFill>
        <p:spPr bwMode="auto">
          <a:xfrm>
            <a:off x="395536" y="260648"/>
            <a:ext cx="8424935" cy="4536504"/>
          </a:xfrm>
          <a:prstGeom prst="rect">
            <a:avLst/>
          </a:prstGeom>
          <a:noFill/>
        </p:spPr>
      </p:pic>
      <p:sp>
        <p:nvSpPr>
          <p:cNvPr id="3" name="2 Terminador"/>
          <p:cNvSpPr/>
          <p:nvPr/>
        </p:nvSpPr>
        <p:spPr>
          <a:xfrm>
            <a:off x="323528" y="4941168"/>
            <a:ext cx="8568952" cy="1728192"/>
          </a:xfrm>
          <a:prstGeom prst="flowChartTermina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 </a:t>
            </a:r>
            <a:r>
              <a:rPr lang="es-CO" sz="2400" dirty="0" smtClean="0"/>
              <a:t>Sitios como este, donde antes eran prosperas ciudades industriales, no queda más que kilómetros de escombros y cientos de muertos sepultados que se manifiesta por los olores que expiden propagando enfermedades.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to="" calcmode="lin" valueType="num">
                                      <p:cBhvr>
                                        <p:cTn id="12" dur="1" fill="hold"/>
                                        <p:tgtEl>
                                          <p:spTgt spid="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descr="http://t2.gstatic.com/images?q=tbn:ANd9GcQ34Fkar7pOiozKMf3Y4ZzvK01Xgo3qxwh86bFKXsrQFVvlnfcqxw"/>
          <p:cNvPicPr>
            <a:picLocks noChangeAspect="1" noChangeArrowheads="1"/>
          </p:cNvPicPr>
          <p:nvPr/>
        </p:nvPicPr>
        <p:blipFill>
          <a:blip r:embed="rId2" cstate="print"/>
          <a:srcRect/>
          <a:stretch>
            <a:fillRect/>
          </a:stretch>
        </p:blipFill>
        <p:spPr bwMode="auto">
          <a:xfrm>
            <a:off x="323528" y="260648"/>
            <a:ext cx="8568952" cy="62646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86" name="Picture 14" descr="http://t2.gstatic.com/images?q=tbn:ANd9GcTV1dR7wy1cBDWNyA4jckKdZhsT43jk6lpCnRVaWd49sVdPiTXvUQ"/>
          <p:cNvPicPr>
            <a:picLocks noChangeAspect="1" noChangeArrowheads="1"/>
          </p:cNvPicPr>
          <p:nvPr/>
        </p:nvPicPr>
        <p:blipFill>
          <a:blip r:embed="rId2" cstate="print"/>
          <a:srcRect/>
          <a:stretch>
            <a:fillRect/>
          </a:stretch>
        </p:blipFill>
        <p:spPr bwMode="auto">
          <a:xfrm>
            <a:off x="395536" y="404664"/>
            <a:ext cx="4320480" cy="6168331"/>
          </a:xfrm>
          <a:prstGeom prst="rect">
            <a:avLst/>
          </a:prstGeom>
          <a:noFill/>
        </p:spPr>
      </p:pic>
      <p:pic>
        <p:nvPicPr>
          <p:cNvPr id="131088" name="Picture 16" descr="http://t0.gstatic.com/images?q=tbn:ANd9GcT1nxK_GDZ8bioXEB4SGLTUgsKOGtjzh4ckp76dg3Q42FzR3iNz"/>
          <p:cNvPicPr>
            <a:picLocks noChangeAspect="1" noChangeArrowheads="1"/>
          </p:cNvPicPr>
          <p:nvPr/>
        </p:nvPicPr>
        <p:blipFill>
          <a:blip r:embed="rId3" cstate="print"/>
          <a:srcRect/>
          <a:stretch>
            <a:fillRect/>
          </a:stretch>
        </p:blipFill>
        <p:spPr bwMode="auto">
          <a:xfrm>
            <a:off x="4788024" y="548680"/>
            <a:ext cx="4032448" cy="2736304"/>
          </a:xfrm>
          <a:prstGeom prst="rect">
            <a:avLst/>
          </a:prstGeom>
          <a:noFill/>
        </p:spPr>
      </p:pic>
      <p:pic>
        <p:nvPicPr>
          <p:cNvPr id="131090" name="Picture 18" descr="http://t3.gstatic.com/images?q=tbn:ANd9GcTOGVaqbJxJDt5496NQg4kpyEMifyQQc7D_VF0gfmRr7RQcYde-"/>
          <p:cNvPicPr>
            <a:picLocks noChangeAspect="1" noChangeArrowheads="1"/>
          </p:cNvPicPr>
          <p:nvPr/>
        </p:nvPicPr>
        <p:blipFill>
          <a:blip r:embed="rId4" cstate="print"/>
          <a:srcRect/>
          <a:stretch>
            <a:fillRect/>
          </a:stretch>
        </p:blipFill>
        <p:spPr bwMode="auto">
          <a:xfrm>
            <a:off x="4860032" y="3645024"/>
            <a:ext cx="4032448" cy="280947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31086"/>
                                        </p:tgtEl>
                                        <p:attrNameLst>
                                          <p:attrName>style.visibility</p:attrName>
                                        </p:attrNameLst>
                                      </p:cBhvr>
                                      <p:to>
                                        <p:strVal val="visible"/>
                                      </p:to>
                                    </p:set>
                                    <p:anim to="" calcmode="lin" valueType="num">
                                      <p:cBhvr>
                                        <p:cTn id="7" dur="1" fill="hold"/>
                                        <p:tgtEl>
                                          <p:spTgt spid="13108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31088"/>
                                        </p:tgtEl>
                                        <p:attrNameLst>
                                          <p:attrName>style.visibility</p:attrName>
                                        </p:attrNameLst>
                                      </p:cBhvr>
                                      <p:to>
                                        <p:strVal val="visible"/>
                                      </p:to>
                                    </p:set>
                                    <p:anim to="" calcmode="lin" valueType="num">
                                      <p:cBhvr>
                                        <p:cTn id="12" dur="1" fill="hold"/>
                                        <p:tgtEl>
                                          <p:spTgt spid="13108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31090"/>
                                        </p:tgtEl>
                                        <p:attrNameLst>
                                          <p:attrName>style.visibility</p:attrName>
                                        </p:attrNameLst>
                                      </p:cBhvr>
                                      <p:to>
                                        <p:strVal val="visible"/>
                                      </p:to>
                                    </p:set>
                                    <p:anim to="" calcmode="lin" valueType="num">
                                      <p:cBhvr>
                                        <p:cTn id="17" dur="1" fill="hold"/>
                                        <p:tgtEl>
                                          <p:spTgt spid="13109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000000">
                <a:alpha val="12000"/>
              </a:srgbClr>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 name="Picture 2" descr="http://t3.gstatic.com/images?q=tbn:ANd9GcRbFBjPjPu38cM-lf5osiYI1DO1Zzt-bAdMumtX5il6vnYCj9iG"/>
          <p:cNvPicPr>
            <a:picLocks noChangeAspect="1" noChangeArrowheads="1"/>
          </p:cNvPicPr>
          <p:nvPr/>
        </p:nvPicPr>
        <p:blipFill>
          <a:blip r:embed="rId2" cstate="print"/>
          <a:srcRect/>
          <a:stretch>
            <a:fillRect/>
          </a:stretch>
        </p:blipFill>
        <p:spPr bwMode="auto">
          <a:xfrm>
            <a:off x="251520" y="260648"/>
            <a:ext cx="8640960" cy="4176464"/>
          </a:xfrm>
          <a:prstGeom prst="rect">
            <a:avLst/>
          </a:prstGeom>
          <a:noFill/>
        </p:spPr>
      </p:pic>
      <p:sp>
        <p:nvSpPr>
          <p:cNvPr id="3" name="2 Rectángulo"/>
          <p:cNvSpPr/>
          <p:nvPr/>
        </p:nvSpPr>
        <p:spPr>
          <a:xfrm>
            <a:off x="323528" y="4581128"/>
            <a:ext cx="3672408" cy="2308324"/>
          </a:xfrm>
          <a:prstGeom prst="rect">
            <a:avLst/>
          </a:prstGeom>
          <a:solidFill>
            <a:schemeClr val="bg1"/>
          </a:solidFill>
        </p:spPr>
        <p:txBody>
          <a:bodyPr wrap="square">
            <a:spAutoFit/>
          </a:bodyPr>
          <a:lstStyle/>
          <a:p>
            <a:pPr algn="ctr"/>
            <a:r>
              <a:rPr lang="es-CO" dirty="0" smtClean="0"/>
              <a:t>El </a:t>
            </a:r>
            <a:r>
              <a:rPr lang="es-CO" b="1" dirty="0" smtClean="0"/>
              <a:t>Cinturón</a:t>
            </a:r>
            <a:r>
              <a:rPr lang="es-CO" dirty="0" smtClean="0"/>
              <a:t> o </a:t>
            </a:r>
            <a:r>
              <a:rPr lang="es-CO" b="1" dirty="0" smtClean="0"/>
              <a:t>Anillo de Fuego del Pacífico</a:t>
            </a:r>
            <a:r>
              <a:rPr lang="es-CO" dirty="0" smtClean="0"/>
              <a:t> está situado en las costas del </a:t>
            </a:r>
            <a:r>
              <a:rPr lang="es-CO" dirty="0" smtClean="0">
                <a:hlinkClick r:id="rId3" action="ppaction://hlinkfile"/>
              </a:rPr>
              <a:t>océano Pacífico</a:t>
            </a:r>
            <a:r>
              <a:rPr lang="es-CO" dirty="0" smtClean="0"/>
              <a:t> y se caracteriza por concentrar algunas de las zonas de </a:t>
            </a:r>
            <a:r>
              <a:rPr lang="es-CO" dirty="0" smtClean="0">
                <a:hlinkClick r:id="rId4" action="ppaction://hlinkfile"/>
              </a:rPr>
              <a:t>subducción</a:t>
            </a:r>
            <a:r>
              <a:rPr lang="es-CO" dirty="0" smtClean="0"/>
              <a:t> más importantes del mundo, lo que ocasiona una intensa actividad </a:t>
            </a:r>
            <a:r>
              <a:rPr lang="es-CO" dirty="0" smtClean="0">
                <a:hlinkClick r:id="rId5" action="ppaction://hlinkfile" tooltip="Sísmica"/>
              </a:rPr>
              <a:t>sísmica</a:t>
            </a:r>
            <a:r>
              <a:rPr lang="es-CO" dirty="0" smtClean="0"/>
              <a:t> y </a:t>
            </a:r>
            <a:r>
              <a:rPr lang="es-CO" dirty="0" smtClean="0">
                <a:hlinkClick r:id="rId6" action="ppaction://hlinkfile" tooltip="Volcánica"/>
              </a:rPr>
              <a:t>volcánica</a:t>
            </a:r>
            <a:r>
              <a:rPr lang="es-CO" dirty="0" smtClean="0"/>
              <a:t> en las zonas que abarca.</a:t>
            </a:r>
            <a:endParaRPr lang="es-CO" dirty="0"/>
          </a:p>
        </p:txBody>
      </p:sp>
      <p:sp>
        <p:nvSpPr>
          <p:cNvPr id="4" name="3 Rectángulo"/>
          <p:cNvSpPr/>
          <p:nvPr/>
        </p:nvSpPr>
        <p:spPr>
          <a:xfrm>
            <a:off x="4211960" y="4653136"/>
            <a:ext cx="4608512" cy="2308324"/>
          </a:xfrm>
          <a:prstGeom prst="rect">
            <a:avLst/>
          </a:prstGeom>
          <a:solidFill>
            <a:schemeClr val="bg1"/>
          </a:solidFill>
        </p:spPr>
        <p:txBody>
          <a:bodyPr wrap="square">
            <a:spAutoFit/>
          </a:bodyPr>
          <a:lstStyle/>
          <a:p>
            <a:pPr algn="ctr"/>
            <a:r>
              <a:rPr lang="es-CO" dirty="0" smtClean="0"/>
              <a:t>También llamado </a:t>
            </a:r>
            <a:r>
              <a:rPr lang="es-CO" b="1" dirty="0" smtClean="0"/>
              <a:t>Cinturón Circumpacífico</a:t>
            </a:r>
            <a:r>
              <a:rPr lang="es-CO" dirty="0" smtClean="0"/>
              <a:t>, incluye a </a:t>
            </a:r>
            <a:r>
              <a:rPr lang="es-CO" dirty="0" smtClean="0">
                <a:hlinkClick r:id="rId7" action="ppaction://hlinkfile"/>
              </a:rPr>
              <a:t>Chile</a:t>
            </a:r>
            <a:r>
              <a:rPr lang="es-CO" dirty="0" smtClean="0"/>
              <a:t>, </a:t>
            </a:r>
            <a:r>
              <a:rPr lang="es-CO" dirty="0" smtClean="0">
                <a:hlinkClick r:id="rId8" action="ppaction://hlinkfile"/>
              </a:rPr>
              <a:t>Perú</a:t>
            </a:r>
            <a:r>
              <a:rPr lang="es-CO" dirty="0" smtClean="0"/>
              <a:t>, </a:t>
            </a:r>
            <a:r>
              <a:rPr lang="es-CO" dirty="0" smtClean="0">
                <a:hlinkClick r:id="rId9" action="ppaction://hlinkfile"/>
              </a:rPr>
              <a:t>Ecuador</a:t>
            </a:r>
            <a:r>
              <a:rPr lang="es-CO" dirty="0" smtClean="0"/>
              <a:t>, </a:t>
            </a:r>
            <a:r>
              <a:rPr lang="es-CO" dirty="0" smtClean="0">
                <a:hlinkClick r:id="rId10" action="ppaction://hlinkfile"/>
              </a:rPr>
              <a:t>Colombia</a:t>
            </a:r>
            <a:r>
              <a:rPr lang="es-CO" dirty="0" smtClean="0"/>
              <a:t>, </a:t>
            </a:r>
            <a:r>
              <a:rPr lang="es-CO" dirty="0" smtClean="0">
                <a:hlinkClick r:id="rId11" action="ppaction://hlinkfile" tooltip="América Central"/>
              </a:rPr>
              <a:t>Centroamérica</a:t>
            </a:r>
            <a:r>
              <a:rPr lang="es-CO" dirty="0" smtClean="0"/>
              <a:t>, </a:t>
            </a:r>
            <a:r>
              <a:rPr lang="es-CO" dirty="0" smtClean="0">
                <a:hlinkClick r:id="rId12" action="ppaction://hlinkfile"/>
              </a:rPr>
              <a:t>México</a:t>
            </a:r>
            <a:r>
              <a:rPr lang="es-CO" dirty="0" smtClean="0"/>
              <a:t>, los </a:t>
            </a:r>
            <a:r>
              <a:rPr lang="es-CO" dirty="0" smtClean="0">
                <a:hlinkClick r:id="rId13" action="ppaction://hlinkfile"/>
              </a:rPr>
              <a:t>Estados Unidos</a:t>
            </a:r>
            <a:r>
              <a:rPr lang="es-CO" dirty="0" smtClean="0"/>
              <a:t>, </a:t>
            </a:r>
            <a:r>
              <a:rPr lang="es-CO" dirty="0" smtClean="0">
                <a:hlinkClick r:id="rId14" action="ppaction://hlinkfile"/>
              </a:rPr>
              <a:t>Canadá</a:t>
            </a:r>
            <a:r>
              <a:rPr lang="es-CO" dirty="0" smtClean="0"/>
              <a:t>, luego dobla a la altura de las </a:t>
            </a:r>
            <a:r>
              <a:rPr lang="es-CO" dirty="0" smtClean="0">
                <a:hlinkClick r:id="rId15" action="ppaction://hlinkfile"/>
              </a:rPr>
              <a:t>Islas Aleutianas</a:t>
            </a:r>
            <a:r>
              <a:rPr lang="es-CO" dirty="0" smtClean="0"/>
              <a:t> y baja por las costas e islas de </a:t>
            </a:r>
            <a:r>
              <a:rPr lang="es-CO" dirty="0" smtClean="0">
                <a:hlinkClick r:id="rId16" action="ppaction://hlinkfile"/>
              </a:rPr>
              <a:t>Rusia</a:t>
            </a:r>
            <a:r>
              <a:rPr lang="es-CO" dirty="0" smtClean="0"/>
              <a:t>, </a:t>
            </a:r>
            <a:r>
              <a:rPr lang="es-CO" dirty="0" smtClean="0">
                <a:hlinkClick r:id="rId17" action="ppaction://hlinkfile" tooltip="China"/>
              </a:rPr>
              <a:t>China</a:t>
            </a:r>
            <a:r>
              <a:rPr lang="es-CO" dirty="0" smtClean="0"/>
              <a:t>, </a:t>
            </a:r>
            <a:r>
              <a:rPr lang="es-CO" dirty="0" smtClean="0">
                <a:hlinkClick r:id="rId18" action="ppaction://hlinkfile"/>
              </a:rPr>
              <a:t>Japón</a:t>
            </a:r>
            <a:r>
              <a:rPr lang="es-CO" dirty="0" smtClean="0"/>
              <a:t>, </a:t>
            </a:r>
            <a:r>
              <a:rPr lang="es-CO" dirty="0" smtClean="0">
                <a:hlinkClick r:id="rId19" action="ppaction://hlinkfile" tooltip="Taiwán"/>
              </a:rPr>
              <a:t>Taiwán</a:t>
            </a:r>
            <a:r>
              <a:rPr lang="es-CO" dirty="0" smtClean="0"/>
              <a:t>, </a:t>
            </a:r>
            <a:r>
              <a:rPr lang="es-CO" dirty="0" smtClean="0">
                <a:hlinkClick r:id="rId20" action="ppaction://hlinkfile"/>
              </a:rPr>
              <a:t>Filipinas</a:t>
            </a:r>
            <a:r>
              <a:rPr lang="es-CO" dirty="0" smtClean="0"/>
              <a:t>, </a:t>
            </a:r>
            <a:r>
              <a:rPr lang="es-CO" dirty="0" smtClean="0">
                <a:hlinkClick r:id="rId21" action="ppaction://hlinkfile"/>
              </a:rPr>
              <a:t>Indonesia</a:t>
            </a:r>
            <a:r>
              <a:rPr lang="es-CO" dirty="0" smtClean="0"/>
              <a:t>, </a:t>
            </a:r>
            <a:r>
              <a:rPr lang="es-CO" dirty="0" smtClean="0">
                <a:hlinkClick r:id="rId22" action="ppaction://hlinkfile"/>
              </a:rPr>
              <a:t>Papúa Nueva Guinea</a:t>
            </a:r>
            <a:r>
              <a:rPr lang="es-CO" dirty="0" smtClean="0"/>
              <a:t>, </a:t>
            </a:r>
            <a:r>
              <a:rPr lang="es-CO" dirty="0" smtClean="0">
                <a:hlinkClick r:id="rId23" action="ppaction://hlinkfile"/>
              </a:rPr>
              <a:t>Australia</a:t>
            </a:r>
            <a:r>
              <a:rPr lang="es-CO" dirty="0" smtClean="0"/>
              <a:t> y </a:t>
            </a:r>
            <a:r>
              <a:rPr lang="es-CO" dirty="0" smtClean="0">
                <a:hlinkClick r:id="rId24" action="ppaction://hlinkfile"/>
              </a:rPr>
              <a:t>Nueva Zelanda</a:t>
            </a:r>
            <a:r>
              <a:rPr lang="es-CO" dirty="0" smtClean="0"/>
              <a:t>.</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to="" calcmode="lin" valueType="num">
                                      <p:cBhvr>
                                        <p:cTn id="12" dur="1" fill="hold"/>
                                        <p:tgtEl>
                                          <p:spTgt spid="3"/>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 name="Picture 4" descr="http://t2.gstatic.com/images?q=tbn:ANd9GcTJEeA4YqibG5MvfD5hkONMGtVo1ycIKV0K3jGw4SbkUpLhOn_HWg"/>
          <p:cNvPicPr>
            <a:picLocks noChangeAspect="1" noChangeArrowheads="1"/>
          </p:cNvPicPr>
          <p:nvPr/>
        </p:nvPicPr>
        <p:blipFill>
          <a:blip r:embed="rId2" cstate="print"/>
          <a:srcRect/>
          <a:stretch>
            <a:fillRect/>
          </a:stretch>
        </p:blipFill>
        <p:spPr bwMode="auto">
          <a:xfrm>
            <a:off x="323528" y="332656"/>
            <a:ext cx="8568952" cy="61206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137220" name="Picture 4" descr="http://t0.gstatic.com/images?q=tbn:ANd9GcR9oxurjV9jJIX5sbdySJQBxhzVG02K7tiz1kLrp96ih4bS5vDP"/>
          <p:cNvPicPr>
            <a:picLocks noChangeAspect="1" noChangeArrowheads="1"/>
          </p:cNvPicPr>
          <p:nvPr/>
        </p:nvPicPr>
        <p:blipFill>
          <a:blip r:embed="rId2" cstate="print"/>
          <a:srcRect/>
          <a:stretch>
            <a:fillRect/>
          </a:stretch>
        </p:blipFill>
        <p:spPr bwMode="auto">
          <a:xfrm>
            <a:off x="251520" y="188640"/>
            <a:ext cx="4824536" cy="2664296"/>
          </a:xfrm>
          <a:prstGeom prst="rect">
            <a:avLst/>
          </a:prstGeom>
          <a:noFill/>
        </p:spPr>
      </p:pic>
      <p:pic>
        <p:nvPicPr>
          <p:cNvPr id="137222" name="Picture 6" descr="http://t3.gstatic.com/images?q=tbn:ANd9GcR-WVDCgdX6-A5DWQKXGU951RNcde3pcfJH_oQh7rch0yMGFPkL"/>
          <p:cNvPicPr>
            <a:picLocks noChangeAspect="1" noChangeArrowheads="1"/>
          </p:cNvPicPr>
          <p:nvPr/>
        </p:nvPicPr>
        <p:blipFill>
          <a:blip r:embed="rId3" cstate="print"/>
          <a:srcRect/>
          <a:stretch>
            <a:fillRect/>
          </a:stretch>
        </p:blipFill>
        <p:spPr bwMode="auto">
          <a:xfrm>
            <a:off x="5220072" y="188640"/>
            <a:ext cx="3672408" cy="3672408"/>
          </a:xfrm>
          <a:prstGeom prst="rect">
            <a:avLst/>
          </a:prstGeom>
          <a:noFill/>
        </p:spPr>
      </p:pic>
      <p:pic>
        <p:nvPicPr>
          <p:cNvPr id="137224" name="Picture 8" descr="http://t0.gstatic.com/images?q=tbn:ANd9GcR5pt5ZUQ5bHdf4ayhoARTtaEcFmW8AVCAv8zYH2RkMNxo8dyn3zA"/>
          <p:cNvPicPr>
            <a:picLocks noChangeAspect="1" noChangeArrowheads="1"/>
          </p:cNvPicPr>
          <p:nvPr/>
        </p:nvPicPr>
        <p:blipFill>
          <a:blip r:embed="rId4" cstate="print"/>
          <a:srcRect/>
          <a:stretch>
            <a:fillRect/>
          </a:stretch>
        </p:blipFill>
        <p:spPr bwMode="auto">
          <a:xfrm>
            <a:off x="395536" y="3068960"/>
            <a:ext cx="3672408" cy="3456384"/>
          </a:xfrm>
          <a:prstGeom prst="rect">
            <a:avLst/>
          </a:prstGeom>
          <a:noFill/>
        </p:spPr>
      </p:pic>
      <p:pic>
        <p:nvPicPr>
          <p:cNvPr id="137234" name="Picture 18" descr="http://t2.gstatic.com/images?q=tbn:ANd9GcQ6wCxUZagM0yJb5iR4aODbPk9eRxuIlZZtL-LJrDAPehfjme1VAQ"/>
          <p:cNvPicPr>
            <a:picLocks noChangeAspect="1" noChangeArrowheads="1"/>
          </p:cNvPicPr>
          <p:nvPr/>
        </p:nvPicPr>
        <p:blipFill>
          <a:blip r:embed="rId5" cstate="print"/>
          <a:srcRect/>
          <a:stretch>
            <a:fillRect/>
          </a:stretch>
        </p:blipFill>
        <p:spPr bwMode="auto">
          <a:xfrm>
            <a:off x="4139952" y="4077072"/>
            <a:ext cx="4555207" cy="25202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37220"/>
                                        </p:tgtEl>
                                        <p:attrNameLst>
                                          <p:attrName>style.visibility</p:attrName>
                                        </p:attrNameLst>
                                      </p:cBhvr>
                                      <p:to>
                                        <p:strVal val="visible"/>
                                      </p:to>
                                    </p:set>
                                    <p:anim to="" calcmode="lin" valueType="num">
                                      <p:cBhvr>
                                        <p:cTn id="7" dur="1" fill="hold"/>
                                        <p:tgtEl>
                                          <p:spTgt spid="13722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37222"/>
                                        </p:tgtEl>
                                        <p:attrNameLst>
                                          <p:attrName>style.visibility</p:attrName>
                                        </p:attrNameLst>
                                      </p:cBhvr>
                                      <p:to>
                                        <p:strVal val="visible"/>
                                      </p:to>
                                    </p:set>
                                    <p:anim to="" calcmode="lin" valueType="num">
                                      <p:cBhvr>
                                        <p:cTn id="12" dur="1" fill="hold"/>
                                        <p:tgtEl>
                                          <p:spTgt spid="13722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37224"/>
                                        </p:tgtEl>
                                        <p:attrNameLst>
                                          <p:attrName>style.visibility</p:attrName>
                                        </p:attrNameLst>
                                      </p:cBhvr>
                                      <p:to>
                                        <p:strVal val="visible"/>
                                      </p:to>
                                    </p:set>
                                    <p:anim to="" calcmode="lin" valueType="num">
                                      <p:cBhvr>
                                        <p:cTn id="17" dur="1" fill="hold"/>
                                        <p:tgtEl>
                                          <p:spTgt spid="13722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37234"/>
                                        </p:tgtEl>
                                        <p:attrNameLst>
                                          <p:attrName>style.visibility</p:attrName>
                                        </p:attrNameLst>
                                      </p:cBhvr>
                                      <p:to>
                                        <p:strVal val="visible"/>
                                      </p:to>
                                    </p:set>
                                    <p:anim to="" calcmode="lin" valueType="num">
                                      <p:cBhvr>
                                        <p:cTn id="22" dur="1" fill="hold"/>
                                        <p:tgtEl>
                                          <p:spTgt spid="13723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0" descr="http://t0.gstatic.com/images?q=tbn:ANd9GcS_MdLpXBFl4xgKZQgnTK6P1gQl_BiCp3BGyECbzVweiPft-C62zw"/>
          <p:cNvPicPr>
            <a:picLocks noChangeAspect="1" noChangeArrowheads="1"/>
          </p:cNvPicPr>
          <p:nvPr/>
        </p:nvPicPr>
        <p:blipFill>
          <a:blip r:embed="rId2" cstate="print"/>
          <a:srcRect/>
          <a:stretch>
            <a:fillRect/>
          </a:stretch>
        </p:blipFill>
        <p:spPr bwMode="auto">
          <a:xfrm>
            <a:off x="251520" y="260648"/>
            <a:ext cx="8568952" cy="5400600"/>
          </a:xfrm>
          <a:prstGeom prst="rect">
            <a:avLst/>
          </a:prstGeom>
          <a:noFill/>
        </p:spPr>
      </p:pic>
      <p:sp>
        <p:nvSpPr>
          <p:cNvPr id="3" name="2 Terminador"/>
          <p:cNvSpPr/>
          <p:nvPr/>
        </p:nvSpPr>
        <p:spPr>
          <a:xfrm>
            <a:off x="323528" y="5949280"/>
            <a:ext cx="8496944" cy="648072"/>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b="1" dirty="0" smtClean="0"/>
              <a:t>En esta zona existió una ciudad que en cuestión de segundos fue arrasada.</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descr="http://t3.gstatic.com/images?q=tbn:ANd9GcSGyeB5yppxkpRc4gDjFVPsqeZ1XfjiUV6TB2BhX5hkMwuDMfcerQ"/>
          <p:cNvPicPr>
            <a:picLocks noChangeAspect="1" noChangeArrowheads="1"/>
          </p:cNvPicPr>
          <p:nvPr/>
        </p:nvPicPr>
        <p:blipFill>
          <a:blip r:embed="rId2" cstate="print"/>
          <a:srcRect/>
          <a:stretch>
            <a:fillRect/>
          </a:stretch>
        </p:blipFill>
        <p:spPr bwMode="auto">
          <a:xfrm>
            <a:off x="251520" y="260648"/>
            <a:ext cx="8568952" cy="62646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descr="http://t0.gstatic.com/images?q=tbn:ANd9GcRRuGEzMe8P9HT4iUdCnEUut-31t2bReJOmu_4kDwNMJA6vj7Pd"/>
          <p:cNvPicPr>
            <a:picLocks noChangeAspect="1" noChangeArrowheads="1"/>
          </p:cNvPicPr>
          <p:nvPr/>
        </p:nvPicPr>
        <p:blipFill>
          <a:blip r:embed="rId2" cstate="print"/>
          <a:srcRect/>
          <a:stretch>
            <a:fillRect/>
          </a:stretch>
        </p:blipFill>
        <p:spPr bwMode="auto">
          <a:xfrm>
            <a:off x="323528" y="260648"/>
            <a:ext cx="8568952" cy="63367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http://t1.gstatic.com/images?q=tbn:ANd9GcSC-LS6mbT1o3JZf_lHfbV5jHkj9rmLUN9yKo_4i56zGasHgr42Yg"/>
          <p:cNvPicPr>
            <a:picLocks noChangeAspect="1" noChangeArrowheads="1"/>
          </p:cNvPicPr>
          <p:nvPr/>
        </p:nvPicPr>
        <p:blipFill>
          <a:blip r:embed="rId2" cstate="print"/>
          <a:srcRect/>
          <a:stretch>
            <a:fillRect/>
          </a:stretch>
        </p:blipFill>
        <p:spPr bwMode="auto">
          <a:xfrm>
            <a:off x="251520" y="260648"/>
            <a:ext cx="8640960" cy="5544616"/>
          </a:xfrm>
          <a:prstGeom prst="rect">
            <a:avLst/>
          </a:prstGeom>
          <a:noFill/>
        </p:spPr>
      </p:pic>
      <p:sp>
        <p:nvSpPr>
          <p:cNvPr id="3" name="2 Terminador"/>
          <p:cNvSpPr/>
          <p:nvPr/>
        </p:nvSpPr>
        <p:spPr>
          <a:xfrm>
            <a:off x="827584" y="6021288"/>
            <a:ext cx="7488832" cy="576064"/>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b="1" dirty="0" smtClean="0"/>
              <a:t>En esta imagen se muestras la ciudad antes y después del  tsunami.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to="" calcmode="lin" valueType="num">
                                      <p:cBhvr>
                                        <p:cTn id="7" dur="1" fill="hold"/>
                                        <p:tgtEl>
                                          <p:spTgt spid="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2" descr="http://t3.gstatic.com/images?q=tbn:ANd9GcQiu870McYn0Y52hhwpUs1_GMCshLMvGwzrOExIX_gAyoOACaymiw"/>
          <p:cNvPicPr>
            <a:picLocks noChangeAspect="1" noChangeArrowheads="1"/>
          </p:cNvPicPr>
          <p:nvPr/>
        </p:nvPicPr>
        <p:blipFill>
          <a:blip r:embed="rId2" cstate="print"/>
          <a:srcRect/>
          <a:stretch>
            <a:fillRect/>
          </a:stretch>
        </p:blipFill>
        <p:spPr bwMode="auto">
          <a:xfrm>
            <a:off x="179511" y="260648"/>
            <a:ext cx="8712969" cy="5112568"/>
          </a:xfrm>
          <a:prstGeom prst="rect">
            <a:avLst/>
          </a:prstGeom>
          <a:noFill/>
        </p:spPr>
      </p:pic>
      <p:sp>
        <p:nvSpPr>
          <p:cNvPr id="3" name="2 Terminador"/>
          <p:cNvSpPr/>
          <p:nvPr/>
        </p:nvSpPr>
        <p:spPr>
          <a:xfrm>
            <a:off x="395536" y="5589240"/>
            <a:ext cx="8352928" cy="1008112"/>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t>Aquí se nota que las mujeres estaban conversando al lado de sus carros cuando el tsunami las sorprendió.</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to="" calcmode="lin" valueType="num">
                                      <p:cBhvr>
                                        <p:cTn id="12" dur="1" fill="hold"/>
                                        <p:tgtEl>
                                          <p:spTgt spid="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2" name="Picture 2" descr="http://t3.gstatic.com/images?q=tbn:ANd9GcTN7ByFkCJFc0E4VewBF4JcNz3hU6J2JR09ceFxNum-vWbQL0NW"/>
          <p:cNvPicPr>
            <a:picLocks noChangeAspect="1" noChangeArrowheads="1"/>
          </p:cNvPicPr>
          <p:nvPr/>
        </p:nvPicPr>
        <p:blipFill>
          <a:blip r:embed="rId2" cstate="print"/>
          <a:srcRect/>
          <a:stretch>
            <a:fillRect/>
          </a:stretch>
        </p:blipFill>
        <p:spPr bwMode="auto">
          <a:xfrm>
            <a:off x="323528" y="332656"/>
            <a:ext cx="4176464" cy="5400600"/>
          </a:xfrm>
          <a:prstGeom prst="rect">
            <a:avLst/>
          </a:prstGeom>
          <a:noFill/>
        </p:spPr>
      </p:pic>
      <p:sp>
        <p:nvSpPr>
          <p:cNvPr id="3" name="2 Terminador"/>
          <p:cNvSpPr/>
          <p:nvPr/>
        </p:nvSpPr>
        <p:spPr>
          <a:xfrm>
            <a:off x="395536" y="5949280"/>
            <a:ext cx="3744416" cy="720080"/>
          </a:xfrm>
          <a:prstGeom prst="flowChartTermina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dirty="0" smtClean="0"/>
              <a:t>Observe la grieta y además queda hundida la mitad de la carretera.</a:t>
            </a:r>
          </a:p>
          <a:p>
            <a:pPr>
              <a:buNone/>
            </a:pPr>
            <a:r>
              <a:rPr lang="es-CO" dirty="0" smtClean="0"/>
              <a:t>    </a:t>
            </a:r>
          </a:p>
        </p:txBody>
      </p:sp>
      <p:pic>
        <p:nvPicPr>
          <p:cNvPr id="4" name="Picture 8" descr="http://t0.gstatic.com/images?q=tbn:ANd9GcRamx1WjdTOLQy8bfpa_Att1f7YA7XO4cOkBX1RBOd9uhYpAfVd"/>
          <p:cNvPicPr>
            <a:picLocks noChangeAspect="1" noChangeArrowheads="1"/>
          </p:cNvPicPr>
          <p:nvPr/>
        </p:nvPicPr>
        <p:blipFill>
          <a:blip r:embed="rId3" cstate="print"/>
          <a:srcRect/>
          <a:stretch>
            <a:fillRect/>
          </a:stretch>
        </p:blipFill>
        <p:spPr bwMode="auto">
          <a:xfrm>
            <a:off x="4716016" y="332656"/>
            <a:ext cx="4104456" cy="5400600"/>
          </a:xfrm>
          <a:prstGeom prst="rect">
            <a:avLst/>
          </a:prstGeom>
          <a:noFill/>
        </p:spPr>
      </p:pic>
      <p:sp>
        <p:nvSpPr>
          <p:cNvPr id="5" name="4 Terminador"/>
          <p:cNvSpPr/>
          <p:nvPr/>
        </p:nvSpPr>
        <p:spPr>
          <a:xfrm>
            <a:off x="4860032" y="5949280"/>
            <a:ext cx="4032448" cy="805808"/>
          </a:xfrm>
          <a:prstGeom prst="flowChartTermina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000" dirty="0" smtClean="0"/>
              <a:t>Observe como el maremoto dividió la carretera en dos.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to="" calcmode="lin" valueType="num">
                                      <p:cBhvr>
                                        <p:cTn id="12" dur="1" fill="hold"/>
                                        <p:tgtEl>
                                          <p:spTgt spid="3"/>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pic>
        <p:nvPicPr>
          <p:cNvPr id="4" name="Picture 14" descr="http://t0.gstatic.com/images?q=tbn:ANd9GcSctGHWdAUZ4_eiGCmO41ULX1R-vgLT1x7wE4M9zvy5vWSu8Tvf"/>
          <p:cNvPicPr>
            <a:picLocks noChangeAspect="1" noChangeArrowheads="1"/>
          </p:cNvPicPr>
          <p:nvPr/>
        </p:nvPicPr>
        <p:blipFill>
          <a:blip r:embed="rId2" cstate="print"/>
          <a:srcRect/>
          <a:stretch>
            <a:fillRect/>
          </a:stretch>
        </p:blipFill>
        <p:spPr bwMode="auto">
          <a:xfrm>
            <a:off x="323528" y="332656"/>
            <a:ext cx="8424936" cy="5256584"/>
          </a:xfrm>
          <a:prstGeom prst="rect">
            <a:avLst/>
          </a:prstGeom>
          <a:noFill/>
        </p:spPr>
      </p:pic>
      <p:sp>
        <p:nvSpPr>
          <p:cNvPr id="5" name="4 Terminador"/>
          <p:cNvSpPr/>
          <p:nvPr/>
        </p:nvSpPr>
        <p:spPr>
          <a:xfrm>
            <a:off x="395536" y="5733256"/>
            <a:ext cx="8352928" cy="936104"/>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b="1" dirty="0" smtClean="0"/>
              <a:t>Observe los carros circulando por la avenida, y dos hombres observado la ciudad, cuando son sorprendidos por la ola que avanza a 800 kits por hora.</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http://t2.gstatic.com/images?q=tbn:ANd9GcQQ8RUuJl-ZbqSqc_PrHZXAGhGJFFsEons0oU8Jm0xgRRNpdFai"/>
          <p:cNvPicPr>
            <a:picLocks noChangeAspect="1" noChangeArrowheads="1"/>
          </p:cNvPicPr>
          <p:nvPr/>
        </p:nvPicPr>
        <p:blipFill>
          <a:blip r:embed="rId2" cstate="print"/>
          <a:srcRect/>
          <a:stretch>
            <a:fillRect/>
          </a:stretch>
        </p:blipFill>
        <p:spPr bwMode="auto">
          <a:xfrm>
            <a:off x="395536" y="332656"/>
            <a:ext cx="8424936" cy="5544616"/>
          </a:xfrm>
          <a:prstGeom prst="rect">
            <a:avLst/>
          </a:prstGeom>
          <a:noFill/>
        </p:spPr>
      </p:pic>
      <p:sp>
        <p:nvSpPr>
          <p:cNvPr id="3" name="2 Terminador"/>
          <p:cNvSpPr/>
          <p:nvPr/>
        </p:nvSpPr>
        <p:spPr>
          <a:xfrm>
            <a:off x="323528" y="6093296"/>
            <a:ext cx="8568952" cy="58978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Socorristas de setenta países colaborando en la búsqueda de sobrevivientes y en la remoción de escombros. Aquí  rescatan una niña de 15 años.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1" nodeType="clickEffect">
                                  <p:stCondLst>
                                    <p:cond delay="0"/>
                                  </p:stCondLst>
                                  <p:childTnLst>
                                    <p:set>
                                      <p:cBhvr>
                                        <p:cTn id="18" dur="1" fill="hold">
                                          <p:stCondLst>
                                            <p:cond delay="0"/>
                                          </p:stCondLst>
                                        </p:cTn>
                                        <p:tgtEl>
                                          <p:spTgt spid="3"/>
                                        </p:tgtEl>
                                        <p:attrNameLst>
                                          <p:attrName>style.visibility</p:attrName>
                                        </p:attrNameLst>
                                      </p:cBhvr>
                                      <p:to>
                                        <p:strVal val="visible"/>
                                      </p:to>
                                    </p:set>
                                    <p:anim to="" calcmode="lin" valueType="num">
                                      <p:cBhvr>
                                        <p:cTn id="19" dur="1" fill="hold"/>
                                        <p:tgtEl>
                                          <p:spTgt spid="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pic>
        <p:nvPicPr>
          <p:cNvPr id="138244" name="Picture 4" descr="http://t2.gstatic.com/images?q=tbn:ANd9GcSb_Hjg3Wy5hcKI47uVtOGBQWovFxtUfrL-Swo24HWfbm9DHR3OPQ"/>
          <p:cNvPicPr>
            <a:picLocks noChangeAspect="1" noChangeArrowheads="1"/>
          </p:cNvPicPr>
          <p:nvPr/>
        </p:nvPicPr>
        <p:blipFill>
          <a:blip r:embed="rId2" cstate="print"/>
          <a:srcRect/>
          <a:stretch>
            <a:fillRect/>
          </a:stretch>
        </p:blipFill>
        <p:spPr bwMode="auto">
          <a:xfrm>
            <a:off x="251520" y="332656"/>
            <a:ext cx="4392488" cy="1872208"/>
          </a:xfrm>
          <a:prstGeom prst="rect">
            <a:avLst/>
          </a:prstGeom>
          <a:noFill/>
        </p:spPr>
      </p:pic>
      <p:pic>
        <p:nvPicPr>
          <p:cNvPr id="138246" name="Picture 6" descr="http://t1.gstatic.com/images?q=tbn:ANd9GcTB0poU927GAcRqt0Ijmfq3PT-l9XQlSZ6IybLlooNhnaEY4ZAI"/>
          <p:cNvPicPr>
            <a:picLocks noChangeAspect="1" noChangeArrowheads="1"/>
          </p:cNvPicPr>
          <p:nvPr/>
        </p:nvPicPr>
        <p:blipFill>
          <a:blip r:embed="rId3" cstate="print"/>
          <a:srcRect/>
          <a:stretch>
            <a:fillRect/>
          </a:stretch>
        </p:blipFill>
        <p:spPr bwMode="auto">
          <a:xfrm>
            <a:off x="4860032" y="188640"/>
            <a:ext cx="3960440" cy="2016224"/>
          </a:xfrm>
          <a:prstGeom prst="rect">
            <a:avLst/>
          </a:prstGeom>
          <a:noFill/>
        </p:spPr>
      </p:pic>
      <p:pic>
        <p:nvPicPr>
          <p:cNvPr id="138250" name="Picture 10" descr="http://t1.gstatic.com/images?q=tbn:ANd9GcSR6t1qTGBXX81bU7cQffHuNx1qlDfabQEMkMBgQfsheLWo31P3CQ"/>
          <p:cNvPicPr>
            <a:picLocks noChangeAspect="1" noChangeArrowheads="1"/>
          </p:cNvPicPr>
          <p:nvPr/>
        </p:nvPicPr>
        <p:blipFill>
          <a:blip r:embed="rId4" cstate="print"/>
          <a:srcRect/>
          <a:stretch>
            <a:fillRect/>
          </a:stretch>
        </p:blipFill>
        <p:spPr bwMode="auto">
          <a:xfrm>
            <a:off x="4823520" y="2348880"/>
            <a:ext cx="4068960" cy="4248472"/>
          </a:xfrm>
          <a:prstGeom prst="rect">
            <a:avLst/>
          </a:prstGeom>
          <a:noFill/>
        </p:spPr>
      </p:pic>
      <p:pic>
        <p:nvPicPr>
          <p:cNvPr id="138256" name="Picture 16" descr="http://t0.gstatic.com/images?q=tbn:ANd9GcQ5BZdQD5dh-bDyHgKb7p8IBcOORzc79dcRDaBOA-3lwzPuEiAK"/>
          <p:cNvPicPr>
            <a:picLocks noChangeAspect="1" noChangeArrowheads="1"/>
          </p:cNvPicPr>
          <p:nvPr/>
        </p:nvPicPr>
        <p:blipFill>
          <a:blip r:embed="rId5" cstate="print"/>
          <a:srcRect/>
          <a:stretch>
            <a:fillRect/>
          </a:stretch>
        </p:blipFill>
        <p:spPr bwMode="auto">
          <a:xfrm>
            <a:off x="323528" y="2420888"/>
            <a:ext cx="4320479" cy="41044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38244"/>
                                        </p:tgtEl>
                                        <p:attrNameLst>
                                          <p:attrName>style.visibility</p:attrName>
                                        </p:attrNameLst>
                                      </p:cBhvr>
                                      <p:to>
                                        <p:strVal val="visible"/>
                                      </p:to>
                                    </p:set>
                                    <p:anim to="" calcmode="lin" valueType="num">
                                      <p:cBhvr>
                                        <p:cTn id="7" dur="1" fill="hold"/>
                                        <p:tgtEl>
                                          <p:spTgt spid="13824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38246"/>
                                        </p:tgtEl>
                                        <p:attrNameLst>
                                          <p:attrName>style.visibility</p:attrName>
                                        </p:attrNameLst>
                                      </p:cBhvr>
                                      <p:to>
                                        <p:strVal val="visible"/>
                                      </p:to>
                                    </p:set>
                                    <p:anim to="" calcmode="lin" valueType="num">
                                      <p:cBhvr>
                                        <p:cTn id="12" dur="1" fill="hold"/>
                                        <p:tgtEl>
                                          <p:spTgt spid="13824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38250"/>
                                        </p:tgtEl>
                                        <p:attrNameLst>
                                          <p:attrName>style.visibility</p:attrName>
                                        </p:attrNameLst>
                                      </p:cBhvr>
                                      <p:to>
                                        <p:strVal val="visible"/>
                                      </p:to>
                                    </p:set>
                                    <p:anim to="" calcmode="lin" valueType="num">
                                      <p:cBhvr>
                                        <p:cTn id="17" dur="1" fill="hold"/>
                                        <p:tgtEl>
                                          <p:spTgt spid="13825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138256"/>
                                        </p:tgtEl>
                                        <p:attrNameLst>
                                          <p:attrName>style.visibility</p:attrName>
                                        </p:attrNameLst>
                                      </p:cBhvr>
                                      <p:to>
                                        <p:strVal val="visible"/>
                                      </p:to>
                                    </p:set>
                                    <p:anim calcmode="lin" valueType="num">
                                      <p:cBhvr>
                                        <p:cTn id="22" dur="1000" fill="hold"/>
                                        <p:tgtEl>
                                          <p:spTgt spid="138256"/>
                                        </p:tgtEl>
                                        <p:attrNameLst>
                                          <p:attrName>ppt_w</p:attrName>
                                        </p:attrNameLst>
                                      </p:cBhvr>
                                      <p:tavLst>
                                        <p:tav tm="0">
                                          <p:val>
                                            <p:strVal val="#ppt_w*0.70"/>
                                          </p:val>
                                        </p:tav>
                                        <p:tav tm="100000">
                                          <p:val>
                                            <p:strVal val="#ppt_w"/>
                                          </p:val>
                                        </p:tav>
                                      </p:tavLst>
                                    </p:anim>
                                    <p:anim calcmode="lin" valueType="num">
                                      <p:cBhvr>
                                        <p:cTn id="23" dur="1000" fill="hold"/>
                                        <p:tgtEl>
                                          <p:spTgt spid="138256"/>
                                        </p:tgtEl>
                                        <p:attrNameLst>
                                          <p:attrName>ppt_h</p:attrName>
                                        </p:attrNameLst>
                                      </p:cBhvr>
                                      <p:tavLst>
                                        <p:tav tm="0">
                                          <p:val>
                                            <p:strVal val="#ppt_h"/>
                                          </p:val>
                                        </p:tav>
                                        <p:tav tm="100000">
                                          <p:val>
                                            <p:strVal val="#ppt_h"/>
                                          </p:val>
                                        </p:tav>
                                      </p:tavLst>
                                    </p:anim>
                                    <p:animEffect transition="in" filter="fade">
                                      <p:cBhvr>
                                        <p:cTn id="24" dur="1000"/>
                                        <p:tgtEl>
                                          <p:spTgt spid="138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t3.gstatic.com/images?q=tbn:ANd9GcS8-MtIEBcofOY-kaBncsF-jwUK5tyo7unUz8bXtG60fTnfM36L"/>
          <p:cNvPicPr>
            <a:picLocks noChangeAspect="1" noChangeArrowheads="1"/>
          </p:cNvPicPr>
          <p:nvPr/>
        </p:nvPicPr>
        <p:blipFill>
          <a:blip r:embed="rId2" cstate="print"/>
          <a:srcRect/>
          <a:stretch>
            <a:fillRect/>
          </a:stretch>
        </p:blipFill>
        <p:spPr bwMode="auto">
          <a:xfrm>
            <a:off x="323528" y="332656"/>
            <a:ext cx="8496944" cy="5328592"/>
          </a:xfrm>
          <a:prstGeom prst="rect">
            <a:avLst/>
          </a:prstGeom>
          <a:noFill/>
        </p:spPr>
      </p:pic>
      <p:sp>
        <p:nvSpPr>
          <p:cNvPr id="3" name="2 Terminador"/>
          <p:cNvSpPr/>
          <p:nvPr/>
        </p:nvSpPr>
        <p:spPr>
          <a:xfrm>
            <a:off x="323528" y="5877272"/>
            <a:ext cx="8496944" cy="792088"/>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t>En esta imagen se ve que el tsunami arrasó cinco barcos y los dejó dentro de la ciudad. </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pic>
        <p:nvPicPr>
          <p:cNvPr id="2" name="Picture 18" descr="http://t3.gstatic.com/images?q=tbn:ANd9GcR93SqSa_M49aVKPBtKqf2EJO9nke-OEG6InFOi_O2eEOjv_Fi-Tg"/>
          <p:cNvPicPr>
            <a:picLocks noChangeAspect="1" noChangeArrowheads="1"/>
          </p:cNvPicPr>
          <p:nvPr/>
        </p:nvPicPr>
        <p:blipFill>
          <a:blip r:embed="rId3" cstate="print"/>
          <a:srcRect/>
          <a:stretch>
            <a:fillRect/>
          </a:stretch>
        </p:blipFill>
        <p:spPr bwMode="auto">
          <a:xfrm>
            <a:off x="539552" y="548680"/>
            <a:ext cx="8280920" cy="4824535"/>
          </a:xfrm>
          <a:prstGeom prst="rect">
            <a:avLst/>
          </a:prstGeom>
          <a:noFill/>
        </p:spPr>
      </p:pic>
      <p:sp>
        <p:nvSpPr>
          <p:cNvPr id="4" name="3 Rectángulo redondeado"/>
          <p:cNvSpPr/>
          <p:nvPr/>
        </p:nvSpPr>
        <p:spPr>
          <a:xfrm>
            <a:off x="467544" y="5661248"/>
            <a:ext cx="8280920" cy="86409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800" dirty="0" smtClean="0"/>
              <a:t>Aquí casas y cultivos fueron totalmente arrasados.</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pic>
        <p:nvPicPr>
          <p:cNvPr id="139266" name="Picture 2" descr="http://t0.gstatic.com/images?q=tbn:ANd9GcRqf7OYdKSvSjr4UyjgCrLRXXBoOzBFfHMKqyry8s55jL-_-yS2Zw"/>
          <p:cNvPicPr>
            <a:picLocks noChangeAspect="1" noChangeArrowheads="1"/>
          </p:cNvPicPr>
          <p:nvPr/>
        </p:nvPicPr>
        <p:blipFill>
          <a:blip r:embed="rId2" cstate="print"/>
          <a:srcRect/>
          <a:stretch>
            <a:fillRect/>
          </a:stretch>
        </p:blipFill>
        <p:spPr bwMode="auto">
          <a:xfrm>
            <a:off x="251520" y="332656"/>
            <a:ext cx="4248472" cy="1824608"/>
          </a:xfrm>
          <a:prstGeom prst="rect">
            <a:avLst/>
          </a:prstGeom>
          <a:noFill/>
        </p:spPr>
      </p:pic>
      <p:pic>
        <p:nvPicPr>
          <p:cNvPr id="139270" name="Picture 6" descr="http://t2.gstatic.com/images?q=tbn:ANd9GcS_RsK1C2MHSITf2AyRg0KJTCaqp4PYLNm-j32QFQRKUMrQJ6PCvw"/>
          <p:cNvPicPr>
            <a:picLocks noChangeAspect="1" noChangeArrowheads="1"/>
          </p:cNvPicPr>
          <p:nvPr/>
        </p:nvPicPr>
        <p:blipFill>
          <a:blip r:embed="rId3" cstate="print"/>
          <a:srcRect/>
          <a:stretch>
            <a:fillRect/>
          </a:stretch>
        </p:blipFill>
        <p:spPr bwMode="auto">
          <a:xfrm>
            <a:off x="4716016" y="332656"/>
            <a:ext cx="4104456" cy="1872208"/>
          </a:xfrm>
          <a:prstGeom prst="rect">
            <a:avLst/>
          </a:prstGeom>
          <a:noFill/>
        </p:spPr>
      </p:pic>
      <p:pic>
        <p:nvPicPr>
          <p:cNvPr id="139272" name="Picture 8" descr="http://t3.gstatic.com/images?q=tbn:ANd9GcS3laBZjt5HKRHKh6OGkhiJsrVHe4bne9NvRac1Jv47FBNhH2L_WQ"/>
          <p:cNvPicPr>
            <a:picLocks noChangeAspect="1" noChangeArrowheads="1"/>
          </p:cNvPicPr>
          <p:nvPr/>
        </p:nvPicPr>
        <p:blipFill>
          <a:blip r:embed="rId4" cstate="print"/>
          <a:srcRect/>
          <a:stretch>
            <a:fillRect/>
          </a:stretch>
        </p:blipFill>
        <p:spPr bwMode="auto">
          <a:xfrm>
            <a:off x="179512" y="2420888"/>
            <a:ext cx="2592288" cy="2016224"/>
          </a:xfrm>
          <a:prstGeom prst="rect">
            <a:avLst/>
          </a:prstGeom>
          <a:noFill/>
        </p:spPr>
      </p:pic>
      <p:pic>
        <p:nvPicPr>
          <p:cNvPr id="139274" name="Picture 10" descr="http://t2.gstatic.com/images?q=tbn:ANd9GcQQ_NUbsKwiciRFzuMttb3DoJHHXLPDm9zDDsZGEUqA1U8B2gdU"/>
          <p:cNvPicPr>
            <a:picLocks noChangeAspect="1" noChangeArrowheads="1"/>
          </p:cNvPicPr>
          <p:nvPr/>
        </p:nvPicPr>
        <p:blipFill>
          <a:blip r:embed="rId5" cstate="print"/>
          <a:srcRect/>
          <a:stretch>
            <a:fillRect/>
          </a:stretch>
        </p:blipFill>
        <p:spPr bwMode="auto">
          <a:xfrm>
            <a:off x="2915816" y="2420888"/>
            <a:ext cx="2664295" cy="2016224"/>
          </a:xfrm>
          <a:prstGeom prst="rect">
            <a:avLst/>
          </a:prstGeom>
          <a:noFill/>
        </p:spPr>
      </p:pic>
      <p:pic>
        <p:nvPicPr>
          <p:cNvPr id="139276" name="Picture 12" descr="http://t1.gstatic.com/images?q=tbn:ANd9GcQzNaYLeuXIk9-LjpmgDkyvPy7A9i-mJgC-KW1Rt99m_A6olhFMHw"/>
          <p:cNvPicPr>
            <a:picLocks noChangeAspect="1" noChangeArrowheads="1"/>
          </p:cNvPicPr>
          <p:nvPr/>
        </p:nvPicPr>
        <p:blipFill>
          <a:blip r:embed="rId6" cstate="print"/>
          <a:srcRect/>
          <a:stretch>
            <a:fillRect/>
          </a:stretch>
        </p:blipFill>
        <p:spPr bwMode="auto">
          <a:xfrm>
            <a:off x="5796136" y="2492896"/>
            <a:ext cx="3024336" cy="3816424"/>
          </a:xfrm>
          <a:prstGeom prst="rect">
            <a:avLst/>
          </a:prstGeom>
          <a:noFill/>
        </p:spPr>
      </p:pic>
      <p:pic>
        <p:nvPicPr>
          <p:cNvPr id="139278" name="Picture 14" descr="http://t0.gstatic.com/images?q=tbn:ANd9GcQDe5t83PZo1dgScD-2z5O-owecRP5DrUByIx9B10U4RrN9Cof9"/>
          <p:cNvPicPr>
            <a:picLocks noChangeAspect="1" noChangeArrowheads="1"/>
          </p:cNvPicPr>
          <p:nvPr/>
        </p:nvPicPr>
        <p:blipFill>
          <a:blip r:embed="rId7" cstate="print"/>
          <a:srcRect/>
          <a:stretch>
            <a:fillRect/>
          </a:stretch>
        </p:blipFill>
        <p:spPr bwMode="auto">
          <a:xfrm>
            <a:off x="179512" y="4581128"/>
            <a:ext cx="2592288" cy="1872208"/>
          </a:xfrm>
          <a:prstGeom prst="rect">
            <a:avLst/>
          </a:prstGeom>
          <a:noFill/>
        </p:spPr>
      </p:pic>
      <p:pic>
        <p:nvPicPr>
          <p:cNvPr id="139280" name="Picture 16" descr="http://t0.gstatic.com/images?q=tbn:ANd9GcRG1cqp095y7DaxNGySW0qeS6Pln9466koikxO7kAdxeDsmsB_P"/>
          <p:cNvPicPr>
            <a:picLocks noChangeAspect="1" noChangeArrowheads="1"/>
          </p:cNvPicPr>
          <p:nvPr/>
        </p:nvPicPr>
        <p:blipFill>
          <a:blip r:embed="rId8" cstate="print"/>
          <a:srcRect/>
          <a:stretch>
            <a:fillRect/>
          </a:stretch>
        </p:blipFill>
        <p:spPr bwMode="auto">
          <a:xfrm>
            <a:off x="3059832" y="4653136"/>
            <a:ext cx="2619375" cy="18722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39266"/>
                                        </p:tgtEl>
                                        <p:attrNameLst>
                                          <p:attrName>style.visibility</p:attrName>
                                        </p:attrNameLst>
                                      </p:cBhvr>
                                      <p:to>
                                        <p:strVal val="visible"/>
                                      </p:to>
                                    </p:set>
                                    <p:anim to="" calcmode="lin" valueType="num">
                                      <p:cBhvr>
                                        <p:cTn id="7" dur="1" fill="hold"/>
                                        <p:tgtEl>
                                          <p:spTgt spid="13926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39270"/>
                                        </p:tgtEl>
                                        <p:attrNameLst>
                                          <p:attrName>style.visibility</p:attrName>
                                        </p:attrNameLst>
                                      </p:cBhvr>
                                      <p:to>
                                        <p:strVal val="visible"/>
                                      </p:to>
                                    </p:set>
                                    <p:anim to="" calcmode="lin" valueType="num">
                                      <p:cBhvr>
                                        <p:cTn id="12" dur="1" fill="hold"/>
                                        <p:tgtEl>
                                          <p:spTgt spid="13927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39272"/>
                                        </p:tgtEl>
                                        <p:attrNameLst>
                                          <p:attrName>style.visibility</p:attrName>
                                        </p:attrNameLst>
                                      </p:cBhvr>
                                      <p:to>
                                        <p:strVal val="visible"/>
                                      </p:to>
                                    </p:set>
                                    <p:anim to="" calcmode="lin" valueType="num">
                                      <p:cBhvr>
                                        <p:cTn id="17" dur="1" fill="hold"/>
                                        <p:tgtEl>
                                          <p:spTgt spid="13927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139274"/>
                                        </p:tgtEl>
                                        <p:attrNameLst>
                                          <p:attrName>style.visibility</p:attrName>
                                        </p:attrNameLst>
                                      </p:cBhvr>
                                      <p:to>
                                        <p:strVal val="visible"/>
                                      </p:to>
                                    </p:set>
                                    <p:anim calcmode="lin" valueType="num">
                                      <p:cBhvr>
                                        <p:cTn id="22" dur="1000" fill="hold"/>
                                        <p:tgtEl>
                                          <p:spTgt spid="139274"/>
                                        </p:tgtEl>
                                        <p:attrNameLst>
                                          <p:attrName>ppt_w</p:attrName>
                                        </p:attrNameLst>
                                      </p:cBhvr>
                                      <p:tavLst>
                                        <p:tav tm="0">
                                          <p:val>
                                            <p:strVal val="#ppt_w*0.70"/>
                                          </p:val>
                                        </p:tav>
                                        <p:tav tm="100000">
                                          <p:val>
                                            <p:strVal val="#ppt_w"/>
                                          </p:val>
                                        </p:tav>
                                      </p:tavLst>
                                    </p:anim>
                                    <p:anim calcmode="lin" valueType="num">
                                      <p:cBhvr>
                                        <p:cTn id="23" dur="1000" fill="hold"/>
                                        <p:tgtEl>
                                          <p:spTgt spid="139274"/>
                                        </p:tgtEl>
                                        <p:attrNameLst>
                                          <p:attrName>ppt_h</p:attrName>
                                        </p:attrNameLst>
                                      </p:cBhvr>
                                      <p:tavLst>
                                        <p:tav tm="0">
                                          <p:val>
                                            <p:strVal val="#ppt_h"/>
                                          </p:val>
                                        </p:tav>
                                        <p:tav tm="100000">
                                          <p:val>
                                            <p:strVal val="#ppt_h"/>
                                          </p:val>
                                        </p:tav>
                                      </p:tavLst>
                                    </p:anim>
                                    <p:animEffect transition="in" filter="fade">
                                      <p:cBhvr>
                                        <p:cTn id="24" dur="1000"/>
                                        <p:tgtEl>
                                          <p:spTgt spid="139274"/>
                                        </p:tgtEl>
                                      </p:cBhvr>
                                    </p:animEffect>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nodeType="clickEffect">
                                  <p:stCondLst>
                                    <p:cond delay="0"/>
                                  </p:stCondLst>
                                  <p:childTnLst>
                                    <p:set>
                                      <p:cBhvr>
                                        <p:cTn id="28" dur="1" fill="hold">
                                          <p:stCondLst>
                                            <p:cond delay="0"/>
                                          </p:stCondLst>
                                        </p:cTn>
                                        <p:tgtEl>
                                          <p:spTgt spid="139276"/>
                                        </p:tgtEl>
                                        <p:attrNameLst>
                                          <p:attrName>style.visibility</p:attrName>
                                        </p:attrNameLst>
                                      </p:cBhvr>
                                      <p:to>
                                        <p:strVal val="visible"/>
                                      </p:to>
                                    </p:set>
                                    <p:anim to="" calcmode="lin" valueType="num">
                                      <p:cBhvr>
                                        <p:cTn id="29" dur="1" fill="hold"/>
                                        <p:tgtEl>
                                          <p:spTgt spid="139276"/>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55" presetClass="entr" presetSubtype="0" fill="hold" nodeType="clickEffect">
                                  <p:stCondLst>
                                    <p:cond delay="0"/>
                                  </p:stCondLst>
                                  <p:childTnLst>
                                    <p:set>
                                      <p:cBhvr>
                                        <p:cTn id="33" dur="1" fill="hold">
                                          <p:stCondLst>
                                            <p:cond delay="0"/>
                                          </p:stCondLst>
                                        </p:cTn>
                                        <p:tgtEl>
                                          <p:spTgt spid="139280"/>
                                        </p:tgtEl>
                                        <p:attrNameLst>
                                          <p:attrName>style.visibility</p:attrName>
                                        </p:attrNameLst>
                                      </p:cBhvr>
                                      <p:to>
                                        <p:strVal val="visible"/>
                                      </p:to>
                                    </p:set>
                                    <p:anim calcmode="lin" valueType="num">
                                      <p:cBhvr>
                                        <p:cTn id="34" dur="1000" fill="hold"/>
                                        <p:tgtEl>
                                          <p:spTgt spid="139280"/>
                                        </p:tgtEl>
                                        <p:attrNameLst>
                                          <p:attrName>ppt_w</p:attrName>
                                        </p:attrNameLst>
                                      </p:cBhvr>
                                      <p:tavLst>
                                        <p:tav tm="0">
                                          <p:val>
                                            <p:strVal val="#ppt_w*0.70"/>
                                          </p:val>
                                        </p:tav>
                                        <p:tav tm="100000">
                                          <p:val>
                                            <p:strVal val="#ppt_w"/>
                                          </p:val>
                                        </p:tav>
                                      </p:tavLst>
                                    </p:anim>
                                    <p:anim calcmode="lin" valueType="num">
                                      <p:cBhvr>
                                        <p:cTn id="35" dur="1000" fill="hold"/>
                                        <p:tgtEl>
                                          <p:spTgt spid="139280"/>
                                        </p:tgtEl>
                                        <p:attrNameLst>
                                          <p:attrName>ppt_h</p:attrName>
                                        </p:attrNameLst>
                                      </p:cBhvr>
                                      <p:tavLst>
                                        <p:tav tm="0">
                                          <p:val>
                                            <p:strVal val="#ppt_h"/>
                                          </p:val>
                                        </p:tav>
                                        <p:tav tm="100000">
                                          <p:val>
                                            <p:strVal val="#ppt_h"/>
                                          </p:val>
                                        </p:tav>
                                      </p:tavLst>
                                    </p:anim>
                                    <p:animEffect transition="in" filter="fade">
                                      <p:cBhvr>
                                        <p:cTn id="36" dur="1000"/>
                                        <p:tgtEl>
                                          <p:spTgt spid="139280"/>
                                        </p:tgtEl>
                                      </p:cBhvr>
                                    </p:animEffect>
                                  </p:childTnLst>
                                </p:cTn>
                              </p:par>
                            </p:childTnLst>
                          </p:cTn>
                        </p:par>
                      </p:childTnLst>
                    </p:cTn>
                  </p:par>
                  <p:par>
                    <p:cTn id="37" fill="hold">
                      <p:stCondLst>
                        <p:cond delay="indefinite"/>
                      </p:stCondLst>
                      <p:childTnLst>
                        <p:par>
                          <p:cTn id="38" fill="hold">
                            <p:stCondLst>
                              <p:cond delay="0"/>
                            </p:stCondLst>
                            <p:childTnLst>
                              <p:par>
                                <p:cTn id="39" presetID="8" presetClass="entr" presetSubtype="16" fill="hold" nodeType="clickEffect">
                                  <p:stCondLst>
                                    <p:cond delay="0"/>
                                  </p:stCondLst>
                                  <p:childTnLst>
                                    <p:set>
                                      <p:cBhvr>
                                        <p:cTn id="40" dur="1" fill="hold">
                                          <p:stCondLst>
                                            <p:cond delay="0"/>
                                          </p:stCondLst>
                                        </p:cTn>
                                        <p:tgtEl>
                                          <p:spTgt spid="139278"/>
                                        </p:tgtEl>
                                        <p:attrNameLst>
                                          <p:attrName>style.visibility</p:attrName>
                                        </p:attrNameLst>
                                      </p:cBhvr>
                                      <p:to>
                                        <p:strVal val="visible"/>
                                      </p:to>
                                    </p:set>
                                    <p:animEffect transition="in" filter="diamond(in)">
                                      <p:cBhvr>
                                        <p:cTn id="41" dur="2000"/>
                                        <p:tgtEl>
                                          <p:spTgt spid="139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140290" name="Picture 2" descr="http://t0.gstatic.com/images?q=tbn:ANd9GcRBQ5-PLqotgHRWpIk3GV7iJLhJj13SE-qF_y4Zzbons2FgOA4exg"/>
          <p:cNvPicPr>
            <a:picLocks noChangeAspect="1" noChangeArrowheads="1"/>
          </p:cNvPicPr>
          <p:nvPr/>
        </p:nvPicPr>
        <p:blipFill>
          <a:blip r:embed="rId2" cstate="print"/>
          <a:srcRect/>
          <a:stretch>
            <a:fillRect/>
          </a:stretch>
        </p:blipFill>
        <p:spPr bwMode="auto">
          <a:xfrm>
            <a:off x="179512" y="260648"/>
            <a:ext cx="2609850" cy="1752600"/>
          </a:xfrm>
          <a:prstGeom prst="rect">
            <a:avLst/>
          </a:prstGeom>
          <a:noFill/>
        </p:spPr>
      </p:pic>
      <p:pic>
        <p:nvPicPr>
          <p:cNvPr id="140292" name="Picture 4" descr="http://t0.gstatic.com/images?q=tbn:ANd9GcQMNyGUlRGu2snZskCIw__dNfV_GmXQU999ycO4uqaza9Oo8hZx"/>
          <p:cNvPicPr>
            <a:picLocks noChangeAspect="1" noChangeArrowheads="1"/>
          </p:cNvPicPr>
          <p:nvPr/>
        </p:nvPicPr>
        <p:blipFill>
          <a:blip r:embed="rId3" cstate="print"/>
          <a:srcRect/>
          <a:stretch>
            <a:fillRect/>
          </a:stretch>
        </p:blipFill>
        <p:spPr bwMode="auto">
          <a:xfrm>
            <a:off x="2987825" y="332656"/>
            <a:ext cx="2664296" cy="1726307"/>
          </a:xfrm>
          <a:prstGeom prst="rect">
            <a:avLst/>
          </a:prstGeom>
          <a:noFill/>
        </p:spPr>
      </p:pic>
      <p:pic>
        <p:nvPicPr>
          <p:cNvPr id="140294" name="Picture 6" descr="http://t3.gstatic.com/images?q=tbn:ANd9GcQAAtN8O1qf3W6unHYUULRNW_gvreOkC_kkUiuVwjqE9aieRMXFkA"/>
          <p:cNvPicPr>
            <a:picLocks noChangeAspect="1" noChangeArrowheads="1"/>
          </p:cNvPicPr>
          <p:nvPr/>
        </p:nvPicPr>
        <p:blipFill>
          <a:blip r:embed="rId4" cstate="print"/>
          <a:srcRect/>
          <a:stretch>
            <a:fillRect/>
          </a:stretch>
        </p:blipFill>
        <p:spPr bwMode="auto">
          <a:xfrm>
            <a:off x="6228184" y="332656"/>
            <a:ext cx="2466975" cy="1847851"/>
          </a:xfrm>
          <a:prstGeom prst="rect">
            <a:avLst/>
          </a:prstGeom>
          <a:noFill/>
        </p:spPr>
      </p:pic>
      <p:pic>
        <p:nvPicPr>
          <p:cNvPr id="140296" name="Picture 8" descr="http://t2.gstatic.com/images?q=tbn:ANd9GcTOYoao_oPHKvqWlvkY5SVxf3o9M3v6Dr04C0gDIZeT2fHQ09qHlw"/>
          <p:cNvPicPr>
            <a:picLocks noChangeAspect="1" noChangeArrowheads="1"/>
          </p:cNvPicPr>
          <p:nvPr/>
        </p:nvPicPr>
        <p:blipFill>
          <a:blip r:embed="rId5" cstate="print"/>
          <a:srcRect/>
          <a:stretch>
            <a:fillRect/>
          </a:stretch>
        </p:blipFill>
        <p:spPr bwMode="auto">
          <a:xfrm>
            <a:off x="179512" y="2204864"/>
            <a:ext cx="2466975" cy="1847851"/>
          </a:xfrm>
          <a:prstGeom prst="rect">
            <a:avLst/>
          </a:prstGeom>
          <a:noFill/>
        </p:spPr>
      </p:pic>
      <p:pic>
        <p:nvPicPr>
          <p:cNvPr id="140298" name="Picture 10" descr="http://t1.gstatic.com/images?q=tbn:ANd9GcRQEB0y2EkkhSB8PrSfvQ-hkS6Bb0kCGswXS98YD7wGV2e4lAFK"/>
          <p:cNvPicPr>
            <a:picLocks noChangeAspect="1" noChangeArrowheads="1"/>
          </p:cNvPicPr>
          <p:nvPr/>
        </p:nvPicPr>
        <p:blipFill>
          <a:blip r:embed="rId6" cstate="print"/>
          <a:srcRect/>
          <a:stretch>
            <a:fillRect/>
          </a:stretch>
        </p:blipFill>
        <p:spPr bwMode="auto">
          <a:xfrm>
            <a:off x="2915816" y="2276872"/>
            <a:ext cx="2736304" cy="1857376"/>
          </a:xfrm>
          <a:prstGeom prst="rect">
            <a:avLst/>
          </a:prstGeom>
          <a:noFill/>
        </p:spPr>
      </p:pic>
      <p:pic>
        <p:nvPicPr>
          <p:cNvPr id="140300" name="Picture 12" descr="http://t2.gstatic.com/images?q=tbn:ANd9GcQRQ3j0QHBC-Rh61d9Sodxg2Jcp3HMvcuVimuQhH7aMr13h8cV4"/>
          <p:cNvPicPr>
            <a:picLocks noChangeAspect="1" noChangeArrowheads="1"/>
          </p:cNvPicPr>
          <p:nvPr/>
        </p:nvPicPr>
        <p:blipFill>
          <a:blip r:embed="rId7" cstate="print"/>
          <a:srcRect/>
          <a:stretch>
            <a:fillRect/>
          </a:stretch>
        </p:blipFill>
        <p:spPr bwMode="auto">
          <a:xfrm>
            <a:off x="6012160" y="2420888"/>
            <a:ext cx="2664296" cy="1762126"/>
          </a:xfrm>
          <a:prstGeom prst="rect">
            <a:avLst/>
          </a:prstGeom>
          <a:noFill/>
        </p:spPr>
      </p:pic>
      <p:pic>
        <p:nvPicPr>
          <p:cNvPr id="140302" name="Picture 14" descr="http://t3.gstatic.com/images?q=tbn:ANd9GcRAOek9lGlqENR_9jT7rxutBruHiAaM1HMN_k751jjpVlPOX0Ksng"/>
          <p:cNvPicPr>
            <a:picLocks noChangeAspect="1" noChangeArrowheads="1"/>
          </p:cNvPicPr>
          <p:nvPr/>
        </p:nvPicPr>
        <p:blipFill>
          <a:blip r:embed="rId8" cstate="print"/>
          <a:srcRect/>
          <a:stretch>
            <a:fillRect/>
          </a:stretch>
        </p:blipFill>
        <p:spPr bwMode="auto">
          <a:xfrm>
            <a:off x="179512" y="4365104"/>
            <a:ext cx="2619375" cy="2160240"/>
          </a:xfrm>
          <a:prstGeom prst="rect">
            <a:avLst/>
          </a:prstGeom>
          <a:noFill/>
        </p:spPr>
      </p:pic>
      <p:pic>
        <p:nvPicPr>
          <p:cNvPr id="140304" name="Picture 16" descr="http://t1.gstatic.com/images?q=tbn:ANd9GcStEabXqyixAnXsz1D5ry596Wj-y6Hbik5hogxD2eAZ5bD9ho1L"/>
          <p:cNvPicPr>
            <a:picLocks noChangeAspect="1" noChangeArrowheads="1"/>
          </p:cNvPicPr>
          <p:nvPr/>
        </p:nvPicPr>
        <p:blipFill>
          <a:blip r:embed="rId9" cstate="print"/>
          <a:srcRect/>
          <a:stretch>
            <a:fillRect/>
          </a:stretch>
        </p:blipFill>
        <p:spPr bwMode="auto">
          <a:xfrm>
            <a:off x="3131840" y="4437112"/>
            <a:ext cx="2619375" cy="2088232"/>
          </a:xfrm>
          <a:prstGeom prst="rect">
            <a:avLst/>
          </a:prstGeom>
          <a:noFill/>
        </p:spPr>
      </p:pic>
      <p:pic>
        <p:nvPicPr>
          <p:cNvPr id="140306" name="Picture 18" descr="http://t1.gstatic.com/images?q=tbn:ANd9GcQfYsJcQtAxXUruxucS6asX_SOiqjbxV_o6IKpJG7K8cBsUwiISgA"/>
          <p:cNvPicPr>
            <a:picLocks noChangeAspect="1" noChangeArrowheads="1"/>
          </p:cNvPicPr>
          <p:nvPr/>
        </p:nvPicPr>
        <p:blipFill>
          <a:blip r:embed="rId10" cstate="print"/>
          <a:srcRect/>
          <a:stretch>
            <a:fillRect/>
          </a:stretch>
        </p:blipFill>
        <p:spPr bwMode="auto">
          <a:xfrm>
            <a:off x="6084168" y="4509120"/>
            <a:ext cx="2705100" cy="20162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40290"/>
                                        </p:tgtEl>
                                        <p:attrNameLst>
                                          <p:attrName>style.visibility</p:attrName>
                                        </p:attrNameLst>
                                      </p:cBhvr>
                                      <p:to>
                                        <p:strVal val="visible"/>
                                      </p:to>
                                    </p:set>
                                    <p:anim to="" calcmode="lin" valueType="num">
                                      <p:cBhvr>
                                        <p:cTn id="7" dur="1" fill="hold"/>
                                        <p:tgtEl>
                                          <p:spTgt spid="14029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40292"/>
                                        </p:tgtEl>
                                        <p:attrNameLst>
                                          <p:attrName>style.visibility</p:attrName>
                                        </p:attrNameLst>
                                      </p:cBhvr>
                                      <p:to>
                                        <p:strVal val="visible"/>
                                      </p:to>
                                    </p:set>
                                    <p:anim to="" calcmode="lin" valueType="num">
                                      <p:cBhvr>
                                        <p:cTn id="12" dur="1" fill="hold"/>
                                        <p:tgtEl>
                                          <p:spTgt spid="14029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40294"/>
                                        </p:tgtEl>
                                        <p:attrNameLst>
                                          <p:attrName>style.visibility</p:attrName>
                                        </p:attrNameLst>
                                      </p:cBhvr>
                                      <p:to>
                                        <p:strVal val="visible"/>
                                      </p:to>
                                    </p:set>
                                    <p:anim to="" calcmode="lin" valueType="num">
                                      <p:cBhvr>
                                        <p:cTn id="17" dur="1" fill="hold"/>
                                        <p:tgtEl>
                                          <p:spTgt spid="14029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40296"/>
                                        </p:tgtEl>
                                        <p:attrNameLst>
                                          <p:attrName>style.visibility</p:attrName>
                                        </p:attrNameLst>
                                      </p:cBhvr>
                                      <p:to>
                                        <p:strVal val="visible"/>
                                      </p:to>
                                    </p:set>
                                    <p:anim to="" calcmode="lin" valueType="num">
                                      <p:cBhvr>
                                        <p:cTn id="22" dur="1" fill="hold"/>
                                        <p:tgtEl>
                                          <p:spTgt spid="14029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40298"/>
                                        </p:tgtEl>
                                        <p:attrNameLst>
                                          <p:attrName>style.visibility</p:attrName>
                                        </p:attrNameLst>
                                      </p:cBhvr>
                                      <p:to>
                                        <p:strVal val="visible"/>
                                      </p:to>
                                    </p:set>
                                    <p:anim to="" calcmode="lin" valueType="num">
                                      <p:cBhvr>
                                        <p:cTn id="27" dur="1" fill="hold"/>
                                        <p:tgtEl>
                                          <p:spTgt spid="14029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40300"/>
                                        </p:tgtEl>
                                        <p:attrNameLst>
                                          <p:attrName>style.visibility</p:attrName>
                                        </p:attrNameLst>
                                      </p:cBhvr>
                                      <p:to>
                                        <p:strVal val="visible"/>
                                      </p:to>
                                    </p:set>
                                    <p:animEffect transition="in" filter="blinds(horizontal)">
                                      <p:cBhvr>
                                        <p:cTn id="32" dur="500"/>
                                        <p:tgtEl>
                                          <p:spTgt spid="140300"/>
                                        </p:tgtEl>
                                      </p:cBhvr>
                                    </p:animEffect>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40302"/>
                                        </p:tgtEl>
                                        <p:attrNameLst>
                                          <p:attrName>style.visibility</p:attrName>
                                        </p:attrNameLst>
                                      </p:cBhvr>
                                      <p:to>
                                        <p:strVal val="visible"/>
                                      </p:to>
                                    </p:set>
                                    <p:anim to="" calcmode="lin" valueType="num">
                                      <p:cBhvr>
                                        <p:cTn id="37" dur="1" fill="hold"/>
                                        <p:tgtEl>
                                          <p:spTgt spid="140302"/>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40304"/>
                                        </p:tgtEl>
                                        <p:attrNameLst>
                                          <p:attrName>style.visibility</p:attrName>
                                        </p:attrNameLst>
                                      </p:cBhvr>
                                      <p:to>
                                        <p:strVal val="visible"/>
                                      </p:to>
                                    </p:set>
                                    <p:animEffect transition="in" filter="blinds(horizontal)">
                                      <p:cBhvr>
                                        <p:cTn id="42" dur="500"/>
                                        <p:tgtEl>
                                          <p:spTgt spid="14030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140306"/>
                                        </p:tgtEl>
                                        <p:attrNameLst>
                                          <p:attrName>style.visibility</p:attrName>
                                        </p:attrNameLst>
                                      </p:cBhvr>
                                      <p:to>
                                        <p:strVal val="visible"/>
                                      </p:to>
                                    </p:set>
                                    <p:animEffect transition="in" filter="blinds(horizontal)">
                                      <p:cBhvr>
                                        <p:cTn id="47" dur="500"/>
                                        <p:tgtEl>
                                          <p:spTgt spid="140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http://t2.gstatic.com/images?q=tbn:ANd9GcQuuzYySpvUYclmJ-jIRelLWf1QBoCnuH-Q7uOeTdzSNOi_QH9i"/>
          <p:cNvPicPr>
            <a:picLocks noChangeAspect="1" noChangeArrowheads="1"/>
          </p:cNvPicPr>
          <p:nvPr/>
        </p:nvPicPr>
        <p:blipFill>
          <a:blip r:embed="rId2" cstate="print"/>
          <a:srcRect/>
          <a:stretch>
            <a:fillRect/>
          </a:stretch>
        </p:blipFill>
        <p:spPr bwMode="auto">
          <a:xfrm>
            <a:off x="323528" y="332656"/>
            <a:ext cx="8568952" cy="5040560"/>
          </a:xfrm>
          <a:prstGeom prst="rect">
            <a:avLst/>
          </a:prstGeom>
          <a:noFill/>
        </p:spPr>
      </p:pic>
      <p:sp>
        <p:nvSpPr>
          <p:cNvPr id="3" name="2 Terminador"/>
          <p:cNvSpPr/>
          <p:nvPr/>
        </p:nvSpPr>
        <p:spPr>
          <a:xfrm>
            <a:off x="323528" y="5589240"/>
            <a:ext cx="8496944" cy="1008112"/>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b="1" dirty="0" smtClean="0"/>
              <a:t>Hacía tan solo diez minutos que había sucedido el maremoto de 8,9, puntos en la escala de Richter, cuando arribó a la ciudad el tsunami. ¿Cuánto cree usted que mide esa ola?</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descr="http://t2.gstatic.com/images?q=tbn:ANd9GcT3v4JRp9R1ALNTNG6e0nAoWwNcAtQLjv097elGE1U3HFJVUkr7"/>
          <p:cNvPicPr>
            <a:picLocks noChangeAspect="1" noChangeArrowheads="1"/>
          </p:cNvPicPr>
          <p:nvPr/>
        </p:nvPicPr>
        <p:blipFill>
          <a:blip r:embed="rId2" cstate="print"/>
          <a:srcRect/>
          <a:stretch>
            <a:fillRect/>
          </a:stretch>
        </p:blipFill>
        <p:spPr bwMode="auto">
          <a:xfrm>
            <a:off x="611560" y="332656"/>
            <a:ext cx="7848872" cy="5040560"/>
          </a:xfrm>
          <a:prstGeom prst="rect">
            <a:avLst/>
          </a:prstGeom>
          <a:noFill/>
        </p:spPr>
      </p:pic>
      <p:sp>
        <p:nvSpPr>
          <p:cNvPr id="3" name="2 Terminador"/>
          <p:cNvSpPr/>
          <p:nvPr/>
        </p:nvSpPr>
        <p:spPr>
          <a:xfrm>
            <a:off x="323528" y="5661248"/>
            <a:ext cx="8424936" cy="93610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000" b="1" dirty="0" smtClean="0"/>
              <a:t>Muro de diez mts x dos kits en el que se emplearon 30 años para construirlo, construido para detener un posible tsunami, fue sobrepasado arrasando barcos y carros por encima de él.</a:t>
            </a:r>
            <a:endParaRPr lang="es-CO" sz="2000" b="1" dirty="0"/>
          </a:p>
        </p:txBody>
      </p:sp>
      <p:sp>
        <p:nvSpPr>
          <p:cNvPr id="4" name="3 Flecha arriba"/>
          <p:cNvSpPr/>
          <p:nvPr/>
        </p:nvSpPr>
        <p:spPr>
          <a:xfrm rot="533226">
            <a:off x="6419591" y="1464754"/>
            <a:ext cx="484632" cy="4073033"/>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60770"/>
                                        </p:tgtEl>
                                        <p:attrNameLst>
                                          <p:attrName>style.visibility</p:attrName>
                                        </p:attrNameLst>
                                      </p:cBhvr>
                                      <p:to>
                                        <p:strVal val="visible"/>
                                      </p:to>
                                    </p:set>
                                    <p:anim to="" calcmode="lin" valueType="num">
                                      <p:cBhvr>
                                        <p:cTn id="7" dur="1" fill="hold"/>
                                        <p:tgtEl>
                                          <p:spTgt spid="16077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http://t3.gstatic.com/images?q=tbn:ANd9GcQPNPnpgjqHXxUmhOFWv3xBbznSE-Jx7n3eh0F9N02YuC6I6Ojs"/>
          <p:cNvPicPr>
            <a:picLocks noChangeAspect="1" noChangeArrowheads="1"/>
          </p:cNvPicPr>
          <p:nvPr/>
        </p:nvPicPr>
        <p:blipFill>
          <a:blip r:embed="rId2" cstate="print"/>
          <a:srcRect/>
          <a:stretch>
            <a:fillRect/>
          </a:stretch>
        </p:blipFill>
        <p:spPr bwMode="auto">
          <a:xfrm>
            <a:off x="251520" y="332656"/>
            <a:ext cx="8424936" cy="4968552"/>
          </a:xfrm>
          <a:prstGeom prst="rect">
            <a:avLst/>
          </a:prstGeom>
          <a:noFill/>
        </p:spPr>
      </p:pic>
      <p:sp>
        <p:nvSpPr>
          <p:cNvPr id="3" name="2 Terminador"/>
          <p:cNvSpPr/>
          <p:nvPr/>
        </p:nvSpPr>
        <p:spPr>
          <a:xfrm>
            <a:off x="395536" y="5877272"/>
            <a:ext cx="8064896" cy="792088"/>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000" b="1" dirty="0" smtClean="0"/>
              <a:t>Edificios construidos a prueba de terremotos fueron destruidos.</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http://t1.gstatic.com/images?q=tbn:ANd9GcSXZ12x2nzoAWCiUMILXhXrwDXwm27bmrdvMW4-Iy8htcLl3XHv"/>
          <p:cNvPicPr>
            <a:picLocks noChangeAspect="1" noChangeArrowheads="1"/>
          </p:cNvPicPr>
          <p:nvPr/>
        </p:nvPicPr>
        <p:blipFill>
          <a:blip r:embed="rId2" cstate="print"/>
          <a:srcRect/>
          <a:stretch>
            <a:fillRect/>
          </a:stretch>
        </p:blipFill>
        <p:spPr bwMode="auto">
          <a:xfrm>
            <a:off x="179512" y="404664"/>
            <a:ext cx="2495550" cy="1838325"/>
          </a:xfrm>
          <a:prstGeom prst="rect">
            <a:avLst/>
          </a:prstGeom>
          <a:noFill/>
        </p:spPr>
      </p:pic>
      <p:pic>
        <p:nvPicPr>
          <p:cNvPr id="141316" name="Picture 4" descr="http://t0.gstatic.com/images?q=tbn:ANd9GcS0p4CT52ABHZmymJaTqI9bqH7mII8Dbftp9Jq8g4PTUFRfV425"/>
          <p:cNvPicPr>
            <a:picLocks noChangeAspect="1" noChangeArrowheads="1"/>
          </p:cNvPicPr>
          <p:nvPr/>
        </p:nvPicPr>
        <p:blipFill>
          <a:blip r:embed="rId3" cstate="print"/>
          <a:srcRect/>
          <a:stretch>
            <a:fillRect/>
          </a:stretch>
        </p:blipFill>
        <p:spPr bwMode="auto">
          <a:xfrm>
            <a:off x="2843808" y="332656"/>
            <a:ext cx="2736304" cy="1887092"/>
          </a:xfrm>
          <a:prstGeom prst="rect">
            <a:avLst/>
          </a:prstGeom>
          <a:noFill/>
        </p:spPr>
      </p:pic>
      <p:pic>
        <p:nvPicPr>
          <p:cNvPr id="141318" name="Picture 6" descr="http://t0.gstatic.com/images?q=tbn:ANd9GcTP2mQS-uefEYlRC1gqNhQAcwkWjP-PdiEDaxXFXn6L0icnp2ZdTg"/>
          <p:cNvPicPr>
            <a:picLocks noChangeAspect="1" noChangeArrowheads="1"/>
          </p:cNvPicPr>
          <p:nvPr/>
        </p:nvPicPr>
        <p:blipFill>
          <a:blip r:embed="rId4" cstate="print"/>
          <a:srcRect/>
          <a:stretch>
            <a:fillRect/>
          </a:stretch>
        </p:blipFill>
        <p:spPr bwMode="auto">
          <a:xfrm>
            <a:off x="5868144" y="404664"/>
            <a:ext cx="3096344" cy="3600399"/>
          </a:xfrm>
          <a:prstGeom prst="rect">
            <a:avLst/>
          </a:prstGeom>
          <a:noFill/>
        </p:spPr>
      </p:pic>
      <p:pic>
        <p:nvPicPr>
          <p:cNvPr id="141322" name="Picture 10" descr="http://t2.gstatic.com/images?q=tbn:ANd9GcRf49ouQeCEcyenStX5B3Y9uoeBILZkXI4SdopOjlq5E70DTcOH"/>
          <p:cNvPicPr>
            <a:picLocks noChangeAspect="1" noChangeArrowheads="1"/>
          </p:cNvPicPr>
          <p:nvPr/>
        </p:nvPicPr>
        <p:blipFill>
          <a:blip r:embed="rId5" cstate="print"/>
          <a:srcRect/>
          <a:stretch>
            <a:fillRect/>
          </a:stretch>
        </p:blipFill>
        <p:spPr bwMode="auto">
          <a:xfrm>
            <a:off x="2915816" y="2492896"/>
            <a:ext cx="2619375" cy="1743076"/>
          </a:xfrm>
          <a:prstGeom prst="rect">
            <a:avLst/>
          </a:prstGeom>
          <a:noFill/>
        </p:spPr>
      </p:pic>
      <p:pic>
        <p:nvPicPr>
          <p:cNvPr id="141326" name="Picture 14" descr="http://t2.gstatic.com/images?q=tbn:ANd9GcQSrkglB9i1VEFwX-X2X1MSF8acmHZKzh6snyVddf2lC5IOGCW-4Q"/>
          <p:cNvPicPr>
            <a:picLocks noChangeAspect="1" noChangeArrowheads="1"/>
          </p:cNvPicPr>
          <p:nvPr/>
        </p:nvPicPr>
        <p:blipFill>
          <a:blip r:embed="rId6" cstate="print"/>
          <a:srcRect/>
          <a:stretch>
            <a:fillRect/>
          </a:stretch>
        </p:blipFill>
        <p:spPr bwMode="auto">
          <a:xfrm>
            <a:off x="251521" y="2636912"/>
            <a:ext cx="2592288" cy="3500984"/>
          </a:xfrm>
          <a:prstGeom prst="rect">
            <a:avLst/>
          </a:prstGeom>
          <a:noFill/>
        </p:spPr>
      </p:pic>
      <p:pic>
        <p:nvPicPr>
          <p:cNvPr id="141328" name="Picture 16" descr="http://t1.gstatic.com/images?q=tbn:ANd9GcTT1VlhITaqXjEcT0ciT9vbcwp_jzLoxN_A6hiFGS1nqobB7o19"/>
          <p:cNvPicPr>
            <a:picLocks noChangeAspect="1" noChangeArrowheads="1"/>
          </p:cNvPicPr>
          <p:nvPr/>
        </p:nvPicPr>
        <p:blipFill>
          <a:blip r:embed="rId7" cstate="print"/>
          <a:srcRect/>
          <a:stretch>
            <a:fillRect/>
          </a:stretch>
        </p:blipFill>
        <p:spPr bwMode="auto">
          <a:xfrm>
            <a:off x="2987824" y="4509120"/>
            <a:ext cx="2520280" cy="1709937"/>
          </a:xfrm>
          <a:prstGeom prst="rect">
            <a:avLst/>
          </a:prstGeom>
          <a:noFill/>
        </p:spPr>
      </p:pic>
      <p:pic>
        <p:nvPicPr>
          <p:cNvPr id="141330" name="Picture 18" descr="http://t2.gstatic.com/images?q=tbn:ANd9GcScflpzg75w6s9ampPy0Kvpv2C5e4LuqAEYz7gV4ahtnU07emfc"/>
          <p:cNvPicPr>
            <a:picLocks noChangeAspect="1" noChangeArrowheads="1"/>
          </p:cNvPicPr>
          <p:nvPr/>
        </p:nvPicPr>
        <p:blipFill>
          <a:blip r:embed="rId8" cstate="print"/>
          <a:srcRect/>
          <a:stretch>
            <a:fillRect/>
          </a:stretch>
        </p:blipFill>
        <p:spPr bwMode="auto">
          <a:xfrm>
            <a:off x="5796136" y="4365104"/>
            <a:ext cx="3096344" cy="1847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41314"/>
                                        </p:tgtEl>
                                        <p:attrNameLst>
                                          <p:attrName>style.visibility</p:attrName>
                                        </p:attrNameLst>
                                      </p:cBhvr>
                                      <p:to>
                                        <p:strVal val="visible"/>
                                      </p:to>
                                    </p:set>
                                    <p:anim to="" calcmode="lin" valueType="num">
                                      <p:cBhvr>
                                        <p:cTn id="7" dur="1" fill="hold"/>
                                        <p:tgtEl>
                                          <p:spTgt spid="14131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1" fill="hold">
                                          <p:stCondLst>
                                            <p:cond delay="0"/>
                                          </p:stCondLst>
                                        </p:cTn>
                                        <p:tgtEl>
                                          <p:spTgt spid="141316"/>
                                        </p:tgtEl>
                                        <p:attrNameLst>
                                          <p:attrName>style.visibility</p:attrName>
                                        </p:attrNameLst>
                                      </p:cBhvr>
                                      <p:to>
                                        <p:strVal val="visible"/>
                                      </p:to>
                                    </p:set>
                                    <p:anim calcmode="lin" valueType="num">
                                      <p:cBhvr additive="base">
                                        <p:cTn id="12" dur="5000" fill="hold"/>
                                        <p:tgtEl>
                                          <p:spTgt spid="141316"/>
                                        </p:tgtEl>
                                        <p:attrNameLst>
                                          <p:attrName>ppt_x</p:attrName>
                                        </p:attrNameLst>
                                      </p:cBhvr>
                                      <p:tavLst>
                                        <p:tav tm="0">
                                          <p:val>
                                            <p:strVal val="#ppt_x"/>
                                          </p:val>
                                        </p:tav>
                                        <p:tav tm="100000">
                                          <p:val>
                                            <p:strVal val="#ppt_x"/>
                                          </p:val>
                                        </p:tav>
                                      </p:tavLst>
                                    </p:anim>
                                    <p:anim calcmode="lin" valueType="num">
                                      <p:cBhvr additive="base">
                                        <p:cTn id="13" dur="5000" fill="hold"/>
                                        <p:tgtEl>
                                          <p:spTgt spid="14131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41318"/>
                                        </p:tgtEl>
                                        <p:attrNameLst>
                                          <p:attrName>style.visibility</p:attrName>
                                        </p:attrNameLst>
                                      </p:cBhvr>
                                      <p:to>
                                        <p:strVal val="visible"/>
                                      </p:to>
                                    </p:set>
                                    <p:animEffect transition="in" filter="wipe(down)">
                                      <p:cBhvr>
                                        <p:cTn id="18" dur="500"/>
                                        <p:tgtEl>
                                          <p:spTgt spid="141318"/>
                                        </p:tgtEl>
                                      </p:cBhvr>
                                    </p:animEffect>
                                  </p:childTnLst>
                                </p:cTn>
                              </p:par>
                            </p:childTnLst>
                          </p:cTn>
                        </p:par>
                      </p:childTnLst>
                    </p:cTn>
                  </p:par>
                  <p:par>
                    <p:cTn id="19" fill="hold">
                      <p:stCondLst>
                        <p:cond delay="indefinite"/>
                      </p:stCondLst>
                      <p:childTnLst>
                        <p:par>
                          <p:cTn id="20" fill="hold">
                            <p:stCondLst>
                              <p:cond delay="0"/>
                            </p:stCondLst>
                            <p:childTnLst>
                              <p:par>
                                <p:cTn id="21" presetID="55" presetClass="entr" presetSubtype="0" fill="hold" nodeType="clickEffect">
                                  <p:stCondLst>
                                    <p:cond delay="0"/>
                                  </p:stCondLst>
                                  <p:childTnLst>
                                    <p:set>
                                      <p:cBhvr>
                                        <p:cTn id="22" dur="1" fill="hold">
                                          <p:stCondLst>
                                            <p:cond delay="0"/>
                                          </p:stCondLst>
                                        </p:cTn>
                                        <p:tgtEl>
                                          <p:spTgt spid="141322"/>
                                        </p:tgtEl>
                                        <p:attrNameLst>
                                          <p:attrName>style.visibility</p:attrName>
                                        </p:attrNameLst>
                                      </p:cBhvr>
                                      <p:to>
                                        <p:strVal val="visible"/>
                                      </p:to>
                                    </p:set>
                                    <p:anim calcmode="lin" valueType="num">
                                      <p:cBhvr>
                                        <p:cTn id="23" dur="1000" fill="hold"/>
                                        <p:tgtEl>
                                          <p:spTgt spid="141322"/>
                                        </p:tgtEl>
                                        <p:attrNameLst>
                                          <p:attrName>ppt_w</p:attrName>
                                        </p:attrNameLst>
                                      </p:cBhvr>
                                      <p:tavLst>
                                        <p:tav tm="0">
                                          <p:val>
                                            <p:strVal val="#ppt_w*0.70"/>
                                          </p:val>
                                        </p:tav>
                                        <p:tav tm="100000">
                                          <p:val>
                                            <p:strVal val="#ppt_w"/>
                                          </p:val>
                                        </p:tav>
                                      </p:tavLst>
                                    </p:anim>
                                    <p:anim calcmode="lin" valueType="num">
                                      <p:cBhvr>
                                        <p:cTn id="24" dur="1000" fill="hold"/>
                                        <p:tgtEl>
                                          <p:spTgt spid="141322"/>
                                        </p:tgtEl>
                                        <p:attrNameLst>
                                          <p:attrName>ppt_h</p:attrName>
                                        </p:attrNameLst>
                                      </p:cBhvr>
                                      <p:tavLst>
                                        <p:tav tm="0">
                                          <p:val>
                                            <p:strVal val="#ppt_h"/>
                                          </p:val>
                                        </p:tav>
                                        <p:tav tm="100000">
                                          <p:val>
                                            <p:strVal val="#ppt_h"/>
                                          </p:val>
                                        </p:tav>
                                      </p:tavLst>
                                    </p:anim>
                                    <p:animEffect transition="in" filter="fade">
                                      <p:cBhvr>
                                        <p:cTn id="25" dur="1000"/>
                                        <p:tgtEl>
                                          <p:spTgt spid="141322"/>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41326"/>
                                        </p:tgtEl>
                                        <p:attrNameLst>
                                          <p:attrName>style.visibility</p:attrName>
                                        </p:attrNameLst>
                                      </p:cBhvr>
                                      <p:to>
                                        <p:strVal val="visible"/>
                                      </p:to>
                                    </p:set>
                                    <p:animEffect transition="in" filter="blinds(horizontal)">
                                      <p:cBhvr>
                                        <p:cTn id="30" dur="500"/>
                                        <p:tgtEl>
                                          <p:spTgt spid="141326"/>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141328"/>
                                        </p:tgtEl>
                                        <p:attrNameLst>
                                          <p:attrName>style.visibility</p:attrName>
                                        </p:attrNameLst>
                                      </p:cBhvr>
                                      <p:to>
                                        <p:strVal val="visible"/>
                                      </p:to>
                                    </p:set>
                                    <p:animEffect transition="in" filter="blinds(horizontal)">
                                      <p:cBhvr>
                                        <p:cTn id="35" dur="500"/>
                                        <p:tgtEl>
                                          <p:spTgt spid="141328"/>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nodeType="clickEffect">
                                  <p:stCondLst>
                                    <p:cond delay="0"/>
                                  </p:stCondLst>
                                  <p:childTnLst>
                                    <p:set>
                                      <p:cBhvr>
                                        <p:cTn id="39" dur="1" fill="hold">
                                          <p:stCondLst>
                                            <p:cond delay="0"/>
                                          </p:stCondLst>
                                        </p:cTn>
                                        <p:tgtEl>
                                          <p:spTgt spid="141330"/>
                                        </p:tgtEl>
                                        <p:attrNameLst>
                                          <p:attrName>style.visibility</p:attrName>
                                        </p:attrNameLst>
                                      </p:cBhvr>
                                      <p:to>
                                        <p:strVal val="visible"/>
                                      </p:to>
                                    </p:set>
                                    <p:animEffect transition="in" filter="diamond(in)">
                                      <p:cBhvr>
                                        <p:cTn id="40" dur="2000"/>
                                        <p:tgtEl>
                                          <p:spTgt spid="1413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http://t2.gstatic.com/images?q=tbn:ANd9GcR4uVuSUyaHBBCoxjdjCcg0iT8Cr8MaGxYr06esGHfE_5yH6__k"/>
          <p:cNvPicPr>
            <a:picLocks noChangeAspect="1" noChangeArrowheads="1"/>
          </p:cNvPicPr>
          <p:nvPr/>
        </p:nvPicPr>
        <p:blipFill>
          <a:blip r:embed="rId2" cstate="print"/>
          <a:srcRect/>
          <a:stretch>
            <a:fillRect/>
          </a:stretch>
        </p:blipFill>
        <p:spPr bwMode="auto">
          <a:xfrm>
            <a:off x="251520" y="332656"/>
            <a:ext cx="4320480" cy="1733551"/>
          </a:xfrm>
          <a:prstGeom prst="rect">
            <a:avLst/>
          </a:prstGeom>
          <a:noFill/>
        </p:spPr>
      </p:pic>
      <p:pic>
        <p:nvPicPr>
          <p:cNvPr id="142342" name="Picture 6" descr="http://t0.gstatic.com/images?q=tbn:ANd9GcTczat_o8LGM8Qbw8CgevEPzLHGIXLW4r0l5bQZRtI7U2IdqpFvTQ"/>
          <p:cNvPicPr>
            <a:picLocks noChangeAspect="1" noChangeArrowheads="1"/>
          </p:cNvPicPr>
          <p:nvPr/>
        </p:nvPicPr>
        <p:blipFill>
          <a:blip r:embed="rId3" cstate="print"/>
          <a:srcRect/>
          <a:stretch>
            <a:fillRect/>
          </a:stretch>
        </p:blipFill>
        <p:spPr bwMode="auto">
          <a:xfrm>
            <a:off x="4716016" y="332657"/>
            <a:ext cx="4176464" cy="1728191"/>
          </a:xfrm>
          <a:prstGeom prst="rect">
            <a:avLst/>
          </a:prstGeom>
          <a:noFill/>
        </p:spPr>
      </p:pic>
      <p:pic>
        <p:nvPicPr>
          <p:cNvPr id="142344" name="Picture 8" descr="http://t0.gstatic.com/images?q=tbn:ANd9GcS16a11a73lSgpFHr9oKrvhd8rjkzcvtMoANp5S8houM5h8sfQhUA"/>
          <p:cNvPicPr>
            <a:picLocks noChangeAspect="1" noChangeArrowheads="1"/>
          </p:cNvPicPr>
          <p:nvPr/>
        </p:nvPicPr>
        <p:blipFill>
          <a:blip r:embed="rId4" cstate="print"/>
          <a:srcRect/>
          <a:stretch>
            <a:fillRect/>
          </a:stretch>
        </p:blipFill>
        <p:spPr bwMode="auto">
          <a:xfrm>
            <a:off x="251520" y="2204864"/>
            <a:ext cx="4320480" cy="1872208"/>
          </a:xfrm>
          <a:prstGeom prst="rect">
            <a:avLst/>
          </a:prstGeom>
          <a:noFill/>
        </p:spPr>
      </p:pic>
      <p:pic>
        <p:nvPicPr>
          <p:cNvPr id="142346" name="Picture 10" descr="http://t2.gstatic.com/images?q=tbn:ANd9GcTKmGeGLqvT2y-NmirUwYAKYoHLOsDTO7eCZyQGdM5EC1qNctqN"/>
          <p:cNvPicPr>
            <a:picLocks noChangeAspect="1" noChangeArrowheads="1"/>
          </p:cNvPicPr>
          <p:nvPr/>
        </p:nvPicPr>
        <p:blipFill>
          <a:blip r:embed="rId5" cstate="print"/>
          <a:srcRect/>
          <a:stretch>
            <a:fillRect/>
          </a:stretch>
        </p:blipFill>
        <p:spPr bwMode="auto">
          <a:xfrm>
            <a:off x="4716016" y="2204864"/>
            <a:ext cx="4104456" cy="4392488"/>
          </a:xfrm>
          <a:prstGeom prst="rect">
            <a:avLst/>
          </a:prstGeom>
          <a:noFill/>
        </p:spPr>
      </p:pic>
      <p:pic>
        <p:nvPicPr>
          <p:cNvPr id="142354" name="Picture 18" descr="http://t1.gstatic.com/images?q=tbn:ANd9GcSK2ghtiv3Sur1xFQt4oBDbHhbX3Sj1dweiQXl0S4niyzICGW35_w"/>
          <p:cNvPicPr>
            <a:picLocks noChangeAspect="1" noChangeArrowheads="1"/>
          </p:cNvPicPr>
          <p:nvPr/>
        </p:nvPicPr>
        <p:blipFill>
          <a:blip r:embed="rId6" cstate="print"/>
          <a:srcRect/>
          <a:stretch>
            <a:fillRect/>
          </a:stretch>
        </p:blipFill>
        <p:spPr bwMode="auto">
          <a:xfrm>
            <a:off x="251520" y="4293096"/>
            <a:ext cx="4320480" cy="227989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42338"/>
                                        </p:tgtEl>
                                        <p:attrNameLst>
                                          <p:attrName>style.visibility</p:attrName>
                                        </p:attrNameLst>
                                      </p:cBhvr>
                                      <p:to>
                                        <p:strVal val="visible"/>
                                      </p:to>
                                    </p:set>
                                    <p:anim to="" calcmode="lin" valueType="num">
                                      <p:cBhvr>
                                        <p:cTn id="7" dur="1" fill="hold"/>
                                        <p:tgtEl>
                                          <p:spTgt spid="14233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42342"/>
                                        </p:tgtEl>
                                        <p:attrNameLst>
                                          <p:attrName>style.visibility</p:attrName>
                                        </p:attrNameLst>
                                      </p:cBhvr>
                                      <p:to>
                                        <p:strVal val="visible"/>
                                      </p:to>
                                    </p:set>
                                    <p:anim to="" calcmode="lin" valueType="num">
                                      <p:cBhvr>
                                        <p:cTn id="12" dur="1" fill="hold"/>
                                        <p:tgtEl>
                                          <p:spTgt spid="14234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42346"/>
                                        </p:tgtEl>
                                        <p:attrNameLst>
                                          <p:attrName>style.visibility</p:attrName>
                                        </p:attrNameLst>
                                      </p:cBhvr>
                                      <p:to>
                                        <p:strVal val="visible"/>
                                      </p:to>
                                    </p:set>
                                    <p:anim to="" calcmode="lin" valueType="num">
                                      <p:cBhvr>
                                        <p:cTn id="17" dur="1" fill="hold"/>
                                        <p:tgtEl>
                                          <p:spTgt spid="14234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42344"/>
                                        </p:tgtEl>
                                        <p:attrNameLst>
                                          <p:attrName>style.visibility</p:attrName>
                                        </p:attrNameLst>
                                      </p:cBhvr>
                                      <p:to>
                                        <p:strVal val="visible"/>
                                      </p:to>
                                    </p:set>
                                    <p:anim to="" calcmode="lin" valueType="num">
                                      <p:cBhvr>
                                        <p:cTn id="22" dur="1" fill="hold"/>
                                        <p:tgtEl>
                                          <p:spTgt spid="14234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42354"/>
                                        </p:tgtEl>
                                        <p:attrNameLst>
                                          <p:attrName>style.visibility</p:attrName>
                                        </p:attrNameLst>
                                      </p:cBhvr>
                                      <p:to>
                                        <p:strVal val="visible"/>
                                      </p:to>
                                    </p:set>
                                    <p:anim to="" calcmode="lin" valueType="num">
                                      <p:cBhvr>
                                        <p:cTn id="27" dur="1" fill="hold"/>
                                        <p:tgtEl>
                                          <p:spTgt spid="14235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 name="Picture 4" descr="http://t3.gstatic.com/images?q=tbn:ANd9GcRjRQRZ87XJD582EUVUwQB2BtRlTbhKXdAyKG0mtCz6AhZ3MrEN"/>
          <p:cNvPicPr>
            <a:picLocks noChangeAspect="1" noChangeArrowheads="1"/>
          </p:cNvPicPr>
          <p:nvPr/>
        </p:nvPicPr>
        <p:blipFill>
          <a:blip r:embed="rId2" cstate="print"/>
          <a:srcRect/>
          <a:stretch>
            <a:fillRect/>
          </a:stretch>
        </p:blipFill>
        <p:spPr bwMode="auto">
          <a:xfrm>
            <a:off x="323528" y="260648"/>
            <a:ext cx="3816424" cy="2952328"/>
          </a:xfrm>
          <a:prstGeom prst="rect">
            <a:avLst/>
          </a:prstGeom>
          <a:noFill/>
        </p:spPr>
      </p:pic>
      <p:pic>
        <p:nvPicPr>
          <p:cNvPr id="3" name="Picture 2" descr="http://t0.gstatic.com/images?q=tbn:ANd9GcTCp6YxoquIkdMjtuuDrKkuzVNAgHZPCE1mPp89iwe2cDpqZUcZ"/>
          <p:cNvPicPr>
            <a:picLocks noChangeAspect="1" noChangeArrowheads="1"/>
          </p:cNvPicPr>
          <p:nvPr/>
        </p:nvPicPr>
        <p:blipFill>
          <a:blip r:embed="rId3" cstate="print"/>
          <a:srcRect/>
          <a:stretch>
            <a:fillRect/>
          </a:stretch>
        </p:blipFill>
        <p:spPr bwMode="auto">
          <a:xfrm>
            <a:off x="4572000" y="332656"/>
            <a:ext cx="4320480" cy="2880320"/>
          </a:xfrm>
          <a:prstGeom prst="rect">
            <a:avLst/>
          </a:prstGeom>
          <a:noFill/>
        </p:spPr>
      </p:pic>
      <p:pic>
        <p:nvPicPr>
          <p:cNvPr id="4" name="Picture 14" descr="http://t2.gstatic.com/images?q=tbn:ANd9GcS4suSS90On8PRPUlq-sbrwPamRLRfX5MfEzVEwaNZBiCT83s4qBw"/>
          <p:cNvPicPr>
            <a:picLocks noChangeAspect="1" noChangeArrowheads="1"/>
          </p:cNvPicPr>
          <p:nvPr/>
        </p:nvPicPr>
        <p:blipFill>
          <a:blip r:embed="rId4" cstate="print"/>
          <a:srcRect/>
          <a:stretch>
            <a:fillRect/>
          </a:stretch>
        </p:blipFill>
        <p:spPr bwMode="auto">
          <a:xfrm>
            <a:off x="395536" y="3429000"/>
            <a:ext cx="3744416" cy="2952328"/>
          </a:xfrm>
          <a:prstGeom prst="rect">
            <a:avLst/>
          </a:prstGeom>
          <a:noFill/>
        </p:spPr>
      </p:pic>
      <p:pic>
        <p:nvPicPr>
          <p:cNvPr id="5" name="Picture 12" descr="http://t0.gstatic.com/images?q=tbn:ANd9GcSUdcn5IeLKEkldGN9n55zvaHxK16fj3zKhoftFVEXGgUWkJAnJOQ"/>
          <p:cNvPicPr>
            <a:picLocks noChangeAspect="1" noChangeArrowheads="1"/>
          </p:cNvPicPr>
          <p:nvPr/>
        </p:nvPicPr>
        <p:blipFill>
          <a:blip r:embed="rId5" cstate="print"/>
          <a:srcRect/>
          <a:stretch>
            <a:fillRect/>
          </a:stretch>
        </p:blipFill>
        <p:spPr bwMode="auto">
          <a:xfrm>
            <a:off x="4572000" y="3573016"/>
            <a:ext cx="4320480" cy="28803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to="" calcmode="lin" valueType="num">
                                      <p:cBhvr>
                                        <p:cTn id="12" dur="1" fill="hold"/>
                                        <p:tgtEl>
                                          <p:spTgt spid="3"/>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3.gstatic.com/images?q=tbn:ANd9GcRVKukwuJfTVeeKlMI93U0GXoo7rF_MNISJnIwqZD0_GcmiUdaxUw"/>
          <p:cNvPicPr>
            <a:picLocks noChangeAspect="1" noChangeArrowheads="1"/>
          </p:cNvPicPr>
          <p:nvPr/>
        </p:nvPicPr>
        <p:blipFill>
          <a:blip r:embed="rId2" cstate="print"/>
          <a:srcRect/>
          <a:stretch>
            <a:fillRect/>
          </a:stretch>
        </p:blipFill>
        <p:spPr bwMode="auto">
          <a:xfrm>
            <a:off x="179512" y="188640"/>
            <a:ext cx="4320480" cy="1744216"/>
          </a:xfrm>
          <a:prstGeom prst="rect">
            <a:avLst/>
          </a:prstGeom>
          <a:noFill/>
        </p:spPr>
      </p:pic>
      <p:pic>
        <p:nvPicPr>
          <p:cNvPr id="1030" name="Picture 6" descr="http://t3.gstatic.com/images?q=tbn:ANd9GcSMVYI2HVWHSYZHtf3Xy-RKOd1HekDyBFteMwfEXBQLJy1BjoaH"/>
          <p:cNvPicPr>
            <a:picLocks noChangeAspect="1" noChangeArrowheads="1"/>
          </p:cNvPicPr>
          <p:nvPr/>
        </p:nvPicPr>
        <p:blipFill>
          <a:blip r:embed="rId3" cstate="print"/>
          <a:srcRect/>
          <a:stretch>
            <a:fillRect/>
          </a:stretch>
        </p:blipFill>
        <p:spPr bwMode="auto">
          <a:xfrm>
            <a:off x="4716016" y="188640"/>
            <a:ext cx="4009628" cy="1728192"/>
          </a:xfrm>
          <a:prstGeom prst="rect">
            <a:avLst/>
          </a:prstGeom>
          <a:noFill/>
        </p:spPr>
      </p:pic>
      <p:pic>
        <p:nvPicPr>
          <p:cNvPr id="1036" name="Picture 12" descr="http://t3.gstatic.com/images?q=tbn:ANd9GcSxsJT83M4C9Gg-jEa-aKsDzZxaHKUM0_2AJ45FPqVosI4k7DVNlA"/>
          <p:cNvPicPr>
            <a:picLocks noChangeAspect="1" noChangeArrowheads="1"/>
          </p:cNvPicPr>
          <p:nvPr/>
        </p:nvPicPr>
        <p:blipFill>
          <a:blip r:embed="rId4" cstate="print"/>
          <a:srcRect/>
          <a:stretch>
            <a:fillRect/>
          </a:stretch>
        </p:blipFill>
        <p:spPr bwMode="auto">
          <a:xfrm>
            <a:off x="6084168" y="2060848"/>
            <a:ext cx="2603376" cy="3384376"/>
          </a:xfrm>
          <a:prstGeom prst="rect">
            <a:avLst/>
          </a:prstGeom>
          <a:noFill/>
        </p:spPr>
      </p:pic>
      <p:pic>
        <p:nvPicPr>
          <p:cNvPr id="1042" name="Picture 18" descr="http://t3.gstatic.com/images?q=tbn:ANd9GcTCLJPLHa25i9Xq3RihcswLXtm7b6GkpTHRgKMldDZicbn0bgpeZg"/>
          <p:cNvPicPr>
            <a:picLocks noChangeAspect="1" noChangeArrowheads="1"/>
          </p:cNvPicPr>
          <p:nvPr/>
        </p:nvPicPr>
        <p:blipFill>
          <a:blip r:embed="rId5" cstate="print"/>
          <a:srcRect/>
          <a:stretch>
            <a:fillRect/>
          </a:stretch>
        </p:blipFill>
        <p:spPr bwMode="auto">
          <a:xfrm>
            <a:off x="3131840" y="2132856"/>
            <a:ext cx="2808312" cy="3240360"/>
          </a:xfrm>
          <a:prstGeom prst="rect">
            <a:avLst/>
          </a:prstGeom>
          <a:noFill/>
        </p:spPr>
      </p:pic>
      <p:pic>
        <p:nvPicPr>
          <p:cNvPr id="1044" name="Picture 20" descr="http://t3.gstatic.com/images?q=tbn:ANd9GcQd9ekhBROU18eBRLg8bHS8qI6qquDPwv0ZmJ0-DNZwo8IsU7JM"/>
          <p:cNvPicPr>
            <a:picLocks noChangeAspect="1" noChangeArrowheads="1"/>
          </p:cNvPicPr>
          <p:nvPr/>
        </p:nvPicPr>
        <p:blipFill>
          <a:blip r:embed="rId6" cstate="print"/>
          <a:srcRect/>
          <a:stretch>
            <a:fillRect/>
          </a:stretch>
        </p:blipFill>
        <p:spPr bwMode="auto">
          <a:xfrm>
            <a:off x="179512" y="2132856"/>
            <a:ext cx="2857500" cy="3328392"/>
          </a:xfrm>
          <a:prstGeom prst="rect">
            <a:avLst/>
          </a:prstGeom>
          <a:noFill/>
        </p:spPr>
      </p:pic>
      <p:sp>
        <p:nvSpPr>
          <p:cNvPr id="12" name="11 Terminador"/>
          <p:cNvSpPr/>
          <p:nvPr/>
        </p:nvSpPr>
        <p:spPr>
          <a:xfrm>
            <a:off x="251520" y="5661248"/>
            <a:ext cx="8640960" cy="1196752"/>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b="1" dirty="0" smtClean="0">
                <a:solidFill>
                  <a:srgbClr val="FFFF00"/>
                </a:solidFill>
              </a:rPr>
              <a:t>Algo peor que el maremoto y el tsunami que arrasaron con muchos bienes materiales y perdidas humanas, es el peligro nuclear, por las 55 plantas nucleares ubicadas allí de las cuales ya explotaron tres.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30"/>
                                        </p:tgtEl>
                                        <p:attrNameLst>
                                          <p:attrName>style.visibility</p:attrName>
                                        </p:attrNameLst>
                                      </p:cBhvr>
                                      <p:to>
                                        <p:strVal val="visible"/>
                                      </p:to>
                                    </p:set>
                                    <p:anim to="" calcmode="lin" valueType="num">
                                      <p:cBhvr>
                                        <p:cTn id="12" dur="1" fill="hold"/>
                                        <p:tgtEl>
                                          <p:spTgt spid="103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44"/>
                                        </p:tgtEl>
                                        <p:attrNameLst>
                                          <p:attrName>style.visibility</p:attrName>
                                        </p:attrNameLst>
                                      </p:cBhvr>
                                      <p:to>
                                        <p:strVal val="visible"/>
                                      </p:to>
                                    </p:set>
                                    <p:animEffect transition="in" filter="blinds(horizontal)">
                                      <p:cBhvr>
                                        <p:cTn id="17" dur="500"/>
                                        <p:tgtEl>
                                          <p:spTgt spid="1044"/>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042"/>
                                        </p:tgtEl>
                                        <p:attrNameLst>
                                          <p:attrName>style.visibility</p:attrName>
                                        </p:attrNameLst>
                                      </p:cBhvr>
                                      <p:to>
                                        <p:strVal val="visible"/>
                                      </p:to>
                                    </p:set>
                                    <p:anim to="" calcmode="lin" valueType="num">
                                      <p:cBhvr>
                                        <p:cTn id="22" dur="1" fill="hold"/>
                                        <p:tgtEl>
                                          <p:spTgt spid="104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036"/>
                                        </p:tgtEl>
                                        <p:attrNameLst>
                                          <p:attrName>style.visibility</p:attrName>
                                        </p:attrNameLst>
                                      </p:cBhvr>
                                      <p:to>
                                        <p:strVal val="visible"/>
                                      </p:to>
                                    </p:set>
                                    <p:animEffect transition="in" filter="blinds(horizontal)">
                                      <p:cBhvr>
                                        <p:cTn id="27" dur="500"/>
                                        <p:tgtEl>
                                          <p:spTgt spid="1036"/>
                                        </p:tgtEl>
                                      </p:cBhvr>
                                    </p:animEffect>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to="" calcmode="lin" valueType="num">
                                      <p:cBhvr>
                                        <p:cTn id="32"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descr="http://t1.gstatic.com/images?q=tbn:ANd9GcR3HVc8wGf1c1BdoeqNpJtgrKx19gt5DhaExcoi6p92Dtqc0LOE0w"/>
          <p:cNvPicPr>
            <a:picLocks noChangeAspect="1" noChangeArrowheads="1"/>
          </p:cNvPicPr>
          <p:nvPr/>
        </p:nvPicPr>
        <p:blipFill>
          <a:blip r:embed="rId2" cstate="print"/>
          <a:srcRect/>
          <a:stretch>
            <a:fillRect/>
          </a:stretch>
        </p:blipFill>
        <p:spPr bwMode="auto">
          <a:xfrm>
            <a:off x="395536" y="332656"/>
            <a:ext cx="8352928" cy="6120680"/>
          </a:xfrm>
          <a:prstGeom prst="rect">
            <a:avLst/>
          </a:prstGeom>
          <a:noFill/>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http://t1.gstatic.com/images?q=tbn:ANd9GcQe6TguUzfETXhSUXC2FgXUIIShdaNw9AP7lsJ5ecoY5FqsbLsG"/>
          <p:cNvPicPr>
            <a:picLocks noChangeAspect="1" noChangeArrowheads="1"/>
          </p:cNvPicPr>
          <p:nvPr/>
        </p:nvPicPr>
        <p:blipFill>
          <a:blip r:embed="rId2" cstate="print"/>
          <a:srcRect/>
          <a:stretch>
            <a:fillRect/>
          </a:stretch>
        </p:blipFill>
        <p:spPr bwMode="auto">
          <a:xfrm>
            <a:off x="179512" y="404664"/>
            <a:ext cx="8712968" cy="5040560"/>
          </a:xfrm>
          <a:prstGeom prst="rect">
            <a:avLst/>
          </a:prstGeom>
          <a:noFill/>
        </p:spPr>
      </p:pic>
      <p:sp>
        <p:nvSpPr>
          <p:cNvPr id="3" name="2 Terminador"/>
          <p:cNvSpPr/>
          <p:nvPr/>
        </p:nvSpPr>
        <p:spPr>
          <a:xfrm>
            <a:off x="251520" y="5661248"/>
            <a:ext cx="8640960" cy="93610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b="1" dirty="0" smtClean="0"/>
              <a:t> Esta es una de las plantas nucleares que hizo explosión cuya nube de polvo radioactivo se expande  por la región.</a:t>
            </a:r>
            <a:r>
              <a:rPr lang="es-CO" dirty="0" smtClean="0"/>
              <a:t> </a:t>
            </a:r>
            <a:r>
              <a:rPr lang="es-CO" b="1" dirty="0" smtClean="0"/>
              <a:t>Los medios locales afirman que los niveles de radiactividad son 20  veces superiores a los normales</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http://t0.gstatic.com/images?q=tbn:ANd9GcT9OHHbCg3s_a9kRDp9QpyI2gTYqHlKqEatuHCcq1yg_ZvwMAtlxA"/>
          <p:cNvPicPr>
            <a:picLocks noChangeAspect="1" noChangeArrowheads="1"/>
          </p:cNvPicPr>
          <p:nvPr/>
        </p:nvPicPr>
        <p:blipFill>
          <a:blip r:embed="rId2" cstate="print"/>
          <a:srcRect/>
          <a:stretch>
            <a:fillRect/>
          </a:stretch>
        </p:blipFill>
        <p:spPr bwMode="auto">
          <a:xfrm>
            <a:off x="323528" y="332656"/>
            <a:ext cx="8568952" cy="5112568"/>
          </a:xfrm>
          <a:prstGeom prst="rect">
            <a:avLst/>
          </a:prstGeom>
          <a:noFill/>
        </p:spPr>
      </p:pic>
      <p:sp>
        <p:nvSpPr>
          <p:cNvPr id="3" name="2 Terminador"/>
          <p:cNvSpPr/>
          <p:nvPr/>
        </p:nvSpPr>
        <p:spPr>
          <a:xfrm>
            <a:off x="323528" y="5661248"/>
            <a:ext cx="8424936" cy="864096"/>
          </a:xfrm>
          <a:prstGeom prst="flowChartTerminator">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b="1" dirty="0" smtClean="0"/>
              <a:t>Observe como edificios construidos a prueba de terremotos fueron volteados.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fill="hold"/>
                                        <p:tgtEl>
                                          <p:spTgt spid="3"/>
                                        </p:tgtEl>
                                        <p:attrNameLst>
                                          <p:attrName>ppt_x</p:attrName>
                                        </p:attrNameLst>
                                      </p:cBhvr>
                                      <p:tavLst>
                                        <p:tav tm="0">
                                          <p:val>
                                            <p:strVal val="#ppt_x"/>
                                          </p:val>
                                        </p:tav>
                                        <p:tav tm="100000">
                                          <p:val>
                                            <p:strVal val="#ppt_x"/>
                                          </p:val>
                                        </p:tav>
                                      </p:tavLst>
                                    </p:anim>
                                    <p:anim calcmode="lin" valueType="num">
                                      <p:cBhvr additive="base">
                                        <p:cTn id="8" dur="5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descr="http://t2.gstatic.com/images?q=tbn:ANd9GcRSiI8rawl4n3XwQutpXK63raEgi9CPFsywWeN8GkWcSmHc3QkZ"/>
          <p:cNvPicPr>
            <a:picLocks noChangeAspect="1" noChangeArrowheads="1"/>
          </p:cNvPicPr>
          <p:nvPr/>
        </p:nvPicPr>
        <p:blipFill>
          <a:blip r:embed="rId2" cstate="print"/>
          <a:srcRect/>
          <a:stretch>
            <a:fillRect/>
          </a:stretch>
        </p:blipFill>
        <p:spPr bwMode="auto">
          <a:xfrm>
            <a:off x="323528" y="260648"/>
            <a:ext cx="4320479" cy="3240360"/>
          </a:xfrm>
          <a:prstGeom prst="rect">
            <a:avLst/>
          </a:prstGeom>
          <a:noFill/>
        </p:spPr>
      </p:pic>
      <p:pic>
        <p:nvPicPr>
          <p:cNvPr id="3" name="Picture 16" descr="http://t1.gstatic.com/images?q=tbn:ANd9GcT2R86rFdkeb4zRoVWonKpYkkBm_RBtNsUaVzeJzxVrrrlikzHLkw"/>
          <p:cNvPicPr>
            <a:picLocks noChangeAspect="1" noChangeArrowheads="1"/>
          </p:cNvPicPr>
          <p:nvPr/>
        </p:nvPicPr>
        <p:blipFill>
          <a:blip r:embed="rId3" cstate="print"/>
          <a:srcRect/>
          <a:stretch>
            <a:fillRect/>
          </a:stretch>
        </p:blipFill>
        <p:spPr bwMode="auto">
          <a:xfrm>
            <a:off x="4860032" y="260648"/>
            <a:ext cx="4032448" cy="3168352"/>
          </a:xfrm>
          <a:prstGeom prst="rect">
            <a:avLst/>
          </a:prstGeom>
          <a:noFill/>
        </p:spPr>
      </p:pic>
      <p:pic>
        <p:nvPicPr>
          <p:cNvPr id="4" name="Picture 18" descr="http://t2.gstatic.com/images?q=tbn:ANd9GcQ8tR5nxzBzptXDFuwgljl-8zdeitWJwkF41czOFQY-ntFaRxLRUw"/>
          <p:cNvPicPr>
            <a:picLocks noChangeAspect="1" noChangeArrowheads="1"/>
          </p:cNvPicPr>
          <p:nvPr/>
        </p:nvPicPr>
        <p:blipFill>
          <a:blip r:embed="rId4" cstate="print"/>
          <a:srcRect/>
          <a:stretch>
            <a:fillRect/>
          </a:stretch>
        </p:blipFill>
        <p:spPr bwMode="auto">
          <a:xfrm>
            <a:off x="4788024" y="3717032"/>
            <a:ext cx="4032448" cy="2808312"/>
          </a:xfrm>
          <a:prstGeom prst="rect">
            <a:avLst/>
          </a:prstGeom>
          <a:noFill/>
        </p:spPr>
      </p:pic>
      <p:pic>
        <p:nvPicPr>
          <p:cNvPr id="5" name="Picture 16" descr="http://t0.gstatic.com/images?q=tbn:ANd9GcRTKtclhVcu0wGDGlS_0kMOKqOBFSqToHdAVgDI6Rvhy3Uledpm"/>
          <p:cNvPicPr>
            <a:picLocks noChangeAspect="1" noChangeArrowheads="1"/>
          </p:cNvPicPr>
          <p:nvPr/>
        </p:nvPicPr>
        <p:blipFill>
          <a:blip r:embed="rId5" cstate="print"/>
          <a:srcRect/>
          <a:stretch>
            <a:fillRect/>
          </a:stretch>
        </p:blipFill>
        <p:spPr bwMode="auto">
          <a:xfrm>
            <a:off x="323528" y="3717032"/>
            <a:ext cx="4320480" cy="280642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to="" calcmode="lin" valueType="num">
                                      <p:cBhvr>
                                        <p:cTn id="12" dur="1" fill="hold"/>
                                        <p:tgtEl>
                                          <p:spTgt spid="3"/>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http://t0.gstatic.com/images?q=tbn:ANd9GcQAQ0WPlKjKZuwKNLwTGCU1vCknjDnKL_Rgia3URR5mkq6B4HY7ww"/>
          <p:cNvPicPr>
            <a:picLocks noChangeAspect="1" noChangeArrowheads="1"/>
          </p:cNvPicPr>
          <p:nvPr/>
        </p:nvPicPr>
        <p:blipFill>
          <a:blip r:embed="rId2" cstate="print"/>
          <a:srcRect/>
          <a:stretch>
            <a:fillRect/>
          </a:stretch>
        </p:blipFill>
        <p:spPr bwMode="auto">
          <a:xfrm>
            <a:off x="251520" y="260648"/>
            <a:ext cx="4320480" cy="3024336"/>
          </a:xfrm>
          <a:prstGeom prst="rect">
            <a:avLst/>
          </a:prstGeom>
          <a:noFill/>
        </p:spPr>
      </p:pic>
      <p:pic>
        <p:nvPicPr>
          <p:cNvPr id="167940" name="Picture 4" descr="http://t1.gstatic.com/images?q=tbn:ANd9GcTqLvpxqR_CN7gjHA2FqAS_RHkL-yBRKRG9jotdnYIJGec-eA3V"/>
          <p:cNvPicPr>
            <a:picLocks noChangeAspect="1" noChangeArrowheads="1"/>
          </p:cNvPicPr>
          <p:nvPr/>
        </p:nvPicPr>
        <p:blipFill>
          <a:blip r:embed="rId3" cstate="print"/>
          <a:srcRect/>
          <a:stretch>
            <a:fillRect/>
          </a:stretch>
        </p:blipFill>
        <p:spPr bwMode="auto">
          <a:xfrm>
            <a:off x="4788024" y="260648"/>
            <a:ext cx="4176464" cy="3024336"/>
          </a:xfrm>
          <a:prstGeom prst="rect">
            <a:avLst/>
          </a:prstGeom>
          <a:noFill/>
        </p:spPr>
      </p:pic>
      <p:pic>
        <p:nvPicPr>
          <p:cNvPr id="167948" name="Picture 12" descr="http://t1.gstatic.com/images?q=tbn:ANd9GcQic-5D39gGf3OzxnGyFAojZhwPjr3pH4Vjh1YkSKNr8oDenUvB"/>
          <p:cNvPicPr>
            <a:picLocks noChangeAspect="1" noChangeArrowheads="1"/>
          </p:cNvPicPr>
          <p:nvPr/>
        </p:nvPicPr>
        <p:blipFill>
          <a:blip r:embed="rId4" cstate="print"/>
          <a:srcRect/>
          <a:stretch>
            <a:fillRect/>
          </a:stretch>
        </p:blipFill>
        <p:spPr bwMode="auto">
          <a:xfrm>
            <a:off x="4788024" y="3429000"/>
            <a:ext cx="4176464" cy="3168352"/>
          </a:xfrm>
          <a:prstGeom prst="rect">
            <a:avLst/>
          </a:prstGeom>
          <a:noFill/>
        </p:spPr>
      </p:pic>
      <p:pic>
        <p:nvPicPr>
          <p:cNvPr id="167950" name="Picture 14" descr="http://t3.gstatic.com/images?q=tbn:ANd9GcRCpNLhWnmbSzqWBnAz9vrBDCyKYWDa_yWOZTUU1xMEpd-DmOXLkw"/>
          <p:cNvPicPr>
            <a:picLocks noChangeAspect="1" noChangeArrowheads="1"/>
          </p:cNvPicPr>
          <p:nvPr/>
        </p:nvPicPr>
        <p:blipFill>
          <a:blip r:embed="rId5" cstate="print"/>
          <a:srcRect/>
          <a:stretch>
            <a:fillRect/>
          </a:stretch>
        </p:blipFill>
        <p:spPr bwMode="auto">
          <a:xfrm>
            <a:off x="251520" y="3429000"/>
            <a:ext cx="4320480" cy="321600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67938"/>
                                        </p:tgtEl>
                                        <p:attrNameLst>
                                          <p:attrName>style.visibility</p:attrName>
                                        </p:attrNameLst>
                                      </p:cBhvr>
                                      <p:to>
                                        <p:strVal val="visible"/>
                                      </p:to>
                                    </p:set>
                                    <p:anim to="" calcmode="lin" valueType="num">
                                      <p:cBhvr>
                                        <p:cTn id="7" dur="1" fill="hold"/>
                                        <p:tgtEl>
                                          <p:spTgt spid="16793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67940"/>
                                        </p:tgtEl>
                                        <p:attrNameLst>
                                          <p:attrName>style.visibility</p:attrName>
                                        </p:attrNameLst>
                                      </p:cBhvr>
                                      <p:to>
                                        <p:strVal val="visible"/>
                                      </p:to>
                                    </p:set>
                                    <p:anim to="" calcmode="lin" valueType="num">
                                      <p:cBhvr>
                                        <p:cTn id="12" dur="1" fill="hold"/>
                                        <p:tgtEl>
                                          <p:spTgt spid="16794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67948"/>
                                        </p:tgtEl>
                                        <p:attrNameLst>
                                          <p:attrName>style.visibility</p:attrName>
                                        </p:attrNameLst>
                                      </p:cBhvr>
                                      <p:to>
                                        <p:strVal val="visible"/>
                                      </p:to>
                                    </p:set>
                                    <p:anim to="" calcmode="lin" valueType="num">
                                      <p:cBhvr>
                                        <p:cTn id="17" dur="1" fill="hold"/>
                                        <p:tgtEl>
                                          <p:spTgt spid="16794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167950"/>
                                        </p:tgtEl>
                                        <p:attrNameLst>
                                          <p:attrName>style.visibility</p:attrName>
                                        </p:attrNameLst>
                                      </p:cBhvr>
                                      <p:to>
                                        <p:strVal val="visible"/>
                                      </p:to>
                                    </p:set>
                                    <p:anim calcmode="lin" valueType="num">
                                      <p:cBhvr>
                                        <p:cTn id="22" dur="1000" fill="hold"/>
                                        <p:tgtEl>
                                          <p:spTgt spid="167950"/>
                                        </p:tgtEl>
                                        <p:attrNameLst>
                                          <p:attrName>ppt_w</p:attrName>
                                        </p:attrNameLst>
                                      </p:cBhvr>
                                      <p:tavLst>
                                        <p:tav tm="0">
                                          <p:val>
                                            <p:strVal val="#ppt_w*0.70"/>
                                          </p:val>
                                        </p:tav>
                                        <p:tav tm="100000">
                                          <p:val>
                                            <p:strVal val="#ppt_w"/>
                                          </p:val>
                                        </p:tav>
                                      </p:tavLst>
                                    </p:anim>
                                    <p:anim calcmode="lin" valueType="num">
                                      <p:cBhvr>
                                        <p:cTn id="23" dur="1000" fill="hold"/>
                                        <p:tgtEl>
                                          <p:spTgt spid="167950"/>
                                        </p:tgtEl>
                                        <p:attrNameLst>
                                          <p:attrName>ppt_h</p:attrName>
                                        </p:attrNameLst>
                                      </p:cBhvr>
                                      <p:tavLst>
                                        <p:tav tm="0">
                                          <p:val>
                                            <p:strVal val="#ppt_h"/>
                                          </p:val>
                                        </p:tav>
                                        <p:tav tm="100000">
                                          <p:val>
                                            <p:strVal val="#ppt_h"/>
                                          </p:val>
                                        </p:tav>
                                      </p:tavLst>
                                    </p:anim>
                                    <p:animEffect transition="in" filter="fade">
                                      <p:cBhvr>
                                        <p:cTn id="24" dur="1000"/>
                                        <p:tgtEl>
                                          <p:spTgt spid="1679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pic>
        <p:nvPicPr>
          <p:cNvPr id="2" name="Picture 2" descr="http://t0.gstatic.com/images?q=tbn:ANd9GcTnlYM3oToB5nqoKXWTv39cw99RfqI7TRE0LZ7ZfljAGdesy9Tptg"/>
          <p:cNvPicPr>
            <a:picLocks noChangeAspect="1" noChangeArrowheads="1"/>
          </p:cNvPicPr>
          <p:nvPr/>
        </p:nvPicPr>
        <p:blipFill>
          <a:blip r:embed="rId2" cstate="print"/>
          <a:srcRect/>
          <a:stretch>
            <a:fillRect/>
          </a:stretch>
        </p:blipFill>
        <p:spPr bwMode="auto">
          <a:xfrm>
            <a:off x="179512" y="332656"/>
            <a:ext cx="8568952" cy="6192688"/>
          </a:xfrm>
          <a:prstGeom prst="rect">
            <a:avLst/>
          </a:prstGeom>
          <a:noFill/>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 name="Picture 6" descr="http://t1.gstatic.com/images?q=tbn:ANd9GcQv_ZiK3At4UQY66XhpOcbKsvSigSfKOZ_c9x-Eq3MfJduw8kC1OQ"/>
          <p:cNvPicPr>
            <a:picLocks noChangeAspect="1" noChangeArrowheads="1"/>
          </p:cNvPicPr>
          <p:nvPr/>
        </p:nvPicPr>
        <p:blipFill>
          <a:blip r:embed="rId2" cstate="print"/>
          <a:srcRect/>
          <a:stretch>
            <a:fillRect/>
          </a:stretch>
        </p:blipFill>
        <p:spPr bwMode="auto">
          <a:xfrm>
            <a:off x="323528" y="260648"/>
            <a:ext cx="8400206" cy="6120680"/>
          </a:xfrm>
          <a:prstGeom prst="rect">
            <a:avLst/>
          </a:prstGeom>
          <a:noFill/>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8" name="Picture 8" descr="http://t1.gstatic.com/images?q=tbn:ANd9GcS4ojMjXnrpzztYHeZTdd-2Bma0awnaSkrn9J-PVI2-_0vShyniFA"/>
          <p:cNvPicPr>
            <a:picLocks noChangeAspect="1" noChangeArrowheads="1"/>
          </p:cNvPicPr>
          <p:nvPr/>
        </p:nvPicPr>
        <p:blipFill>
          <a:blip r:embed="rId2" cstate="print"/>
          <a:srcRect/>
          <a:stretch>
            <a:fillRect/>
          </a:stretch>
        </p:blipFill>
        <p:spPr bwMode="auto">
          <a:xfrm>
            <a:off x="251520" y="188640"/>
            <a:ext cx="4464496" cy="3312368"/>
          </a:xfrm>
          <a:prstGeom prst="rect">
            <a:avLst/>
          </a:prstGeom>
          <a:noFill/>
        </p:spPr>
      </p:pic>
      <p:pic>
        <p:nvPicPr>
          <p:cNvPr id="168970" name="Picture 10" descr="http://t2.gstatic.com/images?q=tbn:ANd9GcQCWTEoowKfgEdaa3UgCCA3Y4hSvMAOTyPEU1kH3DP3ocbH63cmcQ"/>
          <p:cNvPicPr>
            <a:picLocks noChangeAspect="1" noChangeArrowheads="1"/>
          </p:cNvPicPr>
          <p:nvPr/>
        </p:nvPicPr>
        <p:blipFill>
          <a:blip r:embed="rId3" cstate="print"/>
          <a:srcRect/>
          <a:stretch>
            <a:fillRect/>
          </a:stretch>
        </p:blipFill>
        <p:spPr bwMode="auto">
          <a:xfrm>
            <a:off x="4932040" y="260648"/>
            <a:ext cx="4032448" cy="3168351"/>
          </a:xfrm>
          <a:prstGeom prst="rect">
            <a:avLst/>
          </a:prstGeom>
          <a:noFill/>
        </p:spPr>
      </p:pic>
      <p:pic>
        <p:nvPicPr>
          <p:cNvPr id="168976" name="Picture 16" descr="http://t1.gstatic.com/images?q=tbn:ANd9GcSKkBaFf6lcP6TmLk6PdBzrIBndWy70hxqSkAZ53s3b0YrgjguW"/>
          <p:cNvPicPr>
            <a:picLocks noChangeAspect="1" noChangeArrowheads="1"/>
          </p:cNvPicPr>
          <p:nvPr/>
        </p:nvPicPr>
        <p:blipFill>
          <a:blip r:embed="rId4" cstate="print"/>
          <a:srcRect/>
          <a:stretch>
            <a:fillRect/>
          </a:stretch>
        </p:blipFill>
        <p:spPr bwMode="auto">
          <a:xfrm>
            <a:off x="179512" y="3645024"/>
            <a:ext cx="4464496" cy="2952328"/>
          </a:xfrm>
          <a:prstGeom prst="rect">
            <a:avLst/>
          </a:prstGeom>
          <a:noFill/>
        </p:spPr>
      </p:pic>
      <p:pic>
        <p:nvPicPr>
          <p:cNvPr id="11" name="Picture 6" descr="http://t3.gstatic.com/images?q=tbn:ANd9GcTRFgW6ePhl_3dcMzXX8xpn_2XjesTDAg84GaURNDaurfZPEz3eCw"/>
          <p:cNvPicPr>
            <a:picLocks noChangeAspect="1" noChangeArrowheads="1"/>
          </p:cNvPicPr>
          <p:nvPr/>
        </p:nvPicPr>
        <p:blipFill>
          <a:blip r:embed="rId5" cstate="print"/>
          <a:srcRect/>
          <a:stretch>
            <a:fillRect/>
          </a:stretch>
        </p:blipFill>
        <p:spPr bwMode="auto">
          <a:xfrm>
            <a:off x="4860032" y="3717032"/>
            <a:ext cx="4032448" cy="28803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68968"/>
                                        </p:tgtEl>
                                        <p:attrNameLst>
                                          <p:attrName>style.visibility</p:attrName>
                                        </p:attrNameLst>
                                      </p:cBhvr>
                                      <p:to>
                                        <p:strVal val="visible"/>
                                      </p:to>
                                    </p:set>
                                    <p:anim to="" calcmode="lin" valueType="num">
                                      <p:cBhvr>
                                        <p:cTn id="7" dur="1" fill="hold"/>
                                        <p:tgtEl>
                                          <p:spTgt spid="16896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68970"/>
                                        </p:tgtEl>
                                        <p:attrNameLst>
                                          <p:attrName>style.visibility</p:attrName>
                                        </p:attrNameLst>
                                      </p:cBhvr>
                                      <p:to>
                                        <p:strVal val="visible"/>
                                      </p:to>
                                    </p:set>
                                    <p:anim to="" calcmode="lin" valueType="num">
                                      <p:cBhvr>
                                        <p:cTn id="12" dur="1" fill="hold"/>
                                        <p:tgtEl>
                                          <p:spTgt spid="16897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168976"/>
                                        </p:tgtEl>
                                        <p:attrNameLst>
                                          <p:attrName>style.visibility</p:attrName>
                                        </p:attrNameLst>
                                      </p:cBhvr>
                                      <p:to>
                                        <p:strVal val="visible"/>
                                      </p:to>
                                    </p:set>
                                    <p:anim calcmode="lin" valueType="num">
                                      <p:cBhvr>
                                        <p:cTn id="17" dur="1000" fill="hold"/>
                                        <p:tgtEl>
                                          <p:spTgt spid="168976"/>
                                        </p:tgtEl>
                                        <p:attrNameLst>
                                          <p:attrName>ppt_w</p:attrName>
                                        </p:attrNameLst>
                                      </p:cBhvr>
                                      <p:tavLst>
                                        <p:tav tm="0">
                                          <p:val>
                                            <p:strVal val="#ppt_w*0.70"/>
                                          </p:val>
                                        </p:tav>
                                        <p:tav tm="100000">
                                          <p:val>
                                            <p:strVal val="#ppt_w"/>
                                          </p:val>
                                        </p:tav>
                                      </p:tavLst>
                                    </p:anim>
                                    <p:anim calcmode="lin" valueType="num">
                                      <p:cBhvr>
                                        <p:cTn id="18" dur="1000" fill="hold"/>
                                        <p:tgtEl>
                                          <p:spTgt spid="168976"/>
                                        </p:tgtEl>
                                        <p:attrNameLst>
                                          <p:attrName>ppt_h</p:attrName>
                                        </p:attrNameLst>
                                      </p:cBhvr>
                                      <p:tavLst>
                                        <p:tav tm="0">
                                          <p:val>
                                            <p:strVal val="#ppt_h"/>
                                          </p:val>
                                        </p:tav>
                                        <p:tav tm="100000">
                                          <p:val>
                                            <p:strVal val="#ppt_h"/>
                                          </p:val>
                                        </p:tav>
                                      </p:tavLst>
                                    </p:anim>
                                    <p:animEffect transition="in" filter="fade">
                                      <p:cBhvr>
                                        <p:cTn id="19" dur="1000"/>
                                        <p:tgtEl>
                                          <p:spTgt spid="168976"/>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0"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t2.gstatic.com/images?q=tbn:ANd9GcThMIGdWzdtbswcwJ_kAbAQcwc4LQmYPCiqqPFtBG1sgH63ukDORA"/>
          <p:cNvPicPr>
            <a:picLocks noChangeAspect="1" noChangeArrowheads="1"/>
          </p:cNvPicPr>
          <p:nvPr/>
        </p:nvPicPr>
        <p:blipFill>
          <a:blip r:embed="rId2" cstate="print"/>
          <a:srcRect/>
          <a:stretch>
            <a:fillRect/>
          </a:stretch>
        </p:blipFill>
        <p:spPr bwMode="auto">
          <a:xfrm>
            <a:off x="251520" y="332656"/>
            <a:ext cx="4176463" cy="6120680"/>
          </a:xfrm>
          <a:prstGeom prst="rect">
            <a:avLst/>
          </a:prstGeom>
          <a:noFill/>
        </p:spPr>
      </p:pic>
      <p:pic>
        <p:nvPicPr>
          <p:cNvPr id="3" name="Picture 14" descr="http://t2.gstatic.com/images?q=tbn:ANd9GcToCFfxcshC9O_M12_RuxUI9_mdWCJhUhsZSTsu3zDnLU72HQgNug"/>
          <p:cNvPicPr>
            <a:picLocks noChangeAspect="1" noChangeArrowheads="1"/>
          </p:cNvPicPr>
          <p:nvPr/>
        </p:nvPicPr>
        <p:blipFill>
          <a:blip r:embed="rId3" cstate="print"/>
          <a:srcRect/>
          <a:stretch>
            <a:fillRect/>
          </a:stretch>
        </p:blipFill>
        <p:spPr bwMode="auto">
          <a:xfrm>
            <a:off x="4644008" y="260648"/>
            <a:ext cx="4248472" cy="61926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8" descr="http://t3.gstatic.com/images?q=tbn:ANd9GcTBujaAzIbNYDhR36J18iiR7PnUVSzVd64meV0ns2Vn2zPvSN_X"/>
          <p:cNvPicPr>
            <a:picLocks noChangeAspect="1" noChangeArrowheads="1"/>
          </p:cNvPicPr>
          <p:nvPr/>
        </p:nvPicPr>
        <p:blipFill>
          <a:blip r:embed="rId2" cstate="print"/>
          <a:srcRect/>
          <a:stretch>
            <a:fillRect/>
          </a:stretch>
        </p:blipFill>
        <p:spPr bwMode="auto">
          <a:xfrm>
            <a:off x="323528" y="260648"/>
            <a:ext cx="8496944" cy="6336704"/>
          </a:xfrm>
          <a:prstGeom prst="rect">
            <a:avLst/>
          </a:prstGeom>
          <a:noFill/>
        </p:spPr>
      </p:pic>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2" descr="http://t2.gstatic.com/images?q=tbn:ANd9GcT9EH2kPg2jy4Mjhr9mWtqYFSHe8yfuxIhmeX7Vvgjm8b3BsVY3cQ"/>
          <p:cNvPicPr>
            <a:picLocks noChangeAspect="1" noChangeArrowheads="1"/>
          </p:cNvPicPr>
          <p:nvPr/>
        </p:nvPicPr>
        <p:blipFill>
          <a:blip r:embed="rId2" cstate="print"/>
          <a:srcRect/>
          <a:stretch>
            <a:fillRect/>
          </a:stretch>
        </p:blipFill>
        <p:spPr bwMode="auto">
          <a:xfrm>
            <a:off x="251520" y="260648"/>
            <a:ext cx="4320480" cy="1872208"/>
          </a:xfrm>
          <a:prstGeom prst="rect">
            <a:avLst/>
          </a:prstGeom>
          <a:noFill/>
        </p:spPr>
      </p:pic>
      <p:pic>
        <p:nvPicPr>
          <p:cNvPr id="169988" name="Picture 4" descr="http://t2.gstatic.com/images?q=tbn:ANd9GcQX9kEuwc9AeB1W23k5X3XgYtbXXOcOfqiEmB3-Pi9rZMLzlOd_"/>
          <p:cNvPicPr>
            <a:picLocks noChangeAspect="1" noChangeArrowheads="1"/>
          </p:cNvPicPr>
          <p:nvPr/>
        </p:nvPicPr>
        <p:blipFill>
          <a:blip r:embed="rId3" cstate="print"/>
          <a:srcRect/>
          <a:stretch>
            <a:fillRect/>
          </a:stretch>
        </p:blipFill>
        <p:spPr bwMode="auto">
          <a:xfrm>
            <a:off x="4644008" y="260648"/>
            <a:ext cx="4248472" cy="1885950"/>
          </a:xfrm>
          <a:prstGeom prst="rect">
            <a:avLst/>
          </a:prstGeom>
          <a:noFill/>
        </p:spPr>
      </p:pic>
      <p:pic>
        <p:nvPicPr>
          <p:cNvPr id="169992" name="Picture 8" descr="http://t0.gstatic.com/images?q=tbn:ANd9GcTDWbaRuyg_FdQ8U1VMiiS27elbASt_RNIGyCA6WRLnBddEhNIPFg"/>
          <p:cNvPicPr>
            <a:picLocks noChangeAspect="1" noChangeArrowheads="1"/>
          </p:cNvPicPr>
          <p:nvPr/>
        </p:nvPicPr>
        <p:blipFill>
          <a:blip r:embed="rId4" cstate="print"/>
          <a:srcRect/>
          <a:stretch>
            <a:fillRect/>
          </a:stretch>
        </p:blipFill>
        <p:spPr bwMode="auto">
          <a:xfrm>
            <a:off x="179512" y="4581128"/>
            <a:ext cx="4320480" cy="2090168"/>
          </a:xfrm>
          <a:prstGeom prst="rect">
            <a:avLst/>
          </a:prstGeom>
          <a:noFill/>
        </p:spPr>
      </p:pic>
      <p:pic>
        <p:nvPicPr>
          <p:cNvPr id="169996" name="Picture 12" descr="http://t0.gstatic.com/images?q=tbn:ANd9GcRj6-Bck2O344vZVYX6Py49hnx1JJC4pZjnDYsrpClf3n492Jgj"/>
          <p:cNvPicPr>
            <a:picLocks noChangeAspect="1" noChangeArrowheads="1"/>
          </p:cNvPicPr>
          <p:nvPr/>
        </p:nvPicPr>
        <p:blipFill>
          <a:blip r:embed="rId5" cstate="print"/>
          <a:srcRect/>
          <a:stretch>
            <a:fillRect/>
          </a:stretch>
        </p:blipFill>
        <p:spPr bwMode="auto">
          <a:xfrm>
            <a:off x="323528" y="2348880"/>
            <a:ext cx="4248472" cy="2059683"/>
          </a:xfrm>
          <a:prstGeom prst="rect">
            <a:avLst/>
          </a:prstGeom>
          <a:noFill/>
        </p:spPr>
      </p:pic>
      <p:pic>
        <p:nvPicPr>
          <p:cNvPr id="169998" name="Picture 14" descr="http://t0.gstatic.com/images?q=tbn:ANd9GcSppTYEjwwC3hUsuViMfAkxmnLeBEftGgA5ET2wEvTGoXES2qO8Ag"/>
          <p:cNvPicPr>
            <a:picLocks noChangeAspect="1" noChangeArrowheads="1"/>
          </p:cNvPicPr>
          <p:nvPr/>
        </p:nvPicPr>
        <p:blipFill>
          <a:blip r:embed="rId6" cstate="print"/>
          <a:srcRect/>
          <a:stretch>
            <a:fillRect/>
          </a:stretch>
        </p:blipFill>
        <p:spPr bwMode="auto">
          <a:xfrm>
            <a:off x="4716016" y="2276872"/>
            <a:ext cx="4116685" cy="2088232"/>
          </a:xfrm>
          <a:prstGeom prst="rect">
            <a:avLst/>
          </a:prstGeom>
          <a:noFill/>
        </p:spPr>
      </p:pic>
      <p:pic>
        <p:nvPicPr>
          <p:cNvPr id="170004" name="Picture 20" descr="http://t1.gstatic.com/images?q=tbn:ANd9GcT_FSY88xC4dhnghtvr80F9-1w5JROT49b3gE_YMLV0jF9j9JcN"/>
          <p:cNvPicPr>
            <a:picLocks noChangeAspect="1" noChangeArrowheads="1"/>
          </p:cNvPicPr>
          <p:nvPr/>
        </p:nvPicPr>
        <p:blipFill>
          <a:blip r:embed="rId7" cstate="print"/>
          <a:srcRect/>
          <a:stretch>
            <a:fillRect/>
          </a:stretch>
        </p:blipFill>
        <p:spPr bwMode="auto">
          <a:xfrm>
            <a:off x="4644008" y="4653136"/>
            <a:ext cx="4320480" cy="19442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69986"/>
                                        </p:tgtEl>
                                        <p:attrNameLst>
                                          <p:attrName>style.visibility</p:attrName>
                                        </p:attrNameLst>
                                      </p:cBhvr>
                                      <p:to>
                                        <p:strVal val="visible"/>
                                      </p:to>
                                    </p:set>
                                    <p:anim to="" calcmode="lin" valueType="num">
                                      <p:cBhvr>
                                        <p:cTn id="7" dur="1" fill="hold"/>
                                        <p:tgtEl>
                                          <p:spTgt spid="16998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69988"/>
                                        </p:tgtEl>
                                        <p:attrNameLst>
                                          <p:attrName>style.visibility</p:attrName>
                                        </p:attrNameLst>
                                      </p:cBhvr>
                                      <p:to>
                                        <p:strVal val="visible"/>
                                      </p:to>
                                    </p:set>
                                    <p:anim to="" calcmode="lin" valueType="num">
                                      <p:cBhvr>
                                        <p:cTn id="12" dur="1" fill="hold"/>
                                        <p:tgtEl>
                                          <p:spTgt spid="16998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69998"/>
                                        </p:tgtEl>
                                        <p:attrNameLst>
                                          <p:attrName>style.visibility</p:attrName>
                                        </p:attrNameLst>
                                      </p:cBhvr>
                                      <p:to>
                                        <p:strVal val="visible"/>
                                      </p:to>
                                    </p:set>
                                    <p:anim to="" calcmode="lin" valueType="num">
                                      <p:cBhvr>
                                        <p:cTn id="17" dur="1" fill="hold"/>
                                        <p:tgtEl>
                                          <p:spTgt spid="16999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69996"/>
                                        </p:tgtEl>
                                        <p:attrNameLst>
                                          <p:attrName>style.visibility</p:attrName>
                                        </p:attrNameLst>
                                      </p:cBhvr>
                                      <p:to>
                                        <p:strVal val="visible"/>
                                      </p:to>
                                    </p:set>
                                    <p:anim to="" calcmode="lin" valueType="num">
                                      <p:cBhvr>
                                        <p:cTn id="22" dur="1" fill="hold"/>
                                        <p:tgtEl>
                                          <p:spTgt spid="16999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69992"/>
                                        </p:tgtEl>
                                        <p:attrNameLst>
                                          <p:attrName>style.visibility</p:attrName>
                                        </p:attrNameLst>
                                      </p:cBhvr>
                                      <p:to>
                                        <p:strVal val="visible"/>
                                      </p:to>
                                    </p:set>
                                    <p:anim to="" calcmode="lin" valueType="num">
                                      <p:cBhvr>
                                        <p:cTn id="27" dur="1" fill="hold"/>
                                        <p:tgtEl>
                                          <p:spTgt spid="16999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70004"/>
                                        </p:tgtEl>
                                        <p:attrNameLst>
                                          <p:attrName>style.visibility</p:attrName>
                                        </p:attrNameLst>
                                      </p:cBhvr>
                                      <p:to>
                                        <p:strVal val="visible"/>
                                      </p:to>
                                    </p:set>
                                    <p:animEffect transition="in" filter="blinds(horizontal)">
                                      <p:cBhvr>
                                        <p:cTn id="32" dur="500"/>
                                        <p:tgtEl>
                                          <p:spTgt spid="1700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8" descr="http://t0.gstatic.com/images?q=tbn:ANd9GcR2KlH1220I8MurVlgL9ziL8vwiWHJT_NCe1ZFj_UbbNnkbfTVoBw"/>
          <p:cNvPicPr>
            <a:picLocks noChangeAspect="1" noChangeArrowheads="1"/>
          </p:cNvPicPr>
          <p:nvPr/>
        </p:nvPicPr>
        <p:blipFill>
          <a:blip r:embed="rId2" cstate="print"/>
          <a:srcRect/>
          <a:stretch>
            <a:fillRect/>
          </a:stretch>
        </p:blipFill>
        <p:spPr bwMode="auto">
          <a:xfrm>
            <a:off x="179512" y="332656"/>
            <a:ext cx="8712968" cy="6120680"/>
          </a:xfrm>
          <a:prstGeom prst="rect">
            <a:avLst/>
          </a:prstGeom>
          <a:noFill/>
        </p:spPr>
      </p:pic>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171010" name="Picture 2" descr="http://t0.gstatic.com/images?q=tbn:ANd9GcQ-HHE_w1-BPfl7oQoz6BMMo8PEvJ6eE0iCnyWfbX6oi_PREQXomA"/>
          <p:cNvPicPr>
            <a:picLocks noChangeAspect="1" noChangeArrowheads="1"/>
          </p:cNvPicPr>
          <p:nvPr/>
        </p:nvPicPr>
        <p:blipFill>
          <a:blip r:embed="rId2" cstate="print"/>
          <a:srcRect/>
          <a:stretch>
            <a:fillRect/>
          </a:stretch>
        </p:blipFill>
        <p:spPr bwMode="auto">
          <a:xfrm>
            <a:off x="251520" y="332656"/>
            <a:ext cx="4464496" cy="5544616"/>
          </a:xfrm>
          <a:prstGeom prst="rect">
            <a:avLst/>
          </a:prstGeom>
          <a:noFill/>
        </p:spPr>
      </p:pic>
      <p:pic>
        <p:nvPicPr>
          <p:cNvPr id="171012" name="Picture 4" descr="http://t3.gstatic.com/images?q=tbn:ANd9GcShn54gVgU1GEwfqZxe5X_F4TFRbf3MUY_MYFI01OuGqk_RJYRJ_Q"/>
          <p:cNvPicPr>
            <a:picLocks noChangeAspect="1" noChangeArrowheads="1"/>
          </p:cNvPicPr>
          <p:nvPr/>
        </p:nvPicPr>
        <p:blipFill>
          <a:blip r:embed="rId3" cstate="print"/>
          <a:srcRect/>
          <a:stretch>
            <a:fillRect/>
          </a:stretch>
        </p:blipFill>
        <p:spPr bwMode="auto">
          <a:xfrm>
            <a:off x="4860032" y="404664"/>
            <a:ext cx="4104456" cy="5472608"/>
          </a:xfrm>
          <a:prstGeom prst="rect">
            <a:avLst/>
          </a:prstGeom>
          <a:noFill/>
        </p:spPr>
      </p:pic>
      <p:sp>
        <p:nvSpPr>
          <p:cNvPr id="4" name="3 Terminador"/>
          <p:cNvSpPr/>
          <p:nvPr/>
        </p:nvSpPr>
        <p:spPr>
          <a:xfrm>
            <a:off x="323528" y="6021288"/>
            <a:ext cx="8424936" cy="576064"/>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b="1" dirty="0" smtClean="0"/>
              <a:t>Este es el muro de 10 mts construido para proteger la ciudad de un  tsunami.</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71010"/>
                                        </p:tgtEl>
                                        <p:attrNameLst>
                                          <p:attrName>style.visibility</p:attrName>
                                        </p:attrNameLst>
                                      </p:cBhvr>
                                      <p:to>
                                        <p:strVal val="visible"/>
                                      </p:to>
                                    </p:set>
                                    <p:anim to="" calcmode="lin" valueType="num">
                                      <p:cBhvr>
                                        <p:cTn id="7" dur="1" fill="hold"/>
                                        <p:tgtEl>
                                          <p:spTgt spid="17101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71012"/>
                                        </p:tgtEl>
                                        <p:attrNameLst>
                                          <p:attrName>style.visibility</p:attrName>
                                        </p:attrNameLst>
                                      </p:cBhvr>
                                      <p:to>
                                        <p:strVal val="visible"/>
                                      </p:to>
                                    </p:set>
                                    <p:anim to="" calcmode="lin" valueType="num">
                                      <p:cBhvr>
                                        <p:cTn id="12" dur="1" fill="hold"/>
                                        <p:tgtEl>
                                          <p:spTgt spid="17101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descr="http://t3.gstatic.com/images?q=tbn:ANd9GcScbdH9U-gPAc6ttSXSwFYq1I2ef5A7b2HutgqEoGWupolJSWtN"/>
          <p:cNvPicPr>
            <a:picLocks noChangeAspect="1" noChangeArrowheads="1"/>
          </p:cNvPicPr>
          <p:nvPr/>
        </p:nvPicPr>
        <p:blipFill>
          <a:blip r:embed="rId2" cstate="print"/>
          <a:srcRect/>
          <a:stretch>
            <a:fillRect/>
          </a:stretch>
        </p:blipFill>
        <p:spPr bwMode="auto">
          <a:xfrm>
            <a:off x="251520" y="332656"/>
            <a:ext cx="8712968" cy="6192688"/>
          </a:xfrm>
          <a:prstGeom prst="rect">
            <a:avLst/>
          </a:prstGeom>
          <a:noFill/>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http://t2.gstatic.com/images?q=tbn:ANd9GcQbiEZ9xFFN2w5QhjkRHn3EEshPw9eddDhGSp1JK1YSc_FjIgVx"/>
          <p:cNvPicPr>
            <a:picLocks noChangeAspect="1" noChangeArrowheads="1"/>
          </p:cNvPicPr>
          <p:nvPr/>
        </p:nvPicPr>
        <p:blipFill>
          <a:blip r:embed="rId2" cstate="print"/>
          <a:srcRect/>
          <a:stretch>
            <a:fillRect/>
          </a:stretch>
        </p:blipFill>
        <p:spPr bwMode="auto">
          <a:xfrm>
            <a:off x="323528" y="404664"/>
            <a:ext cx="2466975" cy="1847851"/>
          </a:xfrm>
          <a:prstGeom prst="rect">
            <a:avLst/>
          </a:prstGeom>
          <a:noFill/>
        </p:spPr>
      </p:pic>
      <p:pic>
        <p:nvPicPr>
          <p:cNvPr id="174084" name="Picture 4" descr="http://t3.gstatic.com/images?q=tbn:ANd9GcTLdUzIwTY5dEvZIWufi4Fd3R5reGI6EUtxEZqNNcrg-Z_muZe1xg"/>
          <p:cNvPicPr>
            <a:picLocks noChangeAspect="1" noChangeArrowheads="1"/>
          </p:cNvPicPr>
          <p:nvPr/>
        </p:nvPicPr>
        <p:blipFill>
          <a:blip r:embed="rId3" cstate="print"/>
          <a:srcRect/>
          <a:stretch>
            <a:fillRect/>
          </a:stretch>
        </p:blipFill>
        <p:spPr bwMode="auto">
          <a:xfrm>
            <a:off x="2915816" y="620688"/>
            <a:ext cx="2619375" cy="1743076"/>
          </a:xfrm>
          <a:prstGeom prst="rect">
            <a:avLst/>
          </a:prstGeom>
          <a:noFill/>
        </p:spPr>
      </p:pic>
      <p:pic>
        <p:nvPicPr>
          <p:cNvPr id="174086" name="Picture 6" descr="http://t0.gstatic.com/images?q=tbn:ANd9GcQn7Ka2tg-sQ86ien8AbhL9OrLi0wT_aSL2m9wpLHYOrYVnSUxS4Q"/>
          <p:cNvPicPr>
            <a:picLocks noChangeAspect="1" noChangeArrowheads="1"/>
          </p:cNvPicPr>
          <p:nvPr/>
        </p:nvPicPr>
        <p:blipFill>
          <a:blip r:embed="rId4" cstate="print"/>
          <a:srcRect/>
          <a:stretch>
            <a:fillRect/>
          </a:stretch>
        </p:blipFill>
        <p:spPr bwMode="auto">
          <a:xfrm>
            <a:off x="5940152" y="620688"/>
            <a:ext cx="2619375" cy="1743076"/>
          </a:xfrm>
          <a:prstGeom prst="rect">
            <a:avLst/>
          </a:prstGeom>
          <a:noFill/>
        </p:spPr>
      </p:pic>
      <p:pic>
        <p:nvPicPr>
          <p:cNvPr id="174088" name="Picture 8" descr="http://t0.gstatic.com/images?q=tbn:ANd9GcSGRJl40KoyouSrL9V_eWopWDL5LRcsaQ7Ymy_SGe_66KR96j7_"/>
          <p:cNvPicPr>
            <a:picLocks noChangeAspect="1" noChangeArrowheads="1"/>
          </p:cNvPicPr>
          <p:nvPr/>
        </p:nvPicPr>
        <p:blipFill>
          <a:blip r:embed="rId5" cstate="print"/>
          <a:srcRect/>
          <a:stretch>
            <a:fillRect/>
          </a:stretch>
        </p:blipFill>
        <p:spPr bwMode="auto">
          <a:xfrm>
            <a:off x="467544" y="2852936"/>
            <a:ext cx="1866900" cy="1800200"/>
          </a:xfrm>
          <a:prstGeom prst="rect">
            <a:avLst/>
          </a:prstGeom>
          <a:noFill/>
        </p:spPr>
      </p:pic>
      <p:pic>
        <p:nvPicPr>
          <p:cNvPr id="174090" name="Picture 10" descr="http://t3.gstatic.com/images?q=tbn:ANd9GcSmlcKvbz84bIsuOJ_My_Xg5BfiXUUkdkosAtMWEG-JcL_KY-7_BQ"/>
          <p:cNvPicPr>
            <a:picLocks noChangeAspect="1" noChangeArrowheads="1"/>
          </p:cNvPicPr>
          <p:nvPr/>
        </p:nvPicPr>
        <p:blipFill>
          <a:blip r:embed="rId6" cstate="print"/>
          <a:srcRect/>
          <a:stretch>
            <a:fillRect/>
          </a:stretch>
        </p:blipFill>
        <p:spPr bwMode="auto">
          <a:xfrm>
            <a:off x="2627784" y="2564904"/>
            <a:ext cx="2466975" cy="1847851"/>
          </a:xfrm>
          <a:prstGeom prst="rect">
            <a:avLst/>
          </a:prstGeom>
          <a:noFill/>
        </p:spPr>
      </p:pic>
      <p:pic>
        <p:nvPicPr>
          <p:cNvPr id="174092" name="Picture 12" descr="http://t0.gstatic.com/images?q=tbn:ANd9GcRk_lzu1jxrFovEphV9LGs6gLOCbVkIPVi2yCZMOTulba3S92S0NA"/>
          <p:cNvPicPr>
            <a:picLocks noChangeAspect="1" noChangeArrowheads="1"/>
          </p:cNvPicPr>
          <p:nvPr/>
        </p:nvPicPr>
        <p:blipFill>
          <a:blip r:embed="rId7" cstate="print"/>
          <a:srcRect/>
          <a:stretch>
            <a:fillRect/>
          </a:stretch>
        </p:blipFill>
        <p:spPr bwMode="auto">
          <a:xfrm>
            <a:off x="5724128" y="2708920"/>
            <a:ext cx="2628900" cy="1733551"/>
          </a:xfrm>
          <a:prstGeom prst="rect">
            <a:avLst/>
          </a:prstGeom>
          <a:noFill/>
        </p:spPr>
      </p:pic>
      <p:pic>
        <p:nvPicPr>
          <p:cNvPr id="174094" name="Picture 14" descr="http://t2.gstatic.com/images?q=tbn:ANd9GcRwKjip5i6JxgTD1aseu0QjaV5cwAmyox5OWw0ju0YwAFeIuGcW"/>
          <p:cNvPicPr>
            <a:picLocks noChangeAspect="1" noChangeArrowheads="1"/>
          </p:cNvPicPr>
          <p:nvPr/>
        </p:nvPicPr>
        <p:blipFill>
          <a:blip r:embed="rId8" cstate="print"/>
          <a:srcRect/>
          <a:stretch>
            <a:fillRect/>
          </a:stretch>
        </p:blipFill>
        <p:spPr bwMode="auto">
          <a:xfrm>
            <a:off x="6228184" y="4725144"/>
            <a:ext cx="2590800" cy="1733551"/>
          </a:xfrm>
          <a:prstGeom prst="rect">
            <a:avLst/>
          </a:prstGeom>
          <a:noFill/>
        </p:spPr>
      </p:pic>
      <p:pic>
        <p:nvPicPr>
          <p:cNvPr id="174096" name="Picture 16" descr="http://t1.gstatic.com/images?q=tbn:ANd9GcSIB1gsLFYnflHQlhuoRxMF8IeS9T1-wrPrFqE2A1lGwtEsN3qsSg"/>
          <p:cNvPicPr>
            <a:picLocks noChangeAspect="1" noChangeArrowheads="1"/>
          </p:cNvPicPr>
          <p:nvPr/>
        </p:nvPicPr>
        <p:blipFill>
          <a:blip r:embed="rId9" cstate="print"/>
          <a:srcRect/>
          <a:stretch>
            <a:fillRect/>
          </a:stretch>
        </p:blipFill>
        <p:spPr bwMode="auto">
          <a:xfrm>
            <a:off x="3131840" y="4581128"/>
            <a:ext cx="2476500" cy="1847851"/>
          </a:xfrm>
          <a:prstGeom prst="rect">
            <a:avLst/>
          </a:prstGeom>
          <a:noFill/>
        </p:spPr>
      </p:pic>
      <p:pic>
        <p:nvPicPr>
          <p:cNvPr id="174098" name="Picture 18" descr="http://t0.gstatic.com/images?q=tbn:ANd9GcSJZFyUv1HRoGicgnFdO-mTIUmQrHH5zxW8BhJLQjKVslhJz2VH"/>
          <p:cNvPicPr>
            <a:picLocks noChangeAspect="1" noChangeArrowheads="1"/>
          </p:cNvPicPr>
          <p:nvPr/>
        </p:nvPicPr>
        <p:blipFill>
          <a:blip r:embed="rId10" cstate="print"/>
          <a:srcRect/>
          <a:stretch>
            <a:fillRect/>
          </a:stretch>
        </p:blipFill>
        <p:spPr bwMode="auto">
          <a:xfrm>
            <a:off x="467544" y="4869160"/>
            <a:ext cx="2028825" cy="1988840"/>
          </a:xfrm>
          <a:prstGeom prst="rect">
            <a:avLst/>
          </a:prstGeom>
          <a:noFill/>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0" descr="http://t3.gstatic.com/images?q=tbn:ANd9GcRYCBIpk1JelOvmw5t68bYRXnZhRGCvwGUQrkPHmQOOinBAjy-K"/>
          <p:cNvPicPr>
            <a:picLocks noChangeAspect="1" noChangeArrowheads="1"/>
          </p:cNvPicPr>
          <p:nvPr/>
        </p:nvPicPr>
        <p:blipFill>
          <a:blip r:embed="rId2" cstate="print"/>
          <a:srcRect/>
          <a:stretch>
            <a:fillRect/>
          </a:stretch>
        </p:blipFill>
        <p:spPr bwMode="auto">
          <a:xfrm>
            <a:off x="251520" y="260649"/>
            <a:ext cx="8712968" cy="5040560"/>
          </a:xfrm>
          <a:prstGeom prst="rect">
            <a:avLst/>
          </a:prstGeom>
          <a:noFill/>
        </p:spPr>
      </p:pic>
      <p:sp>
        <p:nvSpPr>
          <p:cNvPr id="3" name="2 Terminador"/>
          <p:cNvSpPr/>
          <p:nvPr/>
        </p:nvSpPr>
        <p:spPr>
          <a:xfrm>
            <a:off x="323528" y="5733256"/>
            <a:ext cx="8568952" cy="864096"/>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000" b="1" dirty="0" smtClean="0"/>
              <a:t>Observe como avanza sobre la ciudad por lalo y lado la ola gigante arrasando todo lo que encuentra a su paso.</a:t>
            </a:r>
            <a:endParaRPr lang="es-CO" sz="2000" b="1" dirty="0"/>
          </a:p>
        </p:txBody>
      </p:sp>
      <p:sp>
        <p:nvSpPr>
          <p:cNvPr id="4" name="3 Flecha derecha"/>
          <p:cNvSpPr/>
          <p:nvPr/>
        </p:nvSpPr>
        <p:spPr>
          <a:xfrm>
            <a:off x="0" y="1052736"/>
            <a:ext cx="1763688"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Flecha izquierda"/>
          <p:cNvSpPr/>
          <p:nvPr/>
        </p:nvSpPr>
        <p:spPr>
          <a:xfrm>
            <a:off x="6948264" y="980728"/>
            <a:ext cx="2195736" cy="50405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to="" calcmode="lin" valueType="num">
                                      <p:cBhvr>
                                        <p:cTn id="7" dur="1" fill="hold"/>
                                        <p:tgtEl>
                                          <p:spTgt spid="3"/>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20" descr="http://t0.gstatic.com/images?q=tbn:ANd9GcTMtJyiT__oc-8pkxCl4Cg3fxhR8QYZi58pSaAo3diuHmw0Msei"/>
          <p:cNvPicPr>
            <a:picLocks noChangeAspect="1" noChangeArrowheads="1"/>
          </p:cNvPicPr>
          <p:nvPr/>
        </p:nvPicPr>
        <p:blipFill>
          <a:blip r:embed="rId2" cstate="print"/>
          <a:srcRect/>
          <a:stretch>
            <a:fillRect/>
          </a:stretch>
        </p:blipFill>
        <p:spPr bwMode="auto">
          <a:xfrm>
            <a:off x="251520" y="260648"/>
            <a:ext cx="4032448" cy="2952328"/>
          </a:xfrm>
          <a:prstGeom prst="rect">
            <a:avLst/>
          </a:prstGeom>
          <a:noFill/>
        </p:spPr>
      </p:pic>
      <p:pic>
        <p:nvPicPr>
          <p:cNvPr id="4" name="Picture 24" descr="http://t1.gstatic.com/images?q=tbn:ANd9GcQEhttokfG4f6wt7ApneL4MvsgL8l4Rvj-MlFIFQpIsOpubJs7e"/>
          <p:cNvPicPr>
            <a:picLocks noChangeAspect="1" noChangeArrowheads="1"/>
          </p:cNvPicPr>
          <p:nvPr/>
        </p:nvPicPr>
        <p:blipFill>
          <a:blip r:embed="rId3" cstate="print"/>
          <a:srcRect/>
          <a:stretch>
            <a:fillRect/>
          </a:stretch>
        </p:blipFill>
        <p:spPr bwMode="auto">
          <a:xfrm>
            <a:off x="4499992" y="332656"/>
            <a:ext cx="4392488" cy="2880320"/>
          </a:xfrm>
          <a:prstGeom prst="rect">
            <a:avLst/>
          </a:prstGeom>
          <a:noFill/>
        </p:spPr>
      </p:pic>
      <p:pic>
        <p:nvPicPr>
          <p:cNvPr id="5" name="Picture 26" descr="http://t1.gstatic.com/images?q=tbn:ANd9GcSyqDG3NJKq9w6tbrH5pnCIU_mDWZZG40DwirZylqHbF3p40LCMCg"/>
          <p:cNvPicPr>
            <a:picLocks noChangeAspect="1" noChangeArrowheads="1"/>
          </p:cNvPicPr>
          <p:nvPr/>
        </p:nvPicPr>
        <p:blipFill>
          <a:blip r:embed="rId4" cstate="print"/>
          <a:srcRect/>
          <a:stretch>
            <a:fillRect/>
          </a:stretch>
        </p:blipFill>
        <p:spPr bwMode="auto">
          <a:xfrm>
            <a:off x="4499992" y="3501008"/>
            <a:ext cx="4392488" cy="2880320"/>
          </a:xfrm>
          <a:prstGeom prst="rect">
            <a:avLst/>
          </a:prstGeom>
          <a:noFill/>
        </p:spPr>
      </p:pic>
      <p:pic>
        <p:nvPicPr>
          <p:cNvPr id="6" name="Picture 28" descr="http://t3.gstatic.com/images?q=tbn:ANd9GcTuIkN9x6TlRCPDwWiTIizX_-_9wJv0b9xItnpxOuOgac9Bn0g-pg"/>
          <p:cNvPicPr>
            <a:picLocks noChangeAspect="1" noChangeArrowheads="1"/>
          </p:cNvPicPr>
          <p:nvPr/>
        </p:nvPicPr>
        <p:blipFill>
          <a:blip r:embed="rId5" cstate="print"/>
          <a:srcRect/>
          <a:stretch>
            <a:fillRect/>
          </a:stretch>
        </p:blipFill>
        <p:spPr bwMode="auto">
          <a:xfrm>
            <a:off x="251520" y="3501008"/>
            <a:ext cx="3960440" cy="28952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2" descr="http://t1.gstatic.com/images?q=tbn:ANd9GcTg0eLhCYpEvu4bWqM_Z6SpQ47iZ-dm2i5anRE5M4lb5seTW_7lGA"/>
          <p:cNvPicPr>
            <a:picLocks noChangeAspect="1" noChangeArrowheads="1"/>
          </p:cNvPicPr>
          <p:nvPr/>
        </p:nvPicPr>
        <p:blipFill>
          <a:blip r:embed="rId2" cstate="print"/>
          <a:srcRect/>
          <a:stretch>
            <a:fillRect/>
          </a:stretch>
        </p:blipFill>
        <p:spPr bwMode="auto">
          <a:xfrm>
            <a:off x="323528" y="404664"/>
            <a:ext cx="8568952" cy="6120680"/>
          </a:xfrm>
          <a:prstGeom prst="rect">
            <a:avLst/>
          </a:prstGeom>
          <a:noFill/>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175108" name="Picture 4" descr="http://t1.gstatic.com/images?q=tbn:ANd9GcSWUnORqvr9MADSLXZqeXvdn7qdsk2FK5V4EhXm0tf4-hHMC2UihQ"/>
          <p:cNvPicPr>
            <a:picLocks noChangeAspect="1" noChangeArrowheads="1"/>
          </p:cNvPicPr>
          <p:nvPr/>
        </p:nvPicPr>
        <p:blipFill>
          <a:blip r:embed="rId3" cstate="print"/>
          <a:srcRect/>
          <a:stretch>
            <a:fillRect/>
          </a:stretch>
        </p:blipFill>
        <p:spPr bwMode="auto">
          <a:xfrm>
            <a:off x="4499992" y="404664"/>
            <a:ext cx="4320480" cy="2880320"/>
          </a:xfrm>
          <a:prstGeom prst="rect">
            <a:avLst/>
          </a:prstGeom>
          <a:noFill/>
        </p:spPr>
      </p:pic>
      <p:pic>
        <p:nvPicPr>
          <p:cNvPr id="175112" name="Picture 8" descr="http://t2.gstatic.com/images?q=tbn:ANd9GcTA_k2W0zkpvd58uQFUlA2WkdzNOjOPKYw2iyFRmvaqwcb3e-8D"/>
          <p:cNvPicPr>
            <a:picLocks noChangeAspect="1" noChangeArrowheads="1"/>
          </p:cNvPicPr>
          <p:nvPr/>
        </p:nvPicPr>
        <p:blipFill>
          <a:blip r:embed="rId4" cstate="print"/>
          <a:srcRect/>
          <a:stretch>
            <a:fillRect/>
          </a:stretch>
        </p:blipFill>
        <p:spPr bwMode="auto">
          <a:xfrm>
            <a:off x="179512" y="188640"/>
            <a:ext cx="4176464" cy="3096344"/>
          </a:xfrm>
          <a:prstGeom prst="rect">
            <a:avLst/>
          </a:prstGeom>
          <a:noFill/>
        </p:spPr>
      </p:pic>
      <p:pic>
        <p:nvPicPr>
          <p:cNvPr id="175114" name="Picture 10" descr="http://t2.gstatic.com/images?q=tbn:ANd9GcQRcpRfApBhI-726yqHKGrFQVCijNv9z0F__h0LkN5id__YQRzp"/>
          <p:cNvPicPr>
            <a:picLocks noChangeAspect="1" noChangeArrowheads="1"/>
          </p:cNvPicPr>
          <p:nvPr/>
        </p:nvPicPr>
        <p:blipFill>
          <a:blip r:embed="rId5" cstate="print"/>
          <a:srcRect/>
          <a:stretch>
            <a:fillRect/>
          </a:stretch>
        </p:blipFill>
        <p:spPr bwMode="auto">
          <a:xfrm>
            <a:off x="251520" y="3501008"/>
            <a:ext cx="4104456" cy="3096344"/>
          </a:xfrm>
          <a:prstGeom prst="rect">
            <a:avLst/>
          </a:prstGeom>
          <a:noFill/>
        </p:spPr>
      </p:pic>
      <p:pic>
        <p:nvPicPr>
          <p:cNvPr id="175122" name="Picture 18" descr="http://t3.gstatic.com/images?q=tbn:ANd9GcSNVeFbmPOOUtSnvedYDBUkeLcO2C-bhQwezDpPwUg6eEpUXcTz"/>
          <p:cNvPicPr>
            <a:picLocks noChangeAspect="1" noChangeArrowheads="1"/>
          </p:cNvPicPr>
          <p:nvPr/>
        </p:nvPicPr>
        <p:blipFill>
          <a:blip r:embed="rId6" cstate="print"/>
          <a:srcRect/>
          <a:stretch>
            <a:fillRect/>
          </a:stretch>
        </p:blipFill>
        <p:spPr bwMode="auto">
          <a:xfrm>
            <a:off x="4572000" y="3501008"/>
            <a:ext cx="4368527"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75112"/>
                                        </p:tgtEl>
                                        <p:attrNameLst>
                                          <p:attrName>style.visibility</p:attrName>
                                        </p:attrNameLst>
                                      </p:cBhvr>
                                      <p:to>
                                        <p:strVal val="visible"/>
                                      </p:to>
                                    </p:set>
                                    <p:anim calcmode="lin" valueType="num">
                                      <p:cBhvr>
                                        <p:cTn id="7" dur="1000" fill="hold"/>
                                        <p:tgtEl>
                                          <p:spTgt spid="175112"/>
                                        </p:tgtEl>
                                        <p:attrNameLst>
                                          <p:attrName>ppt_w</p:attrName>
                                        </p:attrNameLst>
                                      </p:cBhvr>
                                      <p:tavLst>
                                        <p:tav tm="0">
                                          <p:val>
                                            <p:strVal val="#ppt_w*0.70"/>
                                          </p:val>
                                        </p:tav>
                                        <p:tav tm="100000">
                                          <p:val>
                                            <p:strVal val="#ppt_w"/>
                                          </p:val>
                                        </p:tav>
                                      </p:tavLst>
                                    </p:anim>
                                    <p:anim calcmode="lin" valueType="num">
                                      <p:cBhvr>
                                        <p:cTn id="8" dur="1000" fill="hold"/>
                                        <p:tgtEl>
                                          <p:spTgt spid="175112"/>
                                        </p:tgtEl>
                                        <p:attrNameLst>
                                          <p:attrName>ppt_h</p:attrName>
                                        </p:attrNameLst>
                                      </p:cBhvr>
                                      <p:tavLst>
                                        <p:tav tm="0">
                                          <p:val>
                                            <p:strVal val="#ppt_h"/>
                                          </p:val>
                                        </p:tav>
                                        <p:tav tm="100000">
                                          <p:val>
                                            <p:strVal val="#ppt_h"/>
                                          </p:val>
                                        </p:tav>
                                      </p:tavLst>
                                    </p:anim>
                                    <p:animEffect transition="in" filter="fade">
                                      <p:cBhvr>
                                        <p:cTn id="9" dur="1000"/>
                                        <p:tgtEl>
                                          <p:spTgt spid="17511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75108"/>
                                        </p:tgtEl>
                                        <p:attrNameLst>
                                          <p:attrName>style.visibility</p:attrName>
                                        </p:attrNameLst>
                                      </p:cBhvr>
                                      <p:to>
                                        <p:strVal val="visible"/>
                                      </p:to>
                                    </p:set>
                                    <p:anim calcmode="lin" valueType="num">
                                      <p:cBhvr>
                                        <p:cTn id="14" dur="1000" fill="hold"/>
                                        <p:tgtEl>
                                          <p:spTgt spid="175108"/>
                                        </p:tgtEl>
                                        <p:attrNameLst>
                                          <p:attrName>ppt_w</p:attrName>
                                        </p:attrNameLst>
                                      </p:cBhvr>
                                      <p:tavLst>
                                        <p:tav tm="0">
                                          <p:val>
                                            <p:strVal val="#ppt_w*0.70"/>
                                          </p:val>
                                        </p:tav>
                                        <p:tav tm="100000">
                                          <p:val>
                                            <p:strVal val="#ppt_w"/>
                                          </p:val>
                                        </p:tav>
                                      </p:tavLst>
                                    </p:anim>
                                    <p:anim calcmode="lin" valueType="num">
                                      <p:cBhvr>
                                        <p:cTn id="15" dur="1000" fill="hold"/>
                                        <p:tgtEl>
                                          <p:spTgt spid="175108"/>
                                        </p:tgtEl>
                                        <p:attrNameLst>
                                          <p:attrName>ppt_h</p:attrName>
                                        </p:attrNameLst>
                                      </p:cBhvr>
                                      <p:tavLst>
                                        <p:tav tm="0">
                                          <p:val>
                                            <p:strVal val="#ppt_h"/>
                                          </p:val>
                                        </p:tav>
                                        <p:tav tm="100000">
                                          <p:val>
                                            <p:strVal val="#ppt_h"/>
                                          </p:val>
                                        </p:tav>
                                      </p:tavLst>
                                    </p:anim>
                                    <p:animEffect transition="in" filter="fade">
                                      <p:cBhvr>
                                        <p:cTn id="16" dur="1000"/>
                                        <p:tgtEl>
                                          <p:spTgt spid="175108"/>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75114"/>
                                        </p:tgtEl>
                                        <p:attrNameLst>
                                          <p:attrName>style.visibility</p:attrName>
                                        </p:attrNameLst>
                                      </p:cBhvr>
                                      <p:to>
                                        <p:strVal val="visible"/>
                                      </p:to>
                                    </p:set>
                                    <p:animEffect transition="in" filter="blinds(horizontal)">
                                      <p:cBhvr>
                                        <p:cTn id="21" dur="500"/>
                                        <p:tgtEl>
                                          <p:spTgt spid="175114"/>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75122"/>
                                        </p:tgtEl>
                                        <p:attrNameLst>
                                          <p:attrName>style.visibility</p:attrName>
                                        </p:attrNameLst>
                                      </p:cBhvr>
                                      <p:to>
                                        <p:strVal val="visible"/>
                                      </p:to>
                                    </p:set>
                                    <p:animEffect transition="in" filter="blinds(horizontal)">
                                      <p:cBhvr>
                                        <p:cTn id="26" dur="500"/>
                                        <p:tgtEl>
                                          <p:spTgt spid="17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pic>
        <p:nvPicPr>
          <p:cNvPr id="2" name="Picture 16" descr="http://t0.gstatic.com/images?q=tbn:ANd9GcRQOZjyYGImmgXn8Hkh8CyChljYWCmUAsAOa7peGcGxGuMHsIes"/>
          <p:cNvPicPr>
            <a:picLocks noChangeAspect="1" noChangeArrowheads="1"/>
          </p:cNvPicPr>
          <p:nvPr/>
        </p:nvPicPr>
        <p:blipFill>
          <a:blip r:embed="rId2" cstate="print"/>
          <a:srcRect/>
          <a:stretch>
            <a:fillRect/>
          </a:stretch>
        </p:blipFill>
        <p:spPr bwMode="auto">
          <a:xfrm>
            <a:off x="179512" y="260648"/>
            <a:ext cx="8640960" cy="6336704"/>
          </a:xfrm>
          <a:prstGeom prst="rect">
            <a:avLst/>
          </a:prstGeom>
          <a:noFill/>
        </p:spPr>
      </p:pic>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http://t3.gstatic.com/images?q=tbn:ANd9GcQBYWBNOjO_x_tO9EMBzV_4nRsrOKppI5OI95k_cLMpZvGwUXg8"/>
          <p:cNvPicPr>
            <a:picLocks noChangeAspect="1" noChangeArrowheads="1"/>
          </p:cNvPicPr>
          <p:nvPr/>
        </p:nvPicPr>
        <p:blipFill>
          <a:blip r:embed="rId2" cstate="print"/>
          <a:srcRect/>
          <a:stretch>
            <a:fillRect/>
          </a:stretch>
        </p:blipFill>
        <p:spPr bwMode="auto">
          <a:xfrm>
            <a:off x="179512" y="260648"/>
            <a:ext cx="8784976" cy="6264696"/>
          </a:xfrm>
          <a:prstGeom prst="rect">
            <a:avLst/>
          </a:prstGeom>
          <a:noFill/>
        </p:spPr>
      </p:pic>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2" name="Picture 2" descr="http://t3.gstatic.com/images?q=tbn:ANd9GcRDFvyrr8yFcn3ABKyYotygUQdfIWBB-Ifbz3X3inP9NZzmscJP"/>
          <p:cNvPicPr>
            <a:picLocks noChangeAspect="1" noChangeArrowheads="1"/>
          </p:cNvPicPr>
          <p:nvPr/>
        </p:nvPicPr>
        <p:blipFill>
          <a:blip r:embed="rId2" cstate="print"/>
          <a:srcRect/>
          <a:stretch>
            <a:fillRect/>
          </a:stretch>
        </p:blipFill>
        <p:spPr bwMode="auto">
          <a:xfrm>
            <a:off x="323528" y="188640"/>
            <a:ext cx="8568952" cy="5400600"/>
          </a:xfrm>
          <a:prstGeom prst="rect">
            <a:avLst/>
          </a:prstGeom>
          <a:noFill/>
        </p:spPr>
      </p:pic>
      <p:sp>
        <p:nvSpPr>
          <p:cNvPr id="3" name="2 Terminador"/>
          <p:cNvSpPr/>
          <p:nvPr/>
        </p:nvSpPr>
        <p:spPr>
          <a:xfrm>
            <a:off x="1043608" y="5805264"/>
            <a:ext cx="7056784" cy="792088"/>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1600" dirty="0" smtClean="0"/>
              <a:t> </a:t>
            </a:r>
            <a:r>
              <a:rPr lang="es-CO" sz="2400" b="1" dirty="0" smtClean="0"/>
              <a:t>Observe que un carro quedó encima de la casa.</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2" descr="http://t3.gstatic.com/images?q=tbn:ANd9GcSY2INlO7-iD4nYxgeQIpfxYMTWJgTb7AoVp9DRKQ0mS3kSxHAf6w"/>
          <p:cNvPicPr>
            <a:picLocks noChangeAspect="1" noChangeArrowheads="1"/>
          </p:cNvPicPr>
          <p:nvPr/>
        </p:nvPicPr>
        <p:blipFill>
          <a:blip r:embed="rId2" cstate="print"/>
          <a:srcRect/>
          <a:stretch>
            <a:fillRect/>
          </a:stretch>
        </p:blipFill>
        <p:spPr bwMode="auto">
          <a:xfrm>
            <a:off x="251520" y="3429000"/>
            <a:ext cx="4104456" cy="3168352"/>
          </a:xfrm>
          <a:prstGeom prst="rect">
            <a:avLst/>
          </a:prstGeom>
          <a:noFill/>
        </p:spPr>
      </p:pic>
      <p:pic>
        <p:nvPicPr>
          <p:cNvPr id="3" name="Picture 24" descr="http://t0.gstatic.com/images?q=tbn:ANd9GcRTNPBowhhiS_VSX79oszlIQ3IjvJuLgH1XqHYqYOcXM0CIxG_a"/>
          <p:cNvPicPr>
            <a:picLocks noChangeAspect="1" noChangeArrowheads="1"/>
          </p:cNvPicPr>
          <p:nvPr/>
        </p:nvPicPr>
        <p:blipFill>
          <a:blip r:embed="rId3" cstate="print"/>
          <a:srcRect/>
          <a:stretch>
            <a:fillRect/>
          </a:stretch>
        </p:blipFill>
        <p:spPr bwMode="auto">
          <a:xfrm>
            <a:off x="4499992" y="3501008"/>
            <a:ext cx="4392488" cy="3168352"/>
          </a:xfrm>
          <a:prstGeom prst="rect">
            <a:avLst/>
          </a:prstGeom>
          <a:noFill/>
        </p:spPr>
      </p:pic>
      <p:pic>
        <p:nvPicPr>
          <p:cNvPr id="4" name="Picture 14" descr="http://t3.gstatic.com/images?q=tbn:ANd9GcTBSvlIuOH9wUniW7LKCBWe7cyTeRuCc8fLXyDGyJWUyCGhBuJ-JQ"/>
          <p:cNvPicPr>
            <a:picLocks noChangeAspect="1" noChangeArrowheads="1"/>
          </p:cNvPicPr>
          <p:nvPr/>
        </p:nvPicPr>
        <p:blipFill>
          <a:blip r:embed="rId4" cstate="print"/>
          <a:srcRect/>
          <a:stretch>
            <a:fillRect/>
          </a:stretch>
        </p:blipFill>
        <p:spPr bwMode="auto">
          <a:xfrm>
            <a:off x="251520" y="188640"/>
            <a:ext cx="4104456" cy="3096344"/>
          </a:xfrm>
          <a:prstGeom prst="rect">
            <a:avLst/>
          </a:prstGeom>
          <a:noFill/>
        </p:spPr>
      </p:pic>
      <p:pic>
        <p:nvPicPr>
          <p:cNvPr id="5" name="Picture 20" descr="http://t0.gstatic.com/images?q=tbn:ANd9GcRpZpiKdyZ6vmv5__LwwMiPBkQOgqtWPN8AvBrg9G5JOgTDdGR9"/>
          <p:cNvPicPr>
            <a:picLocks noChangeAspect="1" noChangeArrowheads="1"/>
          </p:cNvPicPr>
          <p:nvPr/>
        </p:nvPicPr>
        <p:blipFill>
          <a:blip r:embed="rId5" cstate="print"/>
          <a:srcRect/>
          <a:stretch>
            <a:fillRect/>
          </a:stretch>
        </p:blipFill>
        <p:spPr bwMode="auto">
          <a:xfrm>
            <a:off x="4499992" y="260648"/>
            <a:ext cx="4392488" cy="30243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diamond(in)">
                                      <p:cBhvr>
                                        <p:cTn id="2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3682752" cy="5793507"/>
          </a:xfrm>
          <a:solidFill>
            <a:srgbClr val="92D050"/>
          </a:solidFill>
        </p:spPr>
        <p:txBody>
          <a:bodyPr>
            <a:normAutofit fontScale="77500" lnSpcReduction="20000"/>
          </a:bodyPr>
          <a:lstStyle/>
          <a:p>
            <a:pPr algn="ctr">
              <a:buNone/>
            </a:pPr>
            <a:r>
              <a:rPr lang="es-CO" dirty="0" smtClean="0"/>
              <a:t>    </a:t>
            </a:r>
          </a:p>
          <a:p>
            <a:pPr algn="ctr">
              <a:buNone/>
            </a:pPr>
            <a:endParaRPr lang="es-CO" dirty="0" smtClean="0"/>
          </a:p>
          <a:p>
            <a:pPr algn="ctr">
              <a:buNone/>
            </a:pPr>
            <a:r>
              <a:rPr lang="es-CO" dirty="0" smtClean="0"/>
              <a:t>    Basado en la Santa Biblia y en las evidencias puedo decir con toda certeza que lo que sucedió en el Japón es un llamado de Dios a toda la humanidad para que se prepare para la segunda venida de Cristo conforme lo prometió (Juan 14:1-3).</a:t>
            </a:r>
          </a:p>
          <a:p>
            <a:pPr>
              <a:buNone/>
            </a:pPr>
            <a:r>
              <a:rPr lang="es-CO" dirty="0" smtClean="0"/>
              <a:t>    </a:t>
            </a:r>
          </a:p>
          <a:p>
            <a:pPr>
              <a:buNone/>
            </a:pPr>
            <a:r>
              <a:rPr lang="es-CO" dirty="0" smtClean="0"/>
              <a:t>    </a:t>
            </a:r>
            <a:endParaRPr lang="es-CO" dirty="0"/>
          </a:p>
        </p:txBody>
      </p:sp>
      <p:sp>
        <p:nvSpPr>
          <p:cNvPr id="96258" name="AutoShape 2" descr="data:image/jpg;base64,/9j/4AAQSkZJRgABAQAAAQABAAD/2wCEAAkGBhQSERUUExQVFRUWGCAYGRgYGBwYFxkcGBoXHBocGhscHyYeGBsjGRoXIC8hIycpLCwsFx8xNzAqNSYtLCkBCQoKDgwOGg8PGiwkHyQtLC0sLC8wLCwsLCwwLCosLC8yLCoqLSwsLy8sLCwsLCwsLCwsLCwsLCwsLCwsKSwsLP/AABEIAMMBAwMBIgACEQEDEQH/xAAcAAACAgMBAQAAAAAAAAAAAAAEBQMGAAECBwj/xABFEAACAQIEBAMECAMGAwkBAAABAhEDIQAEEjEFIkFRBhNhMnGBkRQjQlKhscHwB9HhM2JyktLxFSSCFkNTVGOTorLCZP/EABsBAAIDAQEBAAAAAAAAAAAAAAIDAQQFAAYH/8QANBEAAQMCBAMHBAEDBQAAAAAAAQACEQMhBBIxQVGB8BMiYXGRobEFwdHhMhQj8RUzQlKi/9oADAMBAAIRAxEAPwBvlOGIELOGbmgAMB0n7pwTSyVM7I/+df8ARGDaWWOmAPt3nYWODPLULFp741S9VQEuPDqQF1f/ADi3rZN8Q08nTOy1N/vr/ow0NMY7ppH8scHKCgKWRQ7JUn/GP9GCF4WvZv8AOP8ARg3Xja1ewxBJUIP/AIWo+y3+cf6MRnKqPsP/AJhH/wBMOEb9746CDEZiuSAoo3Rx/wBQ/wBGOlVPuv8A5x/ow5q5NSLgnrufzwDXyw+ypHrf9cE1wKg2XCPT7N/mH+nEmtOgb36h/pxAVxpcFlCCVLVphrQ5n+8BPx0YHy3AlJOoOoG5LgmPQaL4kZ8Qms5i50zMTG1/Q/DHQdiiBXdfJ5dV5TUY9OYD/wDMfPG8q6qeVao9Qy29Tyz+eNCvNQsDF5Fv546bJhnhFGneIsPjPU7X64g6XRJL4n8tamry3ZqgAZRUVSQAZa9O8kC3r0vinNxtRV8s5eqLhpFZR03P1EADbHq/HeEakBAAIEEGPn2m/Q3x5lxPJkHzNDag2wAB6iLwLib/AJ4ic9PuFSLOurLwPxMg5V8xoMBalQCPcwp33tMjvi65fNI6ggMJ6EjpboCPljyDI5XUdIuzA++AJG/WZgHqR6Y9J8KZg1FFhpiDpuEtKx3BEfE48h9SEVQwNuTc8FrYdstklNa+XRt1JPv/AKYDbKKt11z/AIhf/wCOJHzw1sDMgxfEsg4wH5Xk6TyV4AtUVNx2af8AEP8ATienUUSSpAA2LCSfQRiJssOmMoZe8zB29/b0N+mIaXg/4UHKUTAjUA172ImOv2cSqyRcGNtx/LESAiCTJi8mR6QP3tiGuk3Xpus4tsDjolhuYohsyo6G3qP5Y5rZleWxv6j0/u4g3ud4j+V/njVUAhZ9fzOLwwjzY/CYKTQUWayFRubTuOvw7DGBEK9Y63G4O218BNTJNup37WH6DEr5gWC3Ub9/8RHr+uFVaBaf0hNLgpGZdxPzE/8A1xsuL+1IExPr7scJDDlBtt2/3xtUCzO8fqMUgShHihmZyZk4zHZqeuMwmRxT83gl1KuGp2tzAfgcSDLmJBB+P7nC2kYp2+/8+XBmUqn1+Nhj6WWxovNgzqijQIEmD7v3GOmy7CZXa/Q7/r6Y7849sSpVMc0MPdGFyVMBCqMSBjHT8MSCjJ7fljVRI2M4MFAQukb92xMjRgTyzvjoIe3zwRQolq4H+2F1dj0+X9OuCvLB9MaOX/f7/dsS2AuQBy5O5H79MdDKdzbBRp+gxyaI6YZmKiEA4j8sckYIzFIAzMz+/iMQlMMFwoUFI3sSCev79JxDxKu1JVZWBYSCCnszNi0wZmw9fTBQpfv44A45xONVHQ66o5yFKkWNr6lM2mDBB9+Iyy4IpsuvCeerVqjDUdP2p5rdTLE/ZJt7u1l3G+J0ablJFQksGUe1TiI1KYN5EEW9cHcKRqFAmY1sRIEaAwgMZ7Nc+gFrkY8jzfHq9OuxqUx5i8tUvLS4PNMEKDMqALC/UnCqjWBxJ9kbAXCAvTPDWapGsXWVNJZJKalE+zeZ3kwATYC84suWynLapze8gkHp09LYoHgnPNUdnpHyjUIchTLalZo2JYiZF4Ji4G2PT8pk0qagRE81uhIiB6Ayfljw/wBYd2tYMG/2lbWE7jJKWvlXQz+IgjBtAsVBkfD547fgRAMMZG20fH99MT11CLtOkT+Ow92+MFmHcwkuEDzV01AdLqJKhIn9nBFIz+++FtV7wNiRsQN59n0IkelsYa5FyTBHS0k22G0Hp3BicMY7ZC5splmalo9r0m/Tb59fwxBTAUSD+h/fzwNVrldzpAYi97LZiYHNzQBFz22mP6VYaoIM78sd7gdAyTvcm4jGphazWP8A7jbdcUI7rbKDifGVVZmIMECCb9o77dIMd8LKXiX2Z1Df2tuk3i9ybjaMC8ayI8xnqmotLTIq011mmYJCupnkIDXjeDYSuCuMcFyqU6WirVpu8lWqOatJICFtSkghWYrdYOoyBAjHsqVfDNa2Lg79eccQPfEf2znEzB4J/k88GHr9odh/M7x2t3wQYBkyQen9cVjwqo06m1aPszyyNmiA3W1p9+LKuZpjeTbuehA2MdTGMf6lVoUzAMk+Wv2WphKjnsl4uitckCYX3xjapE3Jt17SMDvngPsCb7nbT7XSYHp94Yk+lTqEQYNo6yJHw39xGPNuc0klNIM6Lkv7sZiIZn+7jMV8/imckBk+G8o1H7UkD3HrhmMqBtjQXStvvfpjPpGPoxJcZXnoAXZEbx88bNT3DEb1LYiBv++vfHBqglE0toPw7/H44m5T2BwHqM7/ANcT0kkW93y/3wUKFN5PuxG9I+n79MaMjuD+fp+X7tjoPt0jHXULny++InttiZ3/AKe7uRiCqZ74Y0oComkneMYMdC/79+MJ+EYaEKjK409O0RiRcbqvboPXBLpQNWmQe/rFsK+JZIM5BGokT25rAAHpJ69JFsOTX7YV5nK6lOozBkQbEzsbbTHaO4wxpi5Ua2VI8RfxB8vWigVXVirXIUFWi53J1KdomJm+PP6fFCzM1RZYsWJ9WMm2y3PbF08Z8Lp5jMtU1GmG0qSVALMggsYJEsfWbCZM454Z4ToghgwaNtSKw6H7QuY/phDqgIk8NFaYA0Jp4NXS666YcaWblMSVGpFExqvG3UiZvHoi03PMIGk97SLG53AMifjbAnh+hRNOPLRW9nXpADSbC5IDXixvbFgoaQAARYRHaPT8MeH+o0RVqd+RC1cO+BZTik7C5GoGCAdiPX3EEYUVnJYo51GNxa36+/Bz5oi2r3x/PvhfnnaG0wCAXE7kD+906CPUn0xmYgtdAbPj114KyxpGqGEau4kqbzAswv0EgQe4xjk09Dg2KspM8thCu1pJ8wtfsfjjnM1lHXlWQfWJY+kKxIv1IsenaIeVTcmQy3AVoDKbX3WLmNp9VUQGajr8apjr9bLvK0RZWIgFwGCmTGtbRsGDOY6SZwXSyw9lAGYAFiY6ADUZ9k2HW8Y6ynB7lzALc0EiTNyFFjdryT1gQN2aFgNJWnf7E8/oR2xbo0D/AMhA5+nht+ClOeNtUhr8K7ckjpLRY9BtczY9PjhfXVamZCjmlWcl1EAKwKGII/8AE9SzmewttHhN5ax3PLaesH+X44F4f4WFJ2cVJLIq3Ww0knlGqAD2jcbmcaFKm9rSG24X/aruc0m6Xpk1EsW1iZB1gi0RBmLQJv3wQuRQMp0Mq/dvzDl31d9Ik+/ucMhSjUNC6tyUtIsJBG3QEfnjit7caggjaVk9xpPwv64qvobjrrdMD9kpGUKgTpABJ8uxa0hAX7GzMTG5AxrK5mJK2CrBnckeXJ9NRP4emJs64RGaSBeQQA3yBv3wFSy/9qbwJUSbkAjpYdC1hEAd70HFwNh1r6e3gnWOqlFRiBpaoBAAsDsImSRc7/HGY6RnIBSpCkAr9UWsQCL6hON4WWO3PXqpkeHXJTUaxKG/2rW9DiFluel8R1czCb7Nv8DiAZv1OPprWHZebLkUrbz+43xzr7YFNb9/v8sSISenyMYPLCGUalS2MLe+MBs4/f8AvjdN53/PHZVEopK8fucdpWj59cB+YO/7/XHRqyPT4DE5VEoo1gBvjYM+n4YFbv09/X3bY1qj+mJAUSiyY2+c45nECHqTiemD0xOi5dLTxDmTGJ9RxFWo6u89Mc111xCAYHvjnL5e8TYCT1sBO3XBL0Yjcfn+/wCeOFpns249mLA2kkkdT0/riamUtkrmzsvM/Fa1kquPOVUedJ1BVBJBUsZACHoTbuRitNkcxScHNPUVZAB5mR7FgFqLKOP8LGxtOLt4w8H5jO5guopUKZlV8x1ZidUXCBggMEiSYgyQTGBf4feE8zSr1KGZVVy70mLqWVxs5puhUkAq6sQwPKVYWJGKVStTtB2VxgMIHg2TWq4u1zE+zoJMqZPWf1HqPXOELTEX9oAzOoFiok6p5rAARuADjzPwxwCs7DWQwq6PMJXV9tHLl3OmRp7dSfQ+l5PJqiimjBgECBYBACwLGSCIi344x/qxFsok8PBXsILmUVVcCTsBtO/9cLOJ5wKNRIO5gCZARtYIkQoUyb7gbm2JqVCRYSepO0DphdV5g9PUZC33GrUrIhJ2tzr21GZm2PJB5c7MRZaRGyl80KoBJGiCW0zK1S1zIiAwX1NjpW0l5eoEDFhJDKABfmbYD1gavcQeuBMuup0k+0qgr1bU0gjoYsT/AI/lIxACc8yjMzD7IUsD7qhuCSJXSdjp0sDcxzRHv4dePqhJiysOTqD7RUt1uCfdA2ja2OMtn0DaUpuSZ9oQW+G5+PTC36SVUBSQREi1gJAjsLRH9074KocSYoVkBiN1IDem9gfTFulWBgcPCT1xSnUjBKafSgtypQnoZLH007DEbcXUGCHH/RhclR1M+a8nuQZ90kj4+/GLmARd6sA/ZfSB/Xe23uw/+pJsDHp9ig7Adf4TNs3toXUJIJEi4G4tEes4kzDffUqpFyTsTtt7XX9nC18+rpALQBvqUyLCSxgzt8+uBH5AHdjvpDMSUSbSwsQuoaZ2neBcS6s42aJnkPuff5Q9mBrb5XHHHplGMsRGk20i4IhT3vsMC5WmUVmYQzAiGOrQFdZRRyloABseiybAY7qZQNW1NqLI4VgTZSApEyIVYIYBYXY3iMRZah5mptbksjBC0A04YcoUABCHAm149ZNDM3MbX8tzz9U7YBQhUHtKQewIXSOixHQQJ6xPXGYEavRJJqVmRiTKhGIW5hZCm6iAfUHGsAadU7/+T+E8ZfH3R9amVp3H2uv+E4H+kmw0qQPT9n/bD3SdFx1uBcbHEdPh6fd/P9Dj6Q2oBqF5YsOyVUq87QPTf85PxwZl8wRuAf1/dsEHhizOmPQH57/rgZqIDWdfy2+fY4PM1yGCFNWrSOkdRyz8pn5iMRuREixHTce8dvh8MCZnT0bUR1At+N/9sc0nODDLIC5EzN5/KPxx15sdR8sQF47fyxgqHpvgoUKVWEkG0j4fv54x2K7xfsfy7nG0ViIkYmXKnq3vAA/cYgwuhR0zJwWqYiFEyDMjrP774JS+AcUYCwIB6nGVD2xuP3+9scvgAiUNU4FzUBbt8zAvbEuZYzbf9xhaOIkNa247T7pH4i/zxFV4Y2SuZcpV4oaoCrU2dGidQKjUVALaWXmDgET1gi8agIOEeMaisxqaC8ypKgDm0jl0mYcBSVIJm9hfFszWRp16S0iRDnXSqaQzU6mokggRBB1qYN5IO4x51nOBVvpDIFCseQgMG1b6XphY1SbgnrIIGkgZlA0qrDTeFccCDmBVlzr0aFZKqE+TXDI9HUSaZ9oPS3CCWnoBp5SNg/4dkFUoULBSDAYXJIkTO/pFoPwwhHBXZaVLTzpTZy7QTzvq0wBtZr/ecnvNno1dFNdRCvABg6r9CANpHcwJ3N8UcVTaWNvLvngbK1Se4WFgt1mKhmgmdifs9jHYD88LPKOpahPKnJAGokTIVABcz0G2/TDds22+lh6ezb1Y/lF8QUH3UWMzvAHr8SBY9O+PK1GZHi9r261WiCSNElyOc0+TVVpDI3uRkVVEjUVAnWd23m8QSKTaqRGllZ/LH+FHLPLdA5FLa12AwLxWh5KEO3K1RyIUu31tOoXIVmE3GlVG4afaJOMqUiXqN9ytCwpLBUpPT+rHcIGte8SOYTcIbqBMTHn6/tBJR2QrR5jMRqZizj7KKirAk20U0ZASdiT1JJO85SplA2mesCBvymwA67RIwrzlWmrwQfLpVC1Sd4ZkfU2xhG8tmWNkfquOM7xH61hAFOgxJ+0XqLcknaEYFgpPM1NSTtpnsS92abHXTwiOvBRmiybZmp0tYARGxgEj4SB+HTHNM3hkIIt7Vh8In4f74E4XULBbQ6FQ43jUBURyeupGuSLsrHrifh2Y+srUyZ8sqAZ6Q2/eAUU23BGEGi7O+dvhMFQZQiGpLouq6OZCJkMOZXS/WA0g7EemFNE1ATl6jMf/AA3a5EaCCCd1lqVRZ/8AUS4sM+mKM44BlajeX6CuqhTp7hiopserBD0vPxqstM0nMmKflqF9svX2IvsoljcEMEuMXGscxxYNCPfh19ykk5rnVQcP4iVdEGkGoAvlspk6VIVQ4nSEliDF1NNJkypNLNLTquUblcazyAoSjQ5S5m5C6gIsYmBAXCqTsTTptoSgABpvqZiZu4PtBWZiQZFRbQIDHgWVasHrtZnA0GNIKiAGC9PSOgB6zg6hAMi5H3k9X5KCOuuvNMuGUqiUUUVA0Lc+3zG78waCNWrGYL5fvH5/0OMwQeYtPr+kgoIVB5c3sRNvT8sQ0c8sXMGwjf4+6Z+WIBXikdhLfp+GBqldSAD07G9997dB7+4x7MU5WOXwisznze6jfofwnp+OAahaSSvxibdJi/zj8MR5VmYyJvAsLnptJFj37YeDh4ppOoW9oyAN/lhstp2QQXXSgUibQF9cEJkD3+GDeWx1pEwbgz06H9zjQz9MA6Yb0AN9xEwRuOk441DspDQhmyR9Pd1xiZI/v+uJanFOnl/Oov8A+QbYgq5tn/sxHeSCp2sbfl6fCA5xUEBFJSjYY6X5YGo5nlWYJ63t12O/bfBFTcT+uOlSuoxy1QDvOOtQj0/fvxo4iVKjXM32Me+cFUaoYevb92wFXba3z/c41TzcCFFz+9umJIkWXAqaqJJ7T6+7C7P5Qz13/f8AthglQzLaR0EmOm8x+5xFXylRzIUQR3B29R19Iwp7hEFSG7rjKtEMSAqA7sLEyNgJJYd5mFtAOF806bhqmgP7KzJqSWZiOxlmY2H2iT3w0q8JqMukqs82kWN4kGdkMwpO5B+da4nwF6I82ursxmF6XgEEzaFElR7QO4m2cGNqON/RWpLQrVkl86nqpvAJ3UAvaJBnlQ9LifdY4mzPDKNjOioGLBwWjWy6QakEFiOUd7RIGKfwHiILaBUdZMgnTpEESYHKNotMCL4tBzBY30wOpHX0gT+OK1SiWE5OSs0iHC6T0atdapo5jSXgMCDyEMWhgfacHSYJvNjeJdfRwpVkBHdagutj13/T54T8fpUlIzBqGmaaaNatBZSWaAQZ1aib9ieuNeG+JmujQjVCIApyE1rJGobcwO4nYg3Ixl1cK2p/c3+PKP2rjahiBommdZW0mCQTHLUgLAtEXkyRIusjbfFZoVBUkaW1eSacFpWKQIqK6kx5hU6CwAaRMGdOLNlaaVUJCOrksYdonRIM9lJn1B9MLeLcOYKlYKGZGOsLOoiADMXJTSNr6WP3SMV6QqUnw/Q+3nZES0i2qXOihKbEsoLqrsGIVbNS0sRqGkrcq2qS2xXTOq1ZwnlFFADB6knnLo2kBxPsEAEAAkSrH2xjVTh1UUHlT5diQSLlGVTKi45ZnYEINoGMy1IVarCY1UjJa8sVQOzRBJZmYWiJBFxi2KgLTJFpQEXTjxE7U3NWm2hnBpMYBNjqUgGxcBWAJEAGTIUKyUu9PTUFUB3QkugBLMahaoYaBTAlAZFi2mLEqy8RUwwVpLEmPa9kGXhNtILBJIuQom0yLx/LoKaMpvUCyo5RCUjsN51Nc9ZSdhhVFwLQNdVxEFa+gFaeWqkhqfnF6hmApGY1mdyGIiEuSRpvviR/PzDhgqSnNIJWmIMUlLGSai3c2HsodImD1x72AQZd5CRpCrqYEulMC7uxCmoZtrvJjDjI5LyjyEkFrqZN9IVmS0ySASCYPpAxFaswQRvpPL2+VzQVPwThQoUyHJdmYuxNtbEAbGeUABQCZsSdzgqrxSmmoFrhQQNiASAu2wnad4O+CH7bfp+7/LHnmd4PWNd41T5bapJF9SkGDYLa3Xp9nD8Dh24h8OVPEVCwWV31A3BN72Wd9+m843inZahmyo00mYCRKssGCQY5u4IxmNX/AE9wsHKj/UeCs2Yr0QlvvCwHodwdrYAqU6e8EKfUg9LRIi0/LGVIanaZ1AmxI26mJA9cAMxO52+Qn+eNpghKKYVuOLRps5VERd3qsQBvEmdz0WZ9Dhbk/GNHN6hSC12VWJ+qqjlUS5UuAogEGJB26kT5X/EPi71c89EtFOg5pID7IiA1QjuzSxO8QNgBix+HsqGpO1F3FNAKaSxphmVtXmKoOsHXpcsCdJdbnZaT65BkBXKWHzwCdfurjSzoYXJUEC4AjtF949P6YMoozLaSOhuSQIEBALiPlBxWTxtVQ1K7qvNBaN20giVUWqNcwBDQxkQyq2ynFRpWpSZXUkrsyyQAdiFI5bhr7dsWmV6dQDKbnZIqUH0nODhontHhrmS7enqT0JN5te845bhM/an3z/S2IctxQvYnTNhqaFP67dAMGHNtaIJ6jcbb6xsAbSRBwfeBSrKFMq8AMzRHs6uURt07Ra3rfHfkIgJ1EkdbfLEorz2HoDO99z+uOWqKRq1IPfB6xsDv7vyxEroXB4giwDqneWA/nglc9S+6D1NyffH8sB5rKVI9rV/d0iB7us9LdMAO5W2kT2iDicjXLpITgvSfZghk+3IB2i+wO+OatBqYkwB3BHX+eELZzcGzDaDttuCt7e7EmX4vVUaRWamo7U1qR2MEGCf54k03AW69FII3TjzZ3Yg/027/AL2wVTrBRzBuhBEnY7khgRfrhaueLQCwqsblhT0QAbyFMgx2F97DAHiHxKMoEVlbVVYCkdJfUebUtvZcfVgCb+aCOsVqhAF0bQSbK0vxPQuueQETrM2NhDCPxmJG4OMyvEFrq9InUmn2pnlJOl5t1B9RBkYSV8+9F38s2JMERb0BMi204M4fxVNJIWNHM6BQC2uxIk6SJkkdRt1wl+HgZgExtSTCR5rwzUpVFfUGvcpJOogyI2AjYG/QYJpuQg8zc9PWO/eOg+PbDakpjl1GmQRe7CPsNex6+6O2BuI8MDQVkW7/AJDoNviMAXh/debceKICP4oBxqtUVGS4am11Zbe0DtEWO4OxwDw7gxph2YKqLzGox0BwtySLRTWYm02AYmwfrlVorqca23Ci4n1+8esmw/OvcRz9Sq0mSBeAbW29Ses+nQYWaHaf7eiNtUs1RmXzS1ixFxOku1i+kA3XZd50WImSATBsdKyguNUAEyTq5RG/3vf8cV3gWWB52A0rfa+r3dxEk3MwPXBedzbPDpJFM81OSpPUGBdrDVbohB7YyK2FLajoHmr7awc0BNPMWprQdRAJETqBBEMNxfcR78K6XAozB0wKYprYrLTBQhWO0qhJMk8+0wQBS4kwQSxJJkkwTbr2mTMiBy+uHGT4pNLWXLQSeaO3yNz1/HFJtGs25YQDvtdMe5mgK44lwoVohzpEHSBAIPtEyJuthHb1wPxXgwrsrgwZCkRupeTvEQGciAZn3RqvxouZZ9RHshbAe6LDbeJP5bo8S19TM3kTb39etsNbgsQ0g3yiwt5cfbVLNenHj5qTJcH/AOYas4LEuSigWEWWY3KiyjYaQTeIsTpp0hZHNuNvQbWBPUGxA6E4rmSzxNlJkmQQZkixGq/Lvc2lRNtrDlHLLzgr6EQbEg/D8xHWcWKmDfhoc8gny6390gVhVs0Qgs7xJUI8whfvDci9nHdbb9PWwHGdyBcM/L7JlpksOW4NtlUGIxNmKS6oK7SBIse4vPSDGxDbXOOaTjSwBLEKTckAXGwtEHYdPXDgIIqU7HdJO4cglzlNRADADaJIxvA1bhgLEkMCTJCi172v13xvGj23GVWyBAZYHy4E+2BA62t+OBcjn6VYsKTBygJYBXhgpAOmpGhiN4B9m8nG14lT0tTU66qHU1JZkytln7xUgmJ0LLGIOK3keH6apy+XqpUTJ1ZdH001p2h6jQCKqADyWfcNJIAacXa9ct/he6KhSa/+RiyV/wASPCLvVbN0RrlQayC7qVAU1APtIQFJiSpJm0HHHhfK1KGXUuocF9ZCOpekrBRqME2ZZBV9MfeAYjG/E38SGptVo5R0dXUDzRrlG0lX8oloJuwFQrNyR3xQeHcUehVWrSOh0IKkW26eoOxHUEjFGuztJiyuYer2MHW3krzxfP06qvSTXNRkMCnzeYrBQWBuwhqoAEmY72uXBM3WZGyHlIoo6WCF6aumlOg1Q9UupLATJrMGZQAT5ovF6OZfzCwyeYkHWin6MxB9oqgL0G2MoGU9l3xc8hwZ/MpmaSBVDirRCvuWEIVdkfmDDeInUvTFdrKjHNDL3V11SlXzOqWt156KxUEDgncTFiIKnrYEHp1I9++Cw0dfdM/l09+Aq/FKVOKbMy6hqDIoKiTpEhRYG8BRHL9kLjHoFSYUGCYgzNyLWM7RIMNGPQ06rXktm4WC+k5gDiLHRHtXbv8Ajjfn9QYI6iJHzn5m+EWcz7IyAo+jSzOVksNIlVBYNpDR7UH02MHn2VIdXsJ082kkSOY2IINipKm9+p41GZ8h1Q5HZc2yNfOGAfNiCdpEdbwIM+vb5hVc6ihnZyFF2ckBb9SzEb9BuT0xFUm2r87/ADxVPH/Ca9alS8lHdULs6reIVSHI3ICrUExa/wB7BPORpIQtEmFZ6fE1qAeUwcNABBDA3j4fmL7YpmY/iNGY0aPqAxVmBPmGJGsCdFtwkXFieoJ8J1TT4eatTUKVKp7Z6KTS1rpBkEOzFbgsWba+Kb4l4jQrVzUoU2pgzq1MCWYk80KISREgE3k2mBUq4g5RFj1+E9lLvEahetHOMrEBoINiDbuCp7GxB6g4hrcdZ8xQRkVhRcZo3YQUDrSUNJkvLGDYAA9cULKePK5ISll6UmAiU1c6QOirqOqBtP44t/AsjW0vUzJVKlVy+gmHXUFsQJKiFWFn3gQCZfUFYBjdbSVzW5DLla6VajWIVCyPPNq06YKqZGplLAMdBgSGFxBBPVSg9JgVAHUFYYHodxf1BHWO+F+XydQwKZLAHUSNx03PMsdLb+/DJMm7WeWC3Mkah3kDYdzFumGuGXeyWjMhxAtOoEEfaiFJA5QdI+EwSLfA1eIVFBJplhH2XU2F+Ze3SfX0wqfMoAAI2tf+Zn4zJ74GqVdMGXB3FyIPpHXf5+oxVNIOMpgeQivpJqySFFIsRqNRVF5P2m5xEGxbpgWvkUU8pNQdYbTHvMSbbwBvbvjPNpsZZmBAvqAYjeQpkGJMxE3PvxFnlqNQq+Qwer5beVHLNT7I0sBLRJWJUtpHvblDBayHNKNVw9MKoKgWG4gSZ0nqTsZn7VzJJhrswWEC2vNxBBERBmZi/wDPFY8O+IqtZmWoOdFGoinoj7JWpq5/MRhYGVKgixE4b15VTUqNoRRqLudKgAbg9SdrSSSAMBh2Mc0uTK2ZhylTeTW6uF9I9bzceuGVJyaaqwkmZG9p66esdbfDCrK1dYFQMfLIBpwwK1FKDTUKxKgS4Ckzqu10Awe9SFHzOBqMFXLAtK4EtmSuP+GUxHQ/3SY/Pe234Y3T0qToEzEkXmDad/XGK/b5Tb+WJkpk3Om/b192G1WAMICUHGUGnEnRoXlg7EA9dQkHcfpGGeQ4nUYkk33Ha0SI6iP17TiCkJqMD2U9CQeYixBFxqv6H4H5XLo2oQQRBMC3NMRaL6TbpGwkTzsj2DMEIzB1lNVzAexiDdTuZHSfQzHyuDjKLE6u+kyB1uL+/AtWhTUQzMIOpQBzRI6duh29MS0syCHY6oCk/ZYkSOqnSN+v43OKTsPH8dE4VOKnXNECJ/HG8R0+KJHtafQS8f8AVAk9/XvvjMJ7Kp/069VOZvFefpxmma9ceVqZCrUmSDqqZfLVaoqVIbS8SIJ1QFHUyfH2zTc3Meb2r+1sb973v1x6Vwfg7LxKlRq0zpbNqEAfWBRek4pMrq3Mq04gz9n4Y80zuWNOo6HdGKn/AKSR+mDmTdO/iIGihJxrGYzBoFtTj0j+GVeoMvmiDNOnD6CJVn8uqSUi6VdCTI9pQyncEebDHo/8Os665bNhTACKg/xVnGskGQxFKlA7R78ASW94bXTGNz93jZO8vlqRzDNZqPmjSVGpXasx8tQPtKX1WG6pHWcMMlUpqhqq4Va9V4VnAlpZVcE3BqeVUOklYCKIsoxXeMvOXp0k0gvnKKCRKytNtxFwoqUhF92HXEtHj6U8nVdVJNGs9Onyrys9Sq9N4J5RpqVFN7wR2OIwrw0F41Jnn0VYxYc9+SbARyifcqPxvUzDPWNJ2RMk1ItSGpKksinzy1i0O2mN0DA2kkxeCfEzVFemaFV6s6/OoJzLOkLrFMSoDD2hJJcyO6rJ1kr5KqtR9DrDrVhiEGrS1Kqyhqjq406Z1XAHKBhf4V4mtBM28oG8jSgaCWL1aalQDuDTZyR2EwYjBB+ZxcVXy5WgBejcazVRDVRVChERhWlZksxNKGkIWRGioRYKxNiIr3i/jrA06CsvPSD1CnLTqawrgISdXlQTYxJsRy24zfHadXKVszTQ06gNGmy6qnlkBWRdJJbUUAWDqVjLmIxvgNU5/LmiyU6Wy5dlohaQdCjFKlXmqNqDPy7anBkEjFhuKh8u0SxQMQBdU8ZXXUVWYU6bfaCkj7USqiWMz7gfhhTiz8B8OtmXLE+WqUnrhiGZmWnqgqs3GsaSZFgd4wv8PcFTMOFeqKQLU1kiZ8yoqmAPuqS3w9cDiSwuzNKZTa7SEz/h7mVp1Mw71FpqKG7GAZqU7WliSAeUAz7px6HwnjQqJqoOrLOnlEkH7sMAyyD2gzbY48wyvhJ6+Yr0MuVdqTMFllXzArFeVidOqBqibgGNr+hfw/4DWytKua9LydRQQ5h+VWDEjcK2qxkA3gWwdCvl7kWSatOe8rF9ILiKht2gG/43O3YY3V4oJUFZA22BEG156GfwwBXzN7QAdrXt+WAKeaDbGY7bfueuLjWhxukGwTTM5nXYCmOvSfTaflOOUJUREz8R7iD+uI8kRIEggkCNVyZ2C/aMAnawB9JF8V5kpkaz0CFqLp9lvrFploqMBvYaRIJgMTboTnBoM7IQJNkwLkkLognsukm/YjvgPjXGfLNCiHKLWq+U1RfaCBdVVlYXU81MSItquJOEng3xVWzC1fNqF3SGF7ANpptYCBKwC5MyAAOYlhvFnCWzFSiswi5bMVZ/vUy5Iv0JSkLT7WKr356eceXP/CblyPylOuBZij5GX0U4SpqGmSSjAVKoTUTqgMraGuYqsd2GBcj4SFTQc1mmr0l5koiVsxLDznsSRqjl7DmFsVj+HfEvrloPUSnT1rXVqjaVVqRDMAdpemGSOp09sXfg7L9Fo6mK8gke0JlvZIB33kdwdjhdIMeYITKmZuicKyAQugKosqAAKOyqLDtH++JMxXGqFVzA7Wt++2FSZgWh29AQY9BJsenfEpzTgCNbAz1VF7TJtvI9MWyWi6RkJTJFfcLB9T+gFsbzFdwB36wbne+4+NsIDxoXmlcG8ETvAkG4B6HY4YU6kgcpXvtHp6jEZg8ELjTLdVLxXPih/wAxBZERlrKt38ssrU6igkB2pPMrI5arQbGFHhjxE2czGZqDly9MCmmqFchqgqKat9J0KlViTsKhBPXBnGa5XKZogElcs8CJU6hoa8n2UZm2voPbFY8EkU+FZ13TVTlyQbawKIXTP+NqY9NRi5xT/gQOF+aZEtPIK58P4ma9PzRManSSxYHy3ZNSk7o0SPiL4mzefFKjWquFhKRbmJgkFQoOkFlliotfmEYqHgrNN/ydKEVBl8xWMEl6jGqULHYKQEEDmsG2LWa+OKbDJV4ZdIXmVTLE6lC6jMKqltrks1404b2v9qd0IZ/cyov6XsVGtSAQw0kMCJBEiYIPWMbxR+K+PatCqaWXWg1KmqqpeirmyLqAY3ZA0hSfshd8Zif6tgsR8IhRfsrE/hvWuWUPWRKVUlnJC1EpeW1RVUgTKtrUEixqoO4HkvFM41ao1V2LPUJZixkknuepx6/wSjVy30CnrLLnKlN66vDGFV2KAH2VCaRG3L8MeO1UkE9rjbb9xjMpva67VedJEIfGYzGYeqyzFn8EcRP0ill2P1dapoaLGaqmkpn+7q/Fu+Kvg7gufahXpVVs1N1cf9JBwJuiaSDIVy8Zy1ZKVMEGa2bZWRk0lzMaWWSAlEQYg642vgTwjUpeVVpVmYCoNJCjmLa6ZphSeVW1KZZoAEm+2LnxrgppuK9PRUcaQhNSpUqim8iNNQsatmC2nTdrXOKJk+OulVlJUhXd6YCBgHqMNTBYKvYAQ3QQDilTfLco1bbmNVo02uPekd6R7dQvTOE+FsqaFbLoXovUpGmyVWUpqIbyw0jWpFWHV4g6Z3MDxJaMtG/uvJ9O+PSvCGVd8zlKiVSaSVB5knUIpgMdEmSSsBrDSaidXAxGnAEyrZgeYG1VvKK6AkFNZYJBPLqZRAjpizhWFzgxx1SMQ3siYvHp1dUx8vWAoUjZGJemrHl1VAoM9AxATsQGU2kYtvh7gTEVadCoaT6dSOzaKfmq1PYzKyJAJBg6LjfDPK1ajUTpYRlVepSRqIek3mir5gqSIH1YfSx2C6e0rsrxStTq+YhUOhBQaR5SkqwJCdQAWAkmLnc4VjD2VTJsE3CjOwum/XgiMtRKV6HDatSodWVqLUggmlVrk1THdPq0BkkQ7G04r9fJrleFpUZR5+abln/u6YAYlR94rpv92qPjaKn8QhrXz0y1d0RyKiSj0xpZSoLdWUnkBi4sDip8e4+c1Uer5S+VTpeTTSGKJqVoaYA1CCRIHsr0XEtJqQI8VxHZgkHwt1yVTDY9N/h9ni+TemWnRXU85JCI9Kp7INvapz0AttJIS1vBVI01ZKjqfLDGyurMUDEj2SqySIviwcIzC5U5mjTAXQlJvLg1WLakSqzEga9WtSCogoZESZsU3gkRsqdVpAuFmcz+s6KanQPa3YtcgjpcxsJtvp2xr6edWkAKBdmYkgAA3sBa0b/PDCpVBXUQkMmpidaohqNZVd15zoCrKkrrcA29pTmcj9HoVGVXuPKd3Ur5QdkBVRUpprYpr2uQSTGkDF0YjKICrGmDcp/w0j6Y2XcgEUHKBpgVEJDsBbngPDHZVMAYrniPxiMr9VTQGqUBJYcieYsgafttoYGDyiQCGuMNOH8T05upWqqKk5MA+SC4VqtwtVmgU3dVJMkD6wx0xRv4gZdlzralZdVOkw1KUP8AZUxs191In06bBTqzpMb9FG2mLSu+A+N3okLWXzqUi1lqLClQUcDopI0tKmehvi/Zji1OpkamboeZNKnUgjkakxNFNLhSdIfUGAm/lEiInHjM4uHg58utOomZqV6SZhTTnT9Sw1LD6uj02BMEEEEiVm62vOUs2KJzQDm3Vay2aPmFydROqSbklgQSfW5OPYeBk0MnR87TPlLADqgb6pHjVUYKhRNOpiYBKwDIGPGTSl9KHVeAYifWOlr+mLcniGoayOoMACnTUewV06WprImXElm6ljY7E6DXXLbbI3AOABVrpcSqktqWjBZgieWVXSx5PrhFRamwDHlABnc4K/4nSA1oY8twKiVKYSoyuE1A9A6eYHBEq2kxYnAGWztFwzBa6lVMro06IUB+QrpIGgeyZlTspMMB4SSkqnOV6YgMAktVUlo16BNLTNpCl5m5IjFQ13UCRVdM+s+SY9lN7QWAhH5yhRBZ3OjQGMadLqtMnUQqgkxBPuF9sLqr1CqHL1nKOWbVmDQVFAqOg5jLs3ITAU7iTgnLcO4cBBLNJJggCNW4RkGtB6Bup64IzPA8qLouXSdmq5WtWZrD7VSolMn0CkYF31Ck7SfRLDCERQqCrTKPXR9dN6ZAYBx5lJ0iNpEgAzf3GTU+C8PJ4KaVU/RzUZyGqjSDzUKgsxEhlXpNhIBxYcnVqU6i6PoBQEk6cuiPIBNMqBUOo6gpIExfoMDLSqOrFa1Sm7kVHdXZWeJLBiu+osPQaVEQDJHFhzS/aFApX5yh/DeUTL1cuEzFKqadB6Qem6tDvmy45FYvGgzMQZ3xHnsgzZTN0KVGszAPoATUf7bLxqgLDE06raQv/eWm5w34bXq01ivorhTYivUWo4k31OjPTMG4VkW0zfBmXzeqowo5Ly6flmWDKF9pALEy/X7K/HFR+NGTuFpjaUTafekqkt4cqmDTyGYdYHNVUK5MDVImw1THpGMxc3yEmeQT0JUH8MZin/qNV1+zPr+k/s4tPXqg8/4govmMjUo6qy0a9Ranl0qjMmumFEDSDNiBEgaSceIuy8x3J2HQT1/kMfRmZzP1P9o7FSYGsn7DdOq22P64+ecnkWrsKdOJCM5kwIpozsZ9FUxh+BqtfmDREfkngFDxlueCX4zGEY1jVVRZjtRjgYvmV4F9L4Ojos1stUZRHtOjGpUdP72kAOPe46jHKRqnpzIrcD81tAqwlEPpGsnzdGnVEgmmrzfZj0OKseFinSfNU3H1NVUVywVajQCvlL7TEOrc1l0rPfBnAuCM2QqKbfSGDpeP7EkK17QzNUX10z0w1XhqB6BjUtGVgwupWTSQxGojvAJuxCxMimSxrzG5v5wOvOVrUcLVNPMOXrCuacJaifNoqlNK9UuqFT5UmnTAKxBRqrjVo1EEIIkxFW4hmmaqRUcVPL1jlXQrESGOmSBA8tdzA6mZxmQzT0mUrD3kpUhqTkXIZWlVmPaA5TFrYNzOVyy1aZBqU0zFImmwWVpN5wRkdCdcA+0NRKGNMqBh2BqMZUNSodoFtOJnVLx2DrNAptuLwpuBUvMy+Yy6uy1+bMUSWKr9UwLoT2dWJYe8xiv53LhHdQQwUkAqeUj0npGHWRzdTKVK1RkXXQoOCDc06jNTFNwexZtP95WiN4Q04IEG209bH8+uK/1XJ2oewyDwSsCHBplAeOsutM0joplquVoQ6xBKDTUYR9rVT0H3GbnD3hHhWkeEmoRV82ojOCrsqkGoEAKg6XXSrEyNp7Yl4hw76XwVQqjzstm1RQButcIoHoNVSmJ/9Nepw64pSp0KKUlJUL9VqIGoU8tT8xmg+0Cy0z8dNtsKq1COzDTqZ5DVSLktKWVMiXapVvoDikVBuwdpJKzpVUBpUxsZrXIiBlTwutdzXasv11CkGQ06ixopU0JRlUrC1KZBGkQV0wJxNwvMebkNcFQyMwWZ0rRqqBLd5p1Ga8k1WN9VjsvsqmSulhKhm0lK1aQx21DUpkdHIP3sIr13tpuLbQY+FIvBKU0/ClcVPM10a525K6K4NiCFzFIKGBEyhViSTMknGzwDNl6baWplVKt/y1SqGLG5DUJKqBGhA0JBgicWNWpn2kUgf3bwNzqLahfseknEFTL5dtkqBvQK/WLwZAuL7XEHFRv1SsQNOX7lQ6iOv1CH4V4KWmn1pYry6gMpXphtBGjWPMOtQZMaIJgkwL0n+LNZTUywUhgKTnXfU01qk6iSTZg29xJnF/Sqq/2eZqiTBA1IB1AgtAEztbpaL+dfxZzJfOU5JbTl0EkkzLVDuSSd++NDC4o1nQft+AlObFlR8XzxRwgUOH0SHqqW8oGiUHl89M1CwqbljZmHQvGwGKHGPRuO0nzPDOHhdRepUVSJYxOqjRIB5YbQ+3UEHpjScbcx8FI0KUDgiUstlmZGFSpSasWMiz1GWmQPtKEpmO5qbGILLwdlKNWsUqlLMGfSurzlVgSgIg0w0AGbGYAvY/8AiLSSk9FF0aTTNNWViyt5LKFksfaNNhK9OWN8Uo0Cx5JLQSIvsCSYmQIBJPQA4v4ciphZBiZ69IRBqdeG+J0jnUqVlSmhvbUKauASjOJYmnrjUogX2gEG35rieWrsWDUWKJDPSqBKawTCgVYBdiGsgIYmSeuBqHCMp5kikKQqIKyaqfmaQ1NWIVKupG0HmK3OmpqvpjEGcK0WLNkadUjmd1yVJEKsv1ZlnempJBny10stwTvjDeGYi9Qm3Xz8K1VZkjJuPdM6fDMu0AuFYkDTqRnkgH2VQkcp1XtA3xLkvD9N11U1z6k//wATEA9tSwDNrzF5J7A8Dzia9VGolOr5bf2VI0HqK6xoRKdFNYDLIGpiCQQZAw+4Nn8pVvUpnMsBzFqtV3UgANqo1qgkSYlRF4wr+noi1ylEuQ//AApsu81BVYEGFLJTIO0PDOA0SQsmZBGxGE3EeKZpGVaVJUEiGaKpe233FFjK7+qna7vUyzIRSy03Hs0TRIjdgyAQ5uLkx7icLMvmUBdaTAlbsgdC4B+8KdtNiBNwQATcSisalBpFMAt4b/CloBMlK8pns2RNTh1W0EmmH9JhHnUIP2SYnB9HiLvrX6HmKemmSIrUkJmBdLQSPvN8JxNTIIs6iTHcz90jVI64LytRjqBam3IbEMp3XtePUem2MhuJAdIYBzI/CeW+Kp//AGWdbJkcyF6ApkSRO45kY7zucaxZKmXSTZB6S5/EjGYePqVbgOuaDsQq/nfG2YVaop5anUAzDUwQHcsIeGhWBJIgjptiqeHOD16P0gnK1m15apTVnBoqqujS3Mp1OVWFUbkkdset8LygrUKbpSSW0VHhRrJZdUswvN7E3wf9DqghlatYiQ2o+trfG/ztizW+oCk9zabJE+OxXCiSLlfMLY5w/wCMeFsyteqq5avAqOB9U5sGMXjtgL/s1mv/AC1f/wBp/wDTj0IMiVRKXA49d8B0vLymUIIl6+sX6mvRpgW2OlWPunHmg8NZr/y1f/2n/wBOPUeBcDehl8sfJq/V5hS31bhiNNOoTBHRjUAnsBhGIqZKZtMgj1TqDMzhfS6beL8zSqMlVLaS1OopgFVVm0GBbQVLwRbkjeRhCt+Xcr87WmNz0w04r4XzCySVYLyqiK9TzSWhixCwgCja55sLv+GVoCNQqkidPI7bExdbCLCSehj1z4dqvUYWowUwAdEMdSMpBIMyp5YDi4B1csMNXK3KY3GLJk+GqaVPNVVNKlReqQ3llAF8ouSEJqF1SqliZmdNwowqXI16dVKopOBT5h9U9SSFYIhWNRUuQCbKoJMA3xactTqVckz5jzXVkBqUlpmmArgo6U1kuz3jUzSQPsjdzRLTKrY2sSYbtv6hUjj3ExU1FKxrJUq0U8wroLBQWYadIEhqaWgCNJgThQlMiksWIjb+6enxxeM/4OpNQpnLu9MU6prhKqVjqLIEIYMvm0zyACA34g4p78KzC0tIo19QW58qpOqCZBj7w/LFbJ3WhoPNUqdTMFZPBtNjWWkDAr0qgvsGAqCfeGSifgeuK1nfFlTM0z/y4Dmk8GnrNNfMNLU7KQzMV0b6oDEHcEYt3DadenmUqJl6rlatOuqhGuuYpqtencQIZqTQYjTU7HDs5bOU2amvmNTViqgyYWTp+wNk0gwSLbzOJqVDRphxEn0VZ5BdZUrw9n9FBcrVosVFOpTWqlKtrOvzCoZCFWB5gaSdhvOz7JZdyAGpsk6qkl6YYM+jlKCSbrJ5h7Vri7TOrmTGpH+Clj0ncTH5YlpcNci2oTeDTNtu4v1GMqvi3vaQGxOup+IUtaDadOSTvRqAHmHbVuCO2xj474hFFnuYn3x7twB+OGed4ZXWNIJneEYfgMDJwyt1pv3spH6Hr++1ENcdvYoyYtJQVbJZiNS0S7AW5oNv7wBPS3u3GPOv4gVqr10atl/o7eXp099LPf0ImCPd3xfOOZnMUWRKVGqWkvUbyHqJcDSjGJgoGLBLiUEyDFX4/wAEz2dC1q2oKqkInkVV0KHNtFNGgtIMtvIkmMel+nYaoyHmLjxn8KrUcFQhj0HhVCsqITQfTp06g31oKkFJDsEFMONQVYIibG+EFHwZmlMtl60SQrCk5GpYjUInSSR85vBGPWK3BClQ6MvUABuFBTWBY6gFKsZlpF+b3RextQ0mAcT8eXmgpkzIVa4lxOugK5msxS9yq1kYNpBa66tLhhpYCTYHSIOEOQzdNPOSirVDUTyvME6QpYF4ZgCAyLpkib32w88Z+Fa7OlZEzFSkTzU/LOulKidKAMCpgnVFiTM2OEWX8OVn9pM0h6k0GCGJNyi6rmLwbz6YUx2anrrqJMeisCpxA9B9la8/xui9FzUDosHQnJ5mvSTSKBWOkI0HW0QJ3BjE/hbiVWrlwXV6ZViFkMAVNzyFAmgHlEEmwn2QTFwbwiyU1ZqGpup8p7xIi4BBiLkXi0Thx9DrH/u6tgN1JsIAHe0D5Yyq9YNY6mxsyZnq/uhF97LLkFSwg7gqbyIMhdyR874Hr8MRoZkFvtQpaRsYaSP3tiU5Cv8Acqf5Wn8scnhdb/w3/wAjfnGM8F42RQFFW4RQPNUpU6kgXdRH4MpWw7fnOGGWSnSTSlCnSUj2UTQDPfqx2uTgQ8Iq/wDhN/kP6DE9LhjgECnUE7jS0flgXh9QQ4n3RNIboF1UdQZ0gyCDCnv6Az+GCMsCFcE6hoNyf7y7kn9xgJ8nVG1Kp/lefyv8DiSiaqCoSlRV0H2lIEyvU3xwouXZwpVQdCP/AHCPyxmFp4ge34YzCOyPFHnXn3CvGubaQatlEABKYEAWFl2wc3i/NE/2gvf2E3n/AA4zGY9PXoUy8ktHoFFH+IVQ8RZlqmZqu0FmckmAJJ3MARhdOMxmNJlmjyWcdVPkf7RLA8wsQCNxuDvi55Hj1YZGrS1DQ4csCiGTYzJWRdV2PQYzGYTXEhvmrFDfkgl4/WWmiqwUAQIRARqmbhZk997DsMdHilTQqysAi2hP5XGMxmFZRwW6x7oF064BxF2dlbSQ5pBhoS4arTpNNutKo6nuGM4rq59xRqCQRygAqpjUYJEizR9oXHQ4zGYY0aLPxBOZ/kPgIjJPAqixC1GjUA22nvM4a06mqlUYgEhQQdIkfW0B27Ow+PoMZjMKqAZymAkUhCv5zJpN5dMKitoLaUUMxOoElo1EkDqe/fHWYrlheJteBN9PWPU4zGYwKwDnSbquEEX1ISwBMHcDsNrW3OF9LNtYTb3C2+3b4YzGYSGiNFDrFM0oK0yoswAtFjM7YjooAotuKn/xRiPkRjMZgqbQdQi3VH8YGa1UGIaspNo3S+3vOK/xPNvls3WNBjTIeog02GnUV0kbFdMCDa2NYzHp8LZgS8Rt1wV48DcHotQbMNTVqoYEFhqALFpIU8oNhcCRFsWdUBuRcm/441jMeZxznOxD5Mo6YAauWpgTAjDWhTAAACgbxA3IAJ99hjMZioTAsmNAOqyuoJiBHaLYEqUh2FvTGYzCWprgofLB3A+WBaaA6p6E/gcZjMWGpBXAEi/eMck2G2/b4YzGYgJZ0WBZF/TEYGN4zDBqgapXcgnGYzGYJEv/2Q=="/>
          <p:cNvSpPr>
            <a:spLocks noChangeAspect="1" noChangeArrowheads="1"/>
          </p:cNvSpPr>
          <p:nvPr/>
        </p:nvSpPr>
        <p:spPr bwMode="auto">
          <a:xfrm>
            <a:off x="80963" y="-890588"/>
            <a:ext cx="2466975" cy="18573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6260" name="AutoShape 4" descr="data:image/jpg;base64,/9j/4AAQSkZJRgABAQAAAQABAAD/2wCEAAkGBhQSERUUExQVFRUWGCAYGRgYGBwYFxkcGBoXHBocGhscHyYeGBsjGRoXIC8hIycpLCwsFx8xNzAqNSYtLCkBCQoKDgwOGg8PGiwkHyQtLC0sLC8wLCwsLCwwLCosLC8yLCoqLSwsLy8sLCwsLCwsLCwsLCwsLCwsLCwsKSwsLP/AABEIAMMBAwMBIgACEQEDEQH/xAAcAAACAgMBAQAAAAAAAAAAAAAEBQMGAAECBwj/xABFEAACAQIEBAMECAMGAwkBAAABAhEDIQAEEjEFIkFRBhNhMnGBkRQjQlKhscHwB9HhM2JyktLxFSSCFkNTVGOTorLCZP/EABsBAAIDAQEBAAAAAAAAAAAAAAIDAQQFAAYH/8QANBEAAQMCBAMHBAEDBQAAAAAAAQACEQMhBBIxQVGB8BMiYXGRobEFwdHhMhQj8RUzQlKi/9oADAMBAAIRAxEAPwBvlOGIELOGbmgAMB0n7pwTSyVM7I/+df8ARGDaWWOmAPt3nYWODPLULFp741S9VQEuPDqQF1f/ADi3rZN8Q08nTOy1N/vr/ow0NMY7ppH8scHKCgKWRQ7JUn/GP9GCF4WvZv8AOP8ARg3Xja1ewxBJUIP/AIWo+y3+cf6MRnKqPsP/AJhH/wBMOEb9746CDEZiuSAoo3Rx/wBQ/wBGOlVPuv8A5x/ow5q5NSLgnrufzwDXyw+ypHrf9cE1wKg2XCPT7N/mH+nEmtOgb36h/pxAVxpcFlCCVLVphrQ5n+8BPx0YHy3AlJOoOoG5LgmPQaL4kZ8Qms5i50zMTG1/Q/DHQdiiBXdfJ5dV5TUY9OYD/wDMfPG8q6qeVao9Qy29Tyz+eNCvNQsDF5Fv546bJhnhFGneIsPjPU7X64g6XRJL4n8tamry3ZqgAZRUVSQAZa9O8kC3r0vinNxtRV8s5eqLhpFZR03P1EADbHq/HeEakBAAIEEGPn2m/Q3x5lxPJkHzNDag2wAB6iLwLib/AJ4ic9PuFSLOurLwPxMg5V8xoMBalQCPcwp33tMjvi65fNI6ggMJ6EjpboCPljyDI5XUdIuzA++AJG/WZgHqR6Y9J8KZg1FFhpiDpuEtKx3BEfE48h9SEVQwNuTc8FrYdstklNa+XRt1JPv/AKYDbKKt11z/AIhf/wCOJHzw1sDMgxfEsg4wH5Xk6TyV4AtUVNx2af8AEP8ATienUUSSpAA2LCSfQRiJssOmMoZe8zB29/b0N+mIaXg/4UHKUTAjUA172ImOv2cSqyRcGNtx/LESAiCTJi8mR6QP3tiGuk3Xpus4tsDjolhuYohsyo6G3qP5Y5rZleWxv6j0/u4g3ud4j+V/njVUAhZ9fzOLwwjzY/CYKTQUWayFRubTuOvw7DGBEK9Y63G4O218BNTJNup37WH6DEr5gWC3Ub9/8RHr+uFVaBaf0hNLgpGZdxPzE/8A1xsuL+1IExPr7scJDDlBtt2/3xtUCzO8fqMUgShHihmZyZk4zHZqeuMwmRxT83gl1KuGp2tzAfgcSDLmJBB+P7nC2kYp2+/8+XBmUqn1+Nhj6WWxovNgzqijQIEmD7v3GOmy7CZXa/Q7/r6Y7849sSpVMc0MPdGFyVMBCqMSBjHT8MSCjJ7fljVRI2M4MFAQukb92xMjRgTyzvjoIe3zwRQolq4H+2F1dj0+X9OuCvLB9MaOX/f7/dsS2AuQBy5O5H79MdDKdzbBRp+gxyaI6YZmKiEA4j8sckYIzFIAzMz+/iMQlMMFwoUFI3sSCev79JxDxKu1JVZWBYSCCnszNi0wZmw9fTBQpfv44A45xONVHQ66o5yFKkWNr6lM2mDBB9+Iyy4IpsuvCeerVqjDUdP2p5rdTLE/ZJt7u1l3G+J0ablJFQksGUe1TiI1KYN5EEW9cHcKRqFAmY1sRIEaAwgMZ7Nc+gFrkY8jzfHq9OuxqUx5i8tUvLS4PNMEKDMqALC/UnCqjWBxJ9kbAXCAvTPDWapGsXWVNJZJKalE+zeZ3kwATYC84suWynLapze8gkHp09LYoHgnPNUdnpHyjUIchTLalZo2JYiZF4Ji4G2PT8pk0qagRE81uhIiB6Ayfljw/wBYd2tYMG/2lbWE7jJKWvlXQz+IgjBtAsVBkfD547fgRAMMZG20fH99MT11CLtOkT+Ow92+MFmHcwkuEDzV01AdLqJKhIn9nBFIz+++FtV7wNiRsQN59n0IkelsYa5FyTBHS0k22G0Hp3BicMY7ZC5splmalo9r0m/Tb59fwxBTAUSD+h/fzwNVrldzpAYi97LZiYHNzQBFz22mP6VYaoIM78sd7gdAyTvcm4jGphazWP8A7jbdcUI7rbKDifGVVZmIMECCb9o77dIMd8LKXiX2Z1Df2tuk3i9ybjaMC8ayI8xnqmotLTIq011mmYJCupnkIDXjeDYSuCuMcFyqU6WirVpu8lWqOatJICFtSkghWYrdYOoyBAjHsqVfDNa2Lg79eccQPfEf2znEzB4J/k88GHr9odh/M7x2t3wQYBkyQen9cVjwqo06m1aPszyyNmiA3W1p9+LKuZpjeTbuehA2MdTGMf6lVoUzAMk+Wv2WphKjnsl4uitckCYX3xjapE3Jt17SMDvngPsCb7nbT7XSYHp94Yk+lTqEQYNo6yJHw39xGPNuc0klNIM6Lkv7sZiIZn+7jMV8/imckBk+G8o1H7UkD3HrhmMqBtjQXStvvfpjPpGPoxJcZXnoAXZEbx88bNT3DEb1LYiBv++vfHBqglE0toPw7/H44m5T2BwHqM7/ANcT0kkW93y/3wUKFN5PuxG9I+n79MaMjuD+fp+X7tjoPt0jHXULny++InttiZ3/AKe7uRiCqZ74Y0oComkneMYMdC/79+MJ+EYaEKjK409O0RiRcbqvboPXBLpQNWmQe/rFsK+JZIM5BGokT25rAAHpJ69JFsOTX7YV5nK6lOozBkQbEzsbbTHaO4wxpi5Ua2VI8RfxB8vWigVXVirXIUFWi53J1KdomJm+PP6fFCzM1RZYsWJ9WMm2y3PbF08Z8Lp5jMtU1GmG0qSVALMggsYJEsfWbCZM454Z4ToghgwaNtSKw6H7QuY/phDqgIk8NFaYA0Jp4NXS666YcaWblMSVGpFExqvG3UiZvHoi03PMIGk97SLG53AMifjbAnh+hRNOPLRW9nXpADSbC5IDXixvbFgoaQAARYRHaPT8MeH+o0RVqd+RC1cO+BZTik7C5GoGCAdiPX3EEYUVnJYo51GNxa36+/Bz5oi2r3x/PvhfnnaG0wCAXE7kD+906CPUn0xmYgtdAbPj114KyxpGqGEau4kqbzAswv0EgQe4xjk09Dg2KspM8thCu1pJ8wtfsfjjnM1lHXlWQfWJY+kKxIv1IsenaIeVTcmQy3AVoDKbX3WLmNp9VUQGajr8apjr9bLvK0RZWIgFwGCmTGtbRsGDOY6SZwXSyw9lAGYAFiY6ADUZ9k2HW8Y6ynB7lzALc0EiTNyFFjdryT1gQN2aFgNJWnf7E8/oR2xbo0D/AMhA5+nht+ClOeNtUhr8K7ckjpLRY9BtczY9PjhfXVamZCjmlWcl1EAKwKGII/8AE9SzmewttHhN5ax3PLaesH+X44F4f4WFJ2cVJLIq3Ww0knlGqAD2jcbmcaFKm9rSG24X/aruc0m6Xpk1EsW1iZB1gi0RBmLQJv3wQuRQMp0Mq/dvzDl31d9Ik+/ucMhSjUNC6tyUtIsJBG3QEfnjit7caggjaVk9xpPwv64qvobjrrdMD9kpGUKgTpABJ8uxa0hAX7GzMTG5AxrK5mJK2CrBnckeXJ9NRP4emJs64RGaSBeQQA3yBv3wFSy/9qbwJUSbkAjpYdC1hEAd70HFwNh1r6e3gnWOqlFRiBpaoBAAsDsImSRc7/HGY6RnIBSpCkAr9UWsQCL6hON4WWO3PXqpkeHXJTUaxKG/2rW9DiFluel8R1czCb7Nv8DiAZv1OPprWHZebLkUrbz+43xzr7YFNb9/v8sSISenyMYPLCGUalS2MLe+MBs4/f8AvjdN53/PHZVEopK8fucdpWj59cB+YO/7/XHRqyPT4DE5VEoo1gBvjYM+n4YFbv09/X3bY1qj+mJAUSiyY2+c45nECHqTiemD0xOi5dLTxDmTGJ9RxFWo6u89Mc111xCAYHvjnL5e8TYCT1sBO3XBL0Yjcfn+/wCeOFpns249mLA2kkkdT0/riamUtkrmzsvM/Fa1kquPOVUedJ1BVBJBUsZACHoTbuRitNkcxScHNPUVZAB5mR7FgFqLKOP8LGxtOLt4w8H5jO5guopUKZlV8x1ZidUXCBggMEiSYgyQTGBf4feE8zSr1KGZVVy70mLqWVxs5puhUkAq6sQwPKVYWJGKVStTtB2VxgMIHg2TWq4u1zE+zoJMqZPWf1HqPXOELTEX9oAzOoFiok6p5rAARuADjzPwxwCs7DWQwq6PMJXV9tHLl3OmRp7dSfQ+l5PJqiimjBgECBYBACwLGSCIi344x/qxFsok8PBXsILmUVVcCTsBtO/9cLOJ5wKNRIO5gCZARtYIkQoUyb7gbm2JqVCRYSepO0DphdV5g9PUZC33GrUrIhJ2tzr21GZm2PJB5c7MRZaRGyl80KoBJGiCW0zK1S1zIiAwX1NjpW0l5eoEDFhJDKABfmbYD1gavcQeuBMuup0k+0qgr1bU0gjoYsT/AI/lIxACc8yjMzD7IUsD7qhuCSJXSdjp0sDcxzRHv4dePqhJiysOTqD7RUt1uCfdA2ja2OMtn0DaUpuSZ9oQW+G5+PTC36SVUBSQREi1gJAjsLRH9074KocSYoVkBiN1IDem9gfTFulWBgcPCT1xSnUjBKafSgtypQnoZLH007DEbcXUGCHH/RhclR1M+a8nuQZ90kj4+/GLmARd6sA/ZfSB/Xe23uw/+pJsDHp9ig7Adf4TNs3toXUJIJEi4G4tEes4kzDffUqpFyTsTtt7XX9nC18+rpALQBvqUyLCSxgzt8+uBH5AHdjvpDMSUSbSwsQuoaZ2neBcS6s42aJnkPuff5Q9mBrb5XHHHplGMsRGk20i4IhT3vsMC5WmUVmYQzAiGOrQFdZRRyloABseiybAY7qZQNW1NqLI4VgTZSApEyIVYIYBYXY3iMRZah5mptbksjBC0A04YcoUABCHAm149ZNDM3MbX8tzz9U7YBQhUHtKQewIXSOixHQQJ6xPXGYEavRJJqVmRiTKhGIW5hZCm6iAfUHGsAadU7/+T+E8ZfH3R9amVp3H2uv+E4H+kmw0qQPT9n/bD3SdFx1uBcbHEdPh6fd/P9Dj6Q2oBqF5YsOyVUq87QPTf85PxwZl8wRuAf1/dsEHhizOmPQH57/rgZqIDWdfy2+fY4PM1yGCFNWrSOkdRyz8pn5iMRuREixHTce8dvh8MCZnT0bUR1At+N/9sc0nODDLIC5EzN5/KPxx15sdR8sQF47fyxgqHpvgoUKVWEkG0j4fv54x2K7xfsfy7nG0ViIkYmXKnq3vAA/cYgwuhR0zJwWqYiFEyDMjrP774JS+AcUYCwIB6nGVD2xuP3+9scvgAiUNU4FzUBbt8zAvbEuZYzbf9xhaOIkNa247T7pH4i/zxFV4Y2SuZcpV4oaoCrU2dGidQKjUVALaWXmDgET1gi8agIOEeMaisxqaC8ypKgDm0jl0mYcBSVIJm9hfFszWRp16S0iRDnXSqaQzU6mokggRBB1qYN5IO4x51nOBVvpDIFCseQgMG1b6XphY1SbgnrIIGkgZlA0qrDTeFccCDmBVlzr0aFZKqE+TXDI9HUSaZ9oPS3CCWnoBp5SNg/4dkFUoULBSDAYXJIkTO/pFoPwwhHBXZaVLTzpTZy7QTzvq0wBtZr/ecnvNno1dFNdRCvABg6r9CANpHcwJ3N8UcVTaWNvLvngbK1Se4WFgt1mKhmgmdifs9jHYD88LPKOpahPKnJAGokTIVABcz0G2/TDds22+lh6ezb1Y/lF8QUH3UWMzvAHr8SBY9O+PK1GZHi9r261WiCSNElyOc0+TVVpDI3uRkVVEjUVAnWd23m8QSKTaqRGllZ/LH+FHLPLdA5FLa12AwLxWh5KEO3K1RyIUu31tOoXIVmE3GlVG4afaJOMqUiXqN9ytCwpLBUpPT+rHcIGte8SOYTcIbqBMTHn6/tBJR2QrR5jMRqZizj7KKirAk20U0ZASdiT1JJO85SplA2mesCBvymwA67RIwrzlWmrwQfLpVC1Sd4ZkfU2xhG8tmWNkfquOM7xH61hAFOgxJ+0XqLcknaEYFgpPM1NSTtpnsS92abHXTwiOvBRmiybZmp0tYARGxgEj4SB+HTHNM3hkIIt7Vh8In4f74E4XULBbQ6FQ43jUBURyeupGuSLsrHrifh2Y+srUyZ8sqAZ6Q2/eAUU23BGEGi7O+dvhMFQZQiGpLouq6OZCJkMOZXS/WA0g7EemFNE1ATl6jMf/AA3a5EaCCCd1lqVRZ/8AUS4sM+mKM44BlajeX6CuqhTp7hiopserBD0vPxqstM0nMmKflqF9svX2IvsoljcEMEuMXGscxxYNCPfh19ykk5rnVQcP4iVdEGkGoAvlspk6VIVQ4nSEliDF1NNJkypNLNLTquUblcazyAoSjQ5S5m5C6gIsYmBAXCqTsTTptoSgABpvqZiZu4PtBWZiQZFRbQIDHgWVasHrtZnA0GNIKiAGC9PSOgB6zg6hAMi5H3k9X5KCOuuvNMuGUqiUUUVA0Lc+3zG78waCNWrGYL5fvH5/0OMwQeYtPr+kgoIVB5c3sRNvT8sQ0c8sXMGwjf4+6Z+WIBXikdhLfp+GBqldSAD07G9997dB7+4x7MU5WOXwisznze6jfofwnp+OAahaSSvxibdJi/zj8MR5VmYyJvAsLnptJFj37YeDh4ppOoW9oyAN/lhstp2QQXXSgUibQF9cEJkD3+GDeWx1pEwbgz06H9zjQz9MA6Yb0AN9xEwRuOk441DspDQhmyR9Pd1xiZI/v+uJanFOnl/Oov8A+QbYgq5tn/sxHeSCp2sbfl6fCA5xUEBFJSjYY6X5YGo5nlWYJ63t12O/bfBFTcT+uOlSuoxy1QDvOOtQj0/fvxo4iVKjXM32Me+cFUaoYevb92wFXba3z/c41TzcCFFz+9umJIkWXAqaqJJ7T6+7C7P5Qz13/f8AthglQzLaR0EmOm8x+5xFXylRzIUQR3B29R19Iwp7hEFSG7rjKtEMSAqA7sLEyNgJJYd5mFtAOF806bhqmgP7KzJqSWZiOxlmY2H2iT3w0q8JqMukqs82kWN4kGdkMwpO5B+da4nwF6I82ursxmF6XgEEzaFElR7QO4m2cGNqON/RWpLQrVkl86nqpvAJ3UAvaJBnlQ9LifdY4mzPDKNjOioGLBwWjWy6QakEFiOUd7RIGKfwHiILaBUdZMgnTpEESYHKNotMCL4tBzBY30wOpHX0gT+OK1SiWE5OSs0iHC6T0atdapo5jSXgMCDyEMWhgfacHSYJvNjeJdfRwpVkBHdagutj13/T54T8fpUlIzBqGmaaaNatBZSWaAQZ1aib9ieuNeG+JmujQjVCIApyE1rJGobcwO4nYg3Ixl1cK2p/c3+PKP2rjahiBommdZW0mCQTHLUgLAtEXkyRIusjbfFZoVBUkaW1eSacFpWKQIqK6kx5hU6CwAaRMGdOLNlaaVUJCOrksYdonRIM9lJn1B9MLeLcOYKlYKGZGOsLOoiADMXJTSNr6WP3SMV6QqUnw/Q+3nZES0i2qXOihKbEsoLqrsGIVbNS0sRqGkrcq2qS2xXTOq1ZwnlFFADB6knnLo2kBxPsEAEAAkSrH2xjVTh1UUHlT5diQSLlGVTKi45ZnYEINoGMy1IVarCY1UjJa8sVQOzRBJZmYWiJBFxi2KgLTJFpQEXTjxE7U3NWm2hnBpMYBNjqUgGxcBWAJEAGTIUKyUu9PTUFUB3QkugBLMahaoYaBTAlAZFi2mLEqy8RUwwVpLEmPa9kGXhNtILBJIuQom0yLx/LoKaMpvUCyo5RCUjsN51Nc9ZSdhhVFwLQNdVxEFa+gFaeWqkhqfnF6hmApGY1mdyGIiEuSRpvviR/PzDhgqSnNIJWmIMUlLGSai3c2HsodImD1x72AQZd5CRpCrqYEulMC7uxCmoZtrvJjDjI5LyjyEkFrqZN9IVmS0ySASCYPpAxFaswQRvpPL2+VzQVPwThQoUyHJdmYuxNtbEAbGeUABQCZsSdzgqrxSmmoFrhQQNiASAu2wnad4O+CH7bfp+7/LHnmd4PWNd41T5bapJF9SkGDYLa3Xp9nD8Dh24h8OVPEVCwWV31A3BN72Wd9+m843inZahmyo00mYCRKssGCQY5u4IxmNX/AE9wsHKj/UeCs2Yr0QlvvCwHodwdrYAqU6e8EKfUg9LRIi0/LGVIanaZ1AmxI26mJA9cAMxO52+Qn+eNpghKKYVuOLRps5VERd3qsQBvEmdz0WZ9Dhbk/GNHN6hSC12VWJ+qqjlUS5UuAogEGJB26kT5X/EPi71c89EtFOg5pID7IiA1QjuzSxO8QNgBix+HsqGpO1F3FNAKaSxphmVtXmKoOsHXpcsCdJdbnZaT65BkBXKWHzwCdfurjSzoYXJUEC4AjtF949P6YMoozLaSOhuSQIEBALiPlBxWTxtVQ1K7qvNBaN20giVUWqNcwBDQxkQyq2ynFRpWpSZXUkrsyyQAdiFI5bhr7dsWmV6dQDKbnZIqUH0nODhontHhrmS7enqT0JN5te845bhM/an3z/S2IctxQvYnTNhqaFP67dAMGHNtaIJ6jcbb6xsAbSRBwfeBSrKFMq8AMzRHs6uURt07Ra3rfHfkIgJ1EkdbfLEorz2HoDO99z+uOWqKRq1IPfB6xsDv7vyxEroXB4giwDqneWA/nglc9S+6D1NyffH8sB5rKVI9rV/d0iB7us9LdMAO5W2kT2iDicjXLpITgvSfZghk+3IB2i+wO+OatBqYkwB3BHX+eELZzcGzDaDttuCt7e7EmX4vVUaRWamo7U1qR2MEGCf54k03AW69FII3TjzZ3Yg/027/AL2wVTrBRzBuhBEnY7khgRfrhaueLQCwqsblhT0QAbyFMgx2F97DAHiHxKMoEVlbVVYCkdJfUebUtvZcfVgCb+aCOsVqhAF0bQSbK0vxPQuueQETrM2NhDCPxmJG4OMyvEFrq9InUmn2pnlJOl5t1B9RBkYSV8+9F38s2JMERb0BMi204M4fxVNJIWNHM6BQC2uxIk6SJkkdRt1wl+HgZgExtSTCR5rwzUpVFfUGvcpJOogyI2AjYG/QYJpuQg8zc9PWO/eOg+PbDakpjl1GmQRe7CPsNex6+6O2BuI8MDQVkW7/AJDoNviMAXh/debceKICP4oBxqtUVGS4am11Zbe0DtEWO4OxwDw7gxph2YKqLzGox0BwtySLRTWYm02AYmwfrlVorqca23Ci4n1+8esmw/OvcRz9Sq0mSBeAbW29Ses+nQYWaHaf7eiNtUs1RmXzS1ixFxOku1i+kA3XZd50WImSATBsdKyguNUAEyTq5RG/3vf8cV3gWWB52A0rfa+r3dxEk3MwPXBedzbPDpJFM81OSpPUGBdrDVbohB7YyK2FLajoHmr7awc0BNPMWprQdRAJETqBBEMNxfcR78K6XAozB0wKYprYrLTBQhWO0qhJMk8+0wQBS4kwQSxJJkkwTbr2mTMiBy+uHGT4pNLWXLQSeaO3yNz1/HFJtGs25YQDvtdMe5mgK44lwoVohzpEHSBAIPtEyJuthHb1wPxXgwrsrgwZCkRupeTvEQGciAZn3RqvxouZZ9RHshbAe6LDbeJP5bo8S19TM3kTb39etsNbgsQ0g3yiwt5cfbVLNenHj5qTJcH/AOYas4LEuSigWEWWY3KiyjYaQTeIsTpp0hZHNuNvQbWBPUGxA6E4rmSzxNlJkmQQZkixGq/Lvc2lRNtrDlHLLzgr6EQbEg/D8xHWcWKmDfhoc8gny6390gVhVs0Qgs7xJUI8whfvDci9nHdbb9PWwHGdyBcM/L7JlpksOW4NtlUGIxNmKS6oK7SBIse4vPSDGxDbXOOaTjSwBLEKTckAXGwtEHYdPXDgIIqU7HdJO4cglzlNRADADaJIxvA1bhgLEkMCTJCi172v13xvGj23GVWyBAZYHy4E+2BA62t+OBcjn6VYsKTBygJYBXhgpAOmpGhiN4B9m8nG14lT0tTU66qHU1JZkytln7xUgmJ0LLGIOK3keH6apy+XqpUTJ1ZdH001p2h6jQCKqADyWfcNJIAacXa9ct/he6KhSa/+RiyV/wASPCLvVbN0RrlQayC7qVAU1APtIQFJiSpJm0HHHhfK1KGXUuocF9ZCOpekrBRqME2ZZBV9MfeAYjG/E38SGptVo5R0dXUDzRrlG0lX8oloJuwFQrNyR3xQeHcUehVWrSOh0IKkW26eoOxHUEjFGuztJiyuYer2MHW3krzxfP06qvSTXNRkMCnzeYrBQWBuwhqoAEmY72uXBM3WZGyHlIoo6WCF6aumlOg1Q9UupLATJrMGZQAT5ovF6OZfzCwyeYkHWin6MxB9oqgL0G2MoGU9l3xc8hwZ/MpmaSBVDirRCvuWEIVdkfmDDeInUvTFdrKjHNDL3V11SlXzOqWt156KxUEDgncTFiIKnrYEHp1I9++Cw0dfdM/l09+Aq/FKVOKbMy6hqDIoKiTpEhRYG8BRHL9kLjHoFSYUGCYgzNyLWM7RIMNGPQ06rXktm4WC+k5gDiLHRHtXbv8Ajjfn9QYI6iJHzn5m+EWcz7IyAo+jSzOVksNIlVBYNpDR7UH02MHn2VIdXsJ082kkSOY2IINipKm9+p41GZ8h1Q5HZc2yNfOGAfNiCdpEdbwIM+vb5hVc6ihnZyFF2ckBb9SzEb9BuT0xFUm2r87/ADxVPH/Ca9alS8lHdULs6reIVSHI3ICrUExa/wB7BPORpIQtEmFZ6fE1qAeUwcNABBDA3j4fmL7YpmY/iNGY0aPqAxVmBPmGJGsCdFtwkXFieoJ8J1TT4eatTUKVKp7Z6KTS1rpBkEOzFbgsWba+Kb4l4jQrVzUoU2pgzq1MCWYk80KISREgE3k2mBUq4g5RFj1+E9lLvEahetHOMrEBoINiDbuCp7GxB6g4hrcdZ8xQRkVhRcZo3YQUDrSUNJkvLGDYAA9cULKePK5ISll6UmAiU1c6QOirqOqBtP44t/AsjW0vUzJVKlVy+gmHXUFsQJKiFWFn3gQCZfUFYBjdbSVzW5DLla6VajWIVCyPPNq06YKqZGplLAMdBgSGFxBBPVSg9JgVAHUFYYHodxf1BHWO+F+XydQwKZLAHUSNx03PMsdLb+/DJMm7WeWC3Mkah3kDYdzFumGuGXeyWjMhxAtOoEEfaiFJA5QdI+EwSLfA1eIVFBJplhH2XU2F+Ze3SfX0wqfMoAAI2tf+Zn4zJ74GqVdMGXB3FyIPpHXf5+oxVNIOMpgeQivpJqySFFIsRqNRVF5P2m5xEGxbpgWvkUU8pNQdYbTHvMSbbwBvbvjPNpsZZmBAvqAYjeQpkGJMxE3PvxFnlqNQq+Qwer5beVHLNT7I0sBLRJWJUtpHvblDBayHNKNVw9MKoKgWG4gSZ0nqTsZn7VzJJhrswWEC2vNxBBERBmZi/wDPFY8O+IqtZmWoOdFGoinoj7JWpq5/MRhYGVKgixE4b15VTUqNoRRqLudKgAbg9SdrSSSAMBh2Mc0uTK2ZhylTeTW6uF9I9bzceuGVJyaaqwkmZG9p66esdbfDCrK1dYFQMfLIBpwwK1FKDTUKxKgS4Ckzqu10Awe9SFHzOBqMFXLAtK4EtmSuP+GUxHQ/3SY/Pe234Y3T0qToEzEkXmDad/XGK/b5Tb+WJkpk3Om/b192G1WAMICUHGUGnEnRoXlg7EA9dQkHcfpGGeQ4nUYkk33Ha0SI6iP17TiCkJqMD2U9CQeYixBFxqv6H4H5XLo2oQQRBMC3NMRaL6TbpGwkTzsj2DMEIzB1lNVzAexiDdTuZHSfQzHyuDjKLE6u+kyB1uL+/AtWhTUQzMIOpQBzRI6duh29MS0syCHY6oCk/ZYkSOqnSN+v43OKTsPH8dE4VOKnXNECJ/HG8R0+KJHtafQS8f8AVAk9/XvvjMJ7Kp/069VOZvFefpxmma9ceVqZCrUmSDqqZfLVaoqVIbS8SIJ1QFHUyfH2zTc3Meb2r+1sb973v1x6Vwfg7LxKlRq0zpbNqEAfWBRek4pMrq3Mq04gz9n4Y80zuWNOo6HdGKn/AKSR+mDmTdO/iIGihJxrGYzBoFtTj0j+GVeoMvmiDNOnD6CJVn8uqSUi6VdCTI9pQyncEebDHo/8Os665bNhTACKg/xVnGskGQxFKlA7R78ASW94bXTGNz93jZO8vlqRzDNZqPmjSVGpXasx8tQPtKX1WG6pHWcMMlUpqhqq4Va9V4VnAlpZVcE3BqeVUOklYCKIsoxXeMvOXp0k0gvnKKCRKytNtxFwoqUhF92HXEtHj6U8nVdVJNGs9Onyrys9Sq9N4J5RpqVFN7wR2OIwrw0F41Jnn0VYxYc9+SbARyifcqPxvUzDPWNJ2RMk1ItSGpKksinzy1i0O2mN0DA2kkxeCfEzVFemaFV6s6/OoJzLOkLrFMSoDD2hJJcyO6rJ1kr5KqtR9DrDrVhiEGrS1Kqyhqjq406Z1XAHKBhf4V4mtBM28oG8jSgaCWL1aalQDuDTZyR2EwYjBB+ZxcVXy5WgBejcazVRDVRVChERhWlZksxNKGkIWRGioRYKxNiIr3i/jrA06CsvPSD1CnLTqawrgISdXlQTYxJsRy24zfHadXKVszTQ06gNGmy6qnlkBWRdJJbUUAWDqVjLmIxvgNU5/LmiyU6Wy5dlohaQdCjFKlXmqNqDPy7anBkEjFhuKh8u0SxQMQBdU8ZXXUVWYU6bfaCkj7USqiWMz7gfhhTiz8B8OtmXLE+WqUnrhiGZmWnqgqs3GsaSZFgd4wv8PcFTMOFeqKQLU1kiZ8yoqmAPuqS3w9cDiSwuzNKZTa7SEz/h7mVp1Mw71FpqKG7GAZqU7WliSAeUAz7px6HwnjQqJqoOrLOnlEkH7sMAyyD2gzbY48wyvhJ6+Yr0MuVdqTMFllXzArFeVidOqBqibgGNr+hfw/4DWytKua9LydRQQ5h+VWDEjcK2qxkA3gWwdCvl7kWSatOe8rF9ILiKht2gG/43O3YY3V4oJUFZA22BEG156GfwwBXzN7QAdrXt+WAKeaDbGY7bfueuLjWhxukGwTTM5nXYCmOvSfTaflOOUJUREz8R7iD+uI8kRIEggkCNVyZ2C/aMAnawB9JF8V5kpkaz0CFqLp9lvrFploqMBvYaRIJgMTboTnBoM7IQJNkwLkkLognsukm/YjvgPjXGfLNCiHKLWq+U1RfaCBdVVlYXU81MSItquJOEng3xVWzC1fNqF3SGF7ANpptYCBKwC5MyAAOYlhvFnCWzFSiswi5bMVZ/vUy5Iv0JSkLT7WKr356eceXP/CblyPylOuBZij5GX0U4SpqGmSSjAVKoTUTqgMraGuYqsd2GBcj4SFTQc1mmr0l5koiVsxLDznsSRqjl7DmFsVj+HfEvrloPUSnT1rXVqjaVVqRDMAdpemGSOp09sXfg7L9Fo6mK8gke0JlvZIB33kdwdjhdIMeYITKmZuicKyAQugKosqAAKOyqLDtH++JMxXGqFVzA7Wt++2FSZgWh29AQY9BJsenfEpzTgCNbAz1VF7TJtvI9MWyWi6RkJTJFfcLB9T+gFsbzFdwB36wbne+4+NsIDxoXmlcG8ETvAkG4B6HY4YU6kgcpXvtHp6jEZg8ELjTLdVLxXPih/wAxBZERlrKt38ssrU6igkB2pPMrI5arQbGFHhjxE2czGZqDly9MCmmqFchqgqKat9J0KlViTsKhBPXBnGa5XKZogElcs8CJU6hoa8n2UZm2voPbFY8EkU+FZ13TVTlyQbawKIXTP+NqY9NRi5xT/gQOF+aZEtPIK58P4ma9PzRManSSxYHy3ZNSk7o0SPiL4mzefFKjWquFhKRbmJgkFQoOkFlliotfmEYqHgrNN/ydKEVBl8xWMEl6jGqULHYKQEEDmsG2LWa+OKbDJV4ZdIXmVTLE6lC6jMKqltrks1404b2v9qd0IZ/cyov6XsVGtSAQw0kMCJBEiYIPWMbxR+K+PatCqaWXWg1KmqqpeirmyLqAY3ZA0hSfshd8Zif6tgsR8IhRfsrE/hvWuWUPWRKVUlnJC1EpeW1RVUgTKtrUEixqoO4HkvFM41ao1V2LPUJZixkknuepx6/wSjVy30CnrLLnKlN66vDGFV2KAH2VCaRG3L8MeO1UkE9rjbb9xjMpva67VedJEIfGYzGYeqyzFn8EcRP0ill2P1dapoaLGaqmkpn+7q/Fu+Kvg7gufahXpVVs1N1cf9JBwJuiaSDIVy8Zy1ZKVMEGa2bZWRk0lzMaWWSAlEQYg642vgTwjUpeVVpVmYCoNJCjmLa6ZphSeVW1KZZoAEm+2LnxrgppuK9PRUcaQhNSpUqim8iNNQsatmC2nTdrXOKJk+OulVlJUhXd6YCBgHqMNTBYKvYAQ3QQDilTfLco1bbmNVo02uPekd6R7dQvTOE+FsqaFbLoXovUpGmyVWUpqIbyw0jWpFWHV4g6Z3MDxJaMtG/uvJ9O+PSvCGVd8zlKiVSaSVB5knUIpgMdEmSSsBrDSaidXAxGnAEyrZgeYG1VvKK6AkFNZYJBPLqZRAjpizhWFzgxx1SMQ3siYvHp1dUx8vWAoUjZGJemrHl1VAoM9AxATsQGU2kYtvh7gTEVadCoaT6dSOzaKfmq1PYzKyJAJBg6LjfDPK1ajUTpYRlVepSRqIek3mir5gqSIH1YfSx2C6e0rsrxStTq+YhUOhBQaR5SkqwJCdQAWAkmLnc4VjD2VTJsE3CjOwum/XgiMtRKV6HDatSodWVqLUggmlVrk1THdPq0BkkQ7G04r9fJrleFpUZR5+abln/u6YAYlR94rpv92qPjaKn8QhrXz0y1d0RyKiSj0xpZSoLdWUnkBi4sDip8e4+c1Uer5S+VTpeTTSGKJqVoaYA1CCRIHsr0XEtJqQI8VxHZgkHwt1yVTDY9N/h9ni+TemWnRXU85JCI9Kp7INvapz0AttJIS1vBVI01ZKjqfLDGyurMUDEj2SqySIviwcIzC5U5mjTAXQlJvLg1WLakSqzEga9WtSCogoZESZsU3gkRsqdVpAuFmcz+s6KanQPa3YtcgjpcxsJtvp2xr6edWkAKBdmYkgAA3sBa0b/PDCpVBXUQkMmpidaohqNZVd15zoCrKkrrcA29pTmcj9HoVGVXuPKd3Ur5QdkBVRUpprYpr2uQSTGkDF0YjKICrGmDcp/w0j6Y2XcgEUHKBpgVEJDsBbngPDHZVMAYrniPxiMr9VTQGqUBJYcieYsgafttoYGDyiQCGuMNOH8T05upWqqKk5MA+SC4VqtwtVmgU3dVJMkD6wx0xRv4gZdlzralZdVOkw1KUP8AZUxs191In06bBTqzpMb9FG2mLSu+A+N3okLWXzqUi1lqLClQUcDopI0tKmehvi/Zji1OpkamboeZNKnUgjkakxNFNLhSdIfUGAm/lEiInHjM4uHg58utOomZqV6SZhTTnT9Sw1LD6uj02BMEEEEiVm62vOUs2KJzQDm3Vay2aPmFydROqSbklgQSfW5OPYeBk0MnR87TPlLADqgb6pHjVUYKhRNOpiYBKwDIGPGTSl9KHVeAYifWOlr+mLcniGoayOoMACnTUewV06WprImXElm6ljY7E6DXXLbbI3AOABVrpcSqktqWjBZgieWVXSx5PrhFRamwDHlABnc4K/4nSA1oY8twKiVKYSoyuE1A9A6eYHBEq2kxYnAGWztFwzBa6lVMro06IUB+QrpIGgeyZlTspMMB4SSkqnOV6YgMAktVUlo16BNLTNpCl5m5IjFQ13UCRVdM+s+SY9lN7QWAhH5yhRBZ3OjQGMadLqtMnUQqgkxBPuF9sLqr1CqHL1nKOWbVmDQVFAqOg5jLs3ITAU7iTgnLcO4cBBLNJJggCNW4RkGtB6Bup64IzPA8qLouXSdmq5WtWZrD7VSolMn0CkYF31Ck7SfRLDCERQqCrTKPXR9dN6ZAYBx5lJ0iNpEgAzf3GTU+C8PJ4KaVU/RzUZyGqjSDzUKgsxEhlXpNhIBxYcnVqU6i6PoBQEk6cuiPIBNMqBUOo6gpIExfoMDLSqOrFa1Sm7kVHdXZWeJLBiu+osPQaVEQDJHFhzS/aFApX5yh/DeUTL1cuEzFKqadB6Qem6tDvmy45FYvGgzMQZ3xHnsgzZTN0KVGszAPoATUf7bLxqgLDE06raQv/eWm5w34bXq01ivorhTYivUWo4k31OjPTMG4VkW0zfBmXzeqowo5Ly6flmWDKF9pALEy/X7K/HFR+NGTuFpjaUTafekqkt4cqmDTyGYdYHNVUK5MDVImw1THpGMxc3yEmeQT0JUH8MZin/qNV1+zPr+k/s4tPXqg8/4govmMjUo6qy0a9Ranl0qjMmumFEDSDNiBEgaSceIuy8x3J2HQT1/kMfRmZzP1P9o7FSYGsn7DdOq22P64+ecnkWrsKdOJCM5kwIpozsZ9FUxh+BqtfmDREfkngFDxlueCX4zGEY1jVVRZjtRjgYvmV4F9L4Ojos1stUZRHtOjGpUdP72kAOPe46jHKRqnpzIrcD81tAqwlEPpGsnzdGnVEgmmrzfZj0OKseFinSfNU3H1NVUVywVajQCvlL7TEOrc1l0rPfBnAuCM2QqKbfSGDpeP7EkK17QzNUX10z0w1XhqB6BjUtGVgwupWTSQxGojvAJuxCxMimSxrzG5v5wOvOVrUcLVNPMOXrCuacJaifNoqlNK9UuqFT5UmnTAKxBRqrjVo1EEIIkxFW4hmmaqRUcVPL1jlXQrESGOmSBA8tdzA6mZxmQzT0mUrD3kpUhqTkXIZWlVmPaA5TFrYNzOVyy1aZBqU0zFImmwWVpN5wRkdCdcA+0NRKGNMqBh2BqMZUNSodoFtOJnVLx2DrNAptuLwpuBUvMy+Yy6uy1+bMUSWKr9UwLoT2dWJYe8xiv53LhHdQQwUkAqeUj0npGHWRzdTKVK1RkXXQoOCDc06jNTFNwexZtP95WiN4Q04IEG209bH8+uK/1XJ2oewyDwSsCHBplAeOsutM0joplquVoQ6xBKDTUYR9rVT0H3GbnD3hHhWkeEmoRV82ojOCrsqkGoEAKg6XXSrEyNp7Yl4hw76XwVQqjzstm1RQButcIoHoNVSmJ/9Nepw64pSp0KKUlJUL9VqIGoU8tT8xmg+0Cy0z8dNtsKq1COzDTqZ5DVSLktKWVMiXapVvoDikVBuwdpJKzpVUBpUxsZrXIiBlTwutdzXasv11CkGQ06ixopU0JRlUrC1KZBGkQV0wJxNwvMebkNcFQyMwWZ0rRqqBLd5p1Ga8k1WN9VjsvsqmSulhKhm0lK1aQx21DUpkdHIP3sIr13tpuLbQY+FIvBKU0/ClcVPM10a525K6K4NiCFzFIKGBEyhViSTMknGzwDNl6baWplVKt/y1SqGLG5DUJKqBGhA0JBgicWNWpn2kUgf3bwNzqLahfseknEFTL5dtkqBvQK/WLwZAuL7XEHFRv1SsQNOX7lQ6iOv1CH4V4KWmn1pYry6gMpXphtBGjWPMOtQZMaIJgkwL0n+LNZTUywUhgKTnXfU01qk6iSTZg29xJnF/Sqq/2eZqiTBA1IB1AgtAEztbpaL+dfxZzJfOU5JbTl0EkkzLVDuSSd++NDC4o1nQft+AlObFlR8XzxRwgUOH0SHqqW8oGiUHl89M1CwqbljZmHQvGwGKHGPRuO0nzPDOHhdRepUVSJYxOqjRIB5YbQ+3UEHpjScbcx8FI0KUDgiUstlmZGFSpSasWMiz1GWmQPtKEpmO5qbGILLwdlKNWsUqlLMGfSurzlVgSgIg0w0AGbGYAvY/8AiLSSk9FF0aTTNNWViyt5LKFksfaNNhK9OWN8Uo0Cx5JLQSIvsCSYmQIBJPQA4v4ciphZBiZ69IRBqdeG+J0jnUqVlSmhvbUKauASjOJYmnrjUogX2gEG35rieWrsWDUWKJDPSqBKawTCgVYBdiGsgIYmSeuBqHCMp5kikKQqIKyaqfmaQ1NWIVKupG0HmK3OmpqvpjEGcK0WLNkadUjmd1yVJEKsv1ZlnempJBny10stwTvjDeGYi9Qm3Xz8K1VZkjJuPdM6fDMu0AuFYkDTqRnkgH2VQkcp1XtA3xLkvD9N11U1z6k//wATEA9tSwDNrzF5J7A8Dzia9VGolOr5bf2VI0HqK6xoRKdFNYDLIGpiCQQZAw+4Nn8pVvUpnMsBzFqtV3UgANqo1qgkSYlRF4wr+noi1ylEuQ//AApsu81BVYEGFLJTIO0PDOA0SQsmZBGxGE3EeKZpGVaVJUEiGaKpe233FFjK7+qna7vUyzIRSy03Hs0TRIjdgyAQ5uLkx7icLMvmUBdaTAlbsgdC4B+8KdtNiBNwQATcSisalBpFMAt4b/CloBMlK8pns2RNTh1W0EmmH9JhHnUIP2SYnB9HiLvrX6HmKemmSIrUkJmBdLQSPvN8JxNTIIs6iTHcz90jVI64LytRjqBam3IbEMp3XtePUem2MhuJAdIYBzI/CeW+Kp//AGWdbJkcyF6ApkSRO45kY7zucaxZKmXSTZB6S5/EjGYePqVbgOuaDsQq/nfG2YVaop5anUAzDUwQHcsIeGhWBJIgjptiqeHOD16P0gnK1m15apTVnBoqqujS3Mp1OVWFUbkkdset8LygrUKbpSSW0VHhRrJZdUswvN7E3wf9DqghlatYiQ2o+trfG/ztizW+oCk9zabJE+OxXCiSLlfMLY5w/wCMeFsyteqq5avAqOB9U5sGMXjtgL/s1mv/AC1f/wBp/wDTj0IMiVRKXA49d8B0vLymUIIl6+sX6mvRpgW2OlWPunHmg8NZr/y1f/2n/wBOPUeBcDehl8sfJq/V5hS31bhiNNOoTBHRjUAnsBhGIqZKZtMgj1TqDMzhfS6beL8zSqMlVLaS1OopgFVVm0GBbQVLwRbkjeRhCt+Xcr87WmNz0w04r4XzCySVYLyqiK9TzSWhixCwgCja55sLv+GVoCNQqkidPI7bExdbCLCSehj1z4dqvUYWowUwAdEMdSMpBIMyp5YDi4B1csMNXK3KY3GLJk+GqaVPNVVNKlReqQ3llAF8ouSEJqF1SqliZmdNwowqXI16dVKopOBT5h9U9SSFYIhWNRUuQCbKoJMA3xactTqVckz5jzXVkBqUlpmmArgo6U1kuz3jUzSQPsjdzRLTKrY2sSYbtv6hUjj3ExU1FKxrJUq0U8wroLBQWYadIEhqaWgCNJgThQlMiksWIjb+6enxxeM/4OpNQpnLu9MU6prhKqVjqLIEIYMvm0zyACA34g4p78KzC0tIo19QW58qpOqCZBj7w/LFbJ3WhoPNUqdTMFZPBtNjWWkDAr0qgvsGAqCfeGSifgeuK1nfFlTM0z/y4Dmk8GnrNNfMNLU7KQzMV0b6oDEHcEYt3DadenmUqJl6rlatOuqhGuuYpqtencQIZqTQYjTU7HDs5bOU2amvmNTViqgyYWTp+wNk0gwSLbzOJqVDRphxEn0VZ5BdZUrw9n9FBcrVosVFOpTWqlKtrOvzCoZCFWB5gaSdhvOz7JZdyAGpsk6qkl6YYM+jlKCSbrJ5h7Vri7TOrmTGpH+Clj0ncTH5YlpcNci2oTeDTNtu4v1GMqvi3vaQGxOup+IUtaDadOSTvRqAHmHbVuCO2xj474hFFnuYn3x7twB+OGed4ZXWNIJneEYfgMDJwyt1pv3spH6Hr++1ENcdvYoyYtJQVbJZiNS0S7AW5oNv7wBPS3u3GPOv4gVqr10atl/o7eXp099LPf0ImCPd3xfOOZnMUWRKVGqWkvUbyHqJcDSjGJgoGLBLiUEyDFX4/wAEz2dC1q2oKqkInkVV0KHNtFNGgtIMtvIkmMel+nYaoyHmLjxn8KrUcFQhj0HhVCsqITQfTp06g31oKkFJDsEFMONQVYIibG+EFHwZmlMtl60SQrCk5GpYjUInSSR85vBGPWK3BClQ6MvUABuFBTWBY6gFKsZlpF+b3RextQ0mAcT8eXmgpkzIVa4lxOugK5msxS9yq1kYNpBa66tLhhpYCTYHSIOEOQzdNPOSirVDUTyvME6QpYF4ZgCAyLpkib32w88Z+Fa7OlZEzFSkTzU/LOulKidKAMCpgnVFiTM2OEWX8OVn9pM0h6k0GCGJNyi6rmLwbz6YUx2anrrqJMeisCpxA9B9la8/xui9FzUDosHQnJ5mvSTSKBWOkI0HW0QJ3BjE/hbiVWrlwXV6ZViFkMAVNzyFAmgHlEEmwn2QTFwbwiyU1ZqGpup8p7xIi4BBiLkXi0Thx9DrH/u6tgN1JsIAHe0D5Yyq9YNY6mxsyZnq/uhF97LLkFSwg7gqbyIMhdyR874Hr8MRoZkFvtQpaRsYaSP3tiU5Cv8Acqf5Wn8scnhdb/w3/wAjfnGM8F42RQFFW4RQPNUpU6kgXdRH4MpWw7fnOGGWSnSTSlCnSUj2UTQDPfqx2uTgQ8Iq/wDhN/kP6DE9LhjgECnUE7jS0flgXh9QQ4n3RNIboF1UdQZ0gyCDCnv6Az+GCMsCFcE6hoNyf7y7kn9xgJ8nVG1Kp/lefyv8DiSiaqCoSlRV0H2lIEyvU3xwouXZwpVQdCP/AHCPyxmFp4ge34YzCOyPFHnXn3CvGubaQatlEABKYEAWFl2wc3i/NE/2gvf2E3n/AA4zGY9PXoUy8ktHoFFH+IVQ8RZlqmZqu0FmckmAJJ3MARhdOMxmNJlmjyWcdVPkf7RLA8wsQCNxuDvi55Hj1YZGrS1DQ4csCiGTYzJWRdV2PQYzGYTXEhvmrFDfkgl4/WWmiqwUAQIRARqmbhZk997DsMdHilTQqysAi2hP5XGMxmFZRwW6x7oF064BxF2dlbSQ5pBhoS4arTpNNutKo6nuGM4rq59xRqCQRygAqpjUYJEizR9oXHQ4zGYY0aLPxBOZ/kPgIjJPAqixC1GjUA22nvM4a06mqlUYgEhQQdIkfW0B27Ow+PoMZjMKqAZymAkUhCv5zJpN5dMKitoLaUUMxOoElo1EkDqe/fHWYrlheJteBN9PWPU4zGYwKwDnSbquEEX1ISwBMHcDsNrW3OF9LNtYTb3C2+3b4YzGYSGiNFDrFM0oK0yoswAtFjM7YjooAotuKn/xRiPkRjMZgqbQdQi3VH8YGa1UGIaspNo3S+3vOK/xPNvls3WNBjTIeog02GnUV0kbFdMCDa2NYzHp8LZgS8Rt1wV48DcHotQbMNTVqoYEFhqALFpIU8oNhcCRFsWdUBuRcm/441jMeZxznOxD5Mo6YAauWpgTAjDWhTAAACgbxA3IAJ99hjMZioTAsmNAOqyuoJiBHaLYEqUh2FvTGYzCWprgofLB3A+WBaaA6p6E/gcZjMWGpBXAEi/eMck2G2/b4YzGYgJZ0WBZF/TEYGN4zDBqgapXcgnGYzGYJEv/2Q=="/>
          <p:cNvSpPr>
            <a:spLocks noChangeAspect="1" noChangeArrowheads="1"/>
          </p:cNvSpPr>
          <p:nvPr/>
        </p:nvSpPr>
        <p:spPr bwMode="auto">
          <a:xfrm>
            <a:off x="80963" y="-890588"/>
            <a:ext cx="2466975" cy="18573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96262" name="Picture 6" descr="http://t0.gstatic.com/images?q=tbn:ANd9GcT8iC76wRtJjSeAd5TbwGLss32Gbtn_0i7usJVS8q3Lgu6u5k-Hmg"/>
          <p:cNvPicPr>
            <a:picLocks noChangeAspect="1" noChangeArrowheads="1"/>
          </p:cNvPicPr>
          <p:nvPr/>
        </p:nvPicPr>
        <p:blipFill>
          <a:blip r:embed="rId2" cstate="print"/>
          <a:srcRect/>
          <a:stretch>
            <a:fillRect/>
          </a:stretch>
        </p:blipFill>
        <p:spPr bwMode="auto">
          <a:xfrm>
            <a:off x="4355976" y="836712"/>
            <a:ext cx="4536504" cy="47525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96262"/>
                                        </p:tgtEl>
                                        <p:attrNameLst>
                                          <p:attrName>style.visibility</p:attrName>
                                        </p:attrNameLst>
                                      </p:cBhvr>
                                      <p:to>
                                        <p:strVal val="visible"/>
                                      </p:to>
                                    </p:set>
                                    <p:animEffect transition="in" filter="diamond(in)">
                                      <p:cBhvr>
                                        <p:cTn id="12" dur="2000"/>
                                        <p:tgtEl>
                                          <p:spTgt spid="962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1"/>
            <a:ext cx="8229600" cy="3024335"/>
          </a:xfrm>
          <a:solidFill>
            <a:schemeClr val="accent2"/>
          </a:solidFill>
        </p:spPr>
        <p:txBody>
          <a:bodyPr>
            <a:normAutofit fontScale="55000" lnSpcReduction="20000"/>
          </a:bodyPr>
          <a:lstStyle/>
          <a:p>
            <a:pPr algn="ctr">
              <a:buNone/>
            </a:pPr>
            <a:r>
              <a:rPr lang="es-CO" dirty="0" smtClean="0"/>
              <a:t>   </a:t>
            </a:r>
            <a:r>
              <a:rPr lang="es-CO" sz="4500" dirty="0" smtClean="0"/>
              <a:t>El maremoto de Japón, aunque ha tenido un efecto devastador , es una miniatura en contraste del “terremoto tan grade como no lo hubo jamás desde que existen hombres sobre la tierra” (Apoc.16:18).</a:t>
            </a:r>
          </a:p>
          <a:p>
            <a:pPr algn="ctr">
              <a:buNone/>
            </a:pPr>
            <a:endParaRPr lang="es-CO" sz="4500" dirty="0" smtClean="0"/>
          </a:p>
          <a:p>
            <a:pPr algn="ctr">
              <a:buNone/>
            </a:pPr>
            <a:endParaRPr lang="es-CO" sz="4500" dirty="0" smtClean="0"/>
          </a:p>
          <a:p>
            <a:pPr algn="ctr">
              <a:buNone/>
            </a:pPr>
            <a:r>
              <a:rPr lang="es-CO" sz="4200" b="1" u="sng" dirty="0" smtClean="0"/>
              <a:t>¿Este terremoto cundo sucederá?</a:t>
            </a:r>
          </a:p>
          <a:p>
            <a:pPr>
              <a:buNone/>
            </a:pPr>
            <a:endParaRPr lang="es-CO" dirty="0" smtClean="0"/>
          </a:p>
          <a:p>
            <a:pPr>
              <a:buNone/>
            </a:pPr>
            <a:r>
              <a:rPr lang="es-CO" dirty="0" smtClean="0"/>
              <a:t>    </a:t>
            </a:r>
            <a:endParaRPr lang="es-CO" dirty="0"/>
          </a:p>
        </p:txBody>
      </p:sp>
      <p:sp>
        <p:nvSpPr>
          <p:cNvPr id="4" name="3 Elipse"/>
          <p:cNvSpPr/>
          <p:nvPr/>
        </p:nvSpPr>
        <p:spPr>
          <a:xfrm>
            <a:off x="323528" y="3284984"/>
            <a:ext cx="5256584" cy="331236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400" dirty="0" smtClean="0"/>
              <a:t>Este tendrá lugar cuando Cristo aparezca por segunda vez,  el cual afectará todo el planeta, e septo a los hijos de Dios porque serán levantados antes (1 Tes.4: 16-17).</a:t>
            </a:r>
          </a:p>
          <a:p>
            <a:endParaRPr lang="es-CO" dirty="0"/>
          </a:p>
        </p:txBody>
      </p:sp>
      <p:pic>
        <p:nvPicPr>
          <p:cNvPr id="1028" name="Picture 4" descr="http://t1.gstatic.com/images?q=tbn:ANd9GcQ005ikuZoweI4sawOhdK6vF172WvXfBbfiOH9rzFcKwPMInRb_dw"/>
          <p:cNvPicPr>
            <a:picLocks noChangeAspect="1" noChangeArrowheads="1"/>
          </p:cNvPicPr>
          <p:nvPr/>
        </p:nvPicPr>
        <p:blipFill>
          <a:blip r:embed="rId2" cstate="print"/>
          <a:srcRect/>
          <a:stretch>
            <a:fillRect/>
          </a:stretch>
        </p:blipFill>
        <p:spPr bwMode="auto">
          <a:xfrm>
            <a:off x="5652120" y="3501008"/>
            <a:ext cx="3240360"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028"/>
                                        </p:tgtEl>
                                        <p:attrNameLst>
                                          <p:attrName>style.visibility</p:attrName>
                                        </p:attrNameLst>
                                      </p:cBhvr>
                                      <p:to>
                                        <p:strVal val="visible"/>
                                      </p:to>
                                    </p:set>
                                    <p:anim to="" calcmode="lin" valueType="num">
                                      <p:cBhvr>
                                        <p:cTn id="22" dur="1" fill="hold"/>
                                        <p:tgtEl>
                                          <p:spTgt spid="102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rgbClr val="FFC000"/>
          </a:solidFill>
        </p:spPr>
        <p:txBody>
          <a:bodyPr>
            <a:normAutofit/>
          </a:bodyPr>
          <a:lstStyle/>
          <a:p>
            <a:pPr>
              <a:buNone/>
            </a:pPr>
            <a:r>
              <a:rPr lang="es-CO" dirty="0" smtClean="0"/>
              <a:t>   </a:t>
            </a:r>
          </a:p>
          <a:p>
            <a:pPr>
              <a:buNone/>
            </a:pPr>
            <a:r>
              <a:rPr lang="es-CO" dirty="0" smtClean="0"/>
              <a:t>   Después de que los hijos de Dios sean levantados; “todo monte e isla fueron removidos de su lugar. </a:t>
            </a:r>
            <a:r>
              <a:rPr lang="es-CO" u="sng" dirty="0" smtClean="0">
                <a:solidFill>
                  <a:srgbClr val="002060"/>
                </a:solidFill>
              </a:rPr>
              <a:t>Apocalipsis 6:14 </a:t>
            </a:r>
            <a:endParaRPr lang="es-CO" u="sng" dirty="0" smtClean="0">
              <a:solidFill>
                <a:srgbClr val="002060"/>
              </a:solidFill>
              <a:hlinkClick r:id="rId2" action="ppaction://hlinkfile"/>
            </a:endParaRPr>
          </a:p>
          <a:p>
            <a:pPr>
              <a:buNone/>
            </a:pPr>
            <a:r>
              <a:rPr lang="es-CO" dirty="0" smtClean="0">
                <a:hlinkClick r:id="rId2" action="ppaction://hlinkfile"/>
              </a:rPr>
              <a:t>     </a:t>
            </a:r>
          </a:p>
          <a:p>
            <a:pPr>
              <a:buNone/>
            </a:pPr>
            <a:r>
              <a:rPr lang="es-CO" dirty="0" smtClean="0"/>
              <a:t>    Porque los montes serán quitados y las colinas temblarán.</a:t>
            </a:r>
            <a:r>
              <a:rPr lang="es-CO" dirty="0" smtClean="0">
                <a:hlinkClick r:id="rId2" action="ppaction://hlinkfile"/>
              </a:rPr>
              <a:t> Isaías 54:10</a:t>
            </a:r>
            <a:endParaRPr lang="es-CO" dirty="0" smtClean="0"/>
          </a:p>
          <a:p>
            <a:endParaRPr lang="es-CO" dirty="0" smtClean="0"/>
          </a:p>
          <a:p>
            <a:pPr>
              <a:buNone/>
            </a:pPr>
            <a:r>
              <a:rPr lang="es-CO" dirty="0" smtClean="0"/>
              <a:t>    Y toda montaña y </a:t>
            </a:r>
            <a:r>
              <a:rPr lang="es-CO" i="1" dirty="0" smtClean="0"/>
              <a:t>toda</a:t>
            </a:r>
            <a:r>
              <a:rPr lang="es-CO" dirty="0" smtClean="0"/>
              <a:t> isla fue movida de su lugar </a:t>
            </a:r>
            <a:r>
              <a:rPr lang="es-CO" dirty="0" smtClean="0">
                <a:hlinkClick r:id="rId3" action="ppaction://hlinkfile"/>
              </a:rPr>
              <a:t>Jeremías 4:24</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p:cTn id="28"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4.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5338936" cy="5904656"/>
          </a:xfrm>
          <a:solidFill>
            <a:schemeClr val="bg1"/>
          </a:solidFill>
        </p:spPr>
        <p:txBody>
          <a:bodyPr>
            <a:normAutofit/>
          </a:bodyPr>
          <a:lstStyle/>
          <a:p>
            <a:pPr>
              <a:buNone/>
            </a:pPr>
            <a:r>
              <a:rPr lang="es-ES" i="1" dirty="0" smtClean="0"/>
              <a:t>     </a:t>
            </a:r>
            <a:r>
              <a:rPr lang="es-ES" sz="3600" b="1" i="1" dirty="0" smtClean="0">
                <a:solidFill>
                  <a:srgbClr val="FF0000"/>
                </a:solidFill>
              </a:rPr>
              <a:t>(6)</a:t>
            </a:r>
            <a:r>
              <a:rPr lang="es-ES" sz="3600" i="1" dirty="0" smtClean="0">
                <a:solidFill>
                  <a:srgbClr val="FF0000"/>
                </a:solidFill>
              </a:rPr>
              <a:t> </a:t>
            </a:r>
            <a:r>
              <a:rPr lang="es-ES" sz="3600" b="1" i="1" u="sng" dirty="0" smtClean="0">
                <a:solidFill>
                  <a:srgbClr val="FF0000"/>
                </a:solidFill>
              </a:rPr>
              <a:t>Persecución Religiosa</a:t>
            </a:r>
            <a:br>
              <a:rPr lang="es-ES" sz="3600" b="1" i="1" u="sng" dirty="0" smtClean="0">
                <a:solidFill>
                  <a:srgbClr val="FF0000"/>
                </a:solidFill>
              </a:rPr>
            </a:br>
            <a:r>
              <a:rPr lang="es-ES" b="1" i="1" dirty="0" smtClean="0">
                <a:solidFill>
                  <a:srgbClr val="FF0000"/>
                </a:solidFill>
              </a:rPr>
              <a:t>Mat.24: 9-10.</a:t>
            </a:r>
          </a:p>
          <a:p>
            <a:pPr>
              <a:buNone/>
            </a:pPr>
            <a:r>
              <a:rPr lang="es-ES" i="1" dirty="0" smtClean="0"/>
              <a:t/>
            </a:r>
            <a:br>
              <a:rPr lang="es-ES" i="1" dirty="0" smtClean="0"/>
            </a:br>
            <a:endParaRPr lang="es-CO" dirty="0"/>
          </a:p>
        </p:txBody>
      </p:sp>
      <p:pic>
        <p:nvPicPr>
          <p:cNvPr id="28674" name="Picture 2" descr="http://t3.gstatic.com/images?q=tbn:ANd9GcRjeJGovMb_dhT-AT3BCemOw_95bYDhKU5D-azDoC7_zj3dWoZGYA"/>
          <p:cNvPicPr>
            <a:picLocks noChangeAspect="1" noChangeArrowheads="1"/>
          </p:cNvPicPr>
          <p:nvPr/>
        </p:nvPicPr>
        <p:blipFill>
          <a:blip r:embed="rId2" cstate="print"/>
          <a:srcRect/>
          <a:stretch>
            <a:fillRect/>
          </a:stretch>
        </p:blipFill>
        <p:spPr bwMode="auto">
          <a:xfrm>
            <a:off x="6228184" y="260648"/>
            <a:ext cx="2495550" cy="1872208"/>
          </a:xfrm>
          <a:prstGeom prst="rect">
            <a:avLst/>
          </a:prstGeom>
          <a:noFill/>
        </p:spPr>
      </p:pic>
      <p:sp>
        <p:nvSpPr>
          <p:cNvPr id="6" name="5 Pergamino vertical"/>
          <p:cNvSpPr/>
          <p:nvPr/>
        </p:nvSpPr>
        <p:spPr>
          <a:xfrm>
            <a:off x="539552" y="1844824"/>
            <a:ext cx="4896544" cy="4608512"/>
          </a:xfrm>
          <a:prstGeom prst="verticalScrol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i="1" dirty="0" smtClean="0"/>
              <a:t> </a:t>
            </a:r>
            <a:r>
              <a:rPr lang="es-ES" sz="2400" dirty="0" smtClean="0"/>
              <a:t>"Entonces </a:t>
            </a:r>
            <a:r>
              <a:rPr lang="es-ES" sz="2400" i="1" dirty="0" smtClean="0"/>
              <a:t>os entregarán a tribulación, y os matarán,</a:t>
            </a:r>
            <a:r>
              <a:rPr lang="es-ES" sz="2400" dirty="0" smtClean="0"/>
              <a:t> y seréis aborrecidos de todas las gentes por causa de mi nombre.  </a:t>
            </a:r>
            <a:r>
              <a:rPr lang="es-ES" sz="2400" b="1" dirty="0" smtClean="0">
                <a:solidFill>
                  <a:srgbClr val="FF0000"/>
                </a:solidFill>
              </a:rPr>
              <a:t>(10)</a:t>
            </a:r>
            <a:r>
              <a:rPr lang="es-ES" sz="2400" dirty="0" smtClean="0"/>
              <a:t> </a:t>
            </a:r>
            <a:r>
              <a:rPr lang="es-ES" sz="2400" i="1" dirty="0" smtClean="0"/>
              <a:t>Muchos tropezarán entonces, y se entregarán unos a otros, y unos a otros se aborrecerán.</a:t>
            </a:r>
            <a:br>
              <a:rPr lang="es-ES" sz="2400" i="1" dirty="0" smtClean="0"/>
            </a:br>
            <a:endParaRPr lang="es-CO" dirty="0"/>
          </a:p>
        </p:txBody>
      </p:sp>
      <p:pic>
        <p:nvPicPr>
          <p:cNvPr id="28676" name="Picture 4" descr="http://t3.gstatic.com/images?q=tbn:ANd9GcQmDfKki5oDlUwPSsw6ZudcE9f6EvuHuBej8fbhVGObyz-GkUt-"/>
          <p:cNvPicPr>
            <a:picLocks noChangeAspect="1" noChangeArrowheads="1"/>
          </p:cNvPicPr>
          <p:nvPr/>
        </p:nvPicPr>
        <p:blipFill>
          <a:blip r:embed="rId3" cstate="print"/>
          <a:srcRect/>
          <a:stretch>
            <a:fillRect/>
          </a:stretch>
        </p:blipFill>
        <p:spPr bwMode="auto">
          <a:xfrm>
            <a:off x="6012160" y="2276872"/>
            <a:ext cx="2880320" cy="1800200"/>
          </a:xfrm>
          <a:prstGeom prst="rect">
            <a:avLst/>
          </a:prstGeom>
          <a:noFill/>
        </p:spPr>
      </p:pic>
      <p:sp>
        <p:nvSpPr>
          <p:cNvPr id="8" name="7 Rectángulo"/>
          <p:cNvSpPr/>
          <p:nvPr/>
        </p:nvSpPr>
        <p:spPr>
          <a:xfrm>
            <a:off x="6228184" y="4293096"/>
            <a:ext cx="2592288" cy="2585323"/>
          </a:xfrm>
          <a:prstGeom prst="rect">
            <a:avLst/>
          </a:prstGeom>
          <a:solidFill>
            <a:schemeClr val="bg1"/>
          </a:solidFill>
        </p:spPr>
        <p:txBody>
          <a:bodyPr wrap="square">
            <a:spAutoFit/>
          </a:bodyPr>
          <a:lstStyle/>
          <a:p>
            <a:pPr algn="ctr"/>
            <a:r>
              <a:rPr lang="es-CO" b="1" dirty="0" smtClean="0">
                <a:solidFill>
                  <a:srgbClr val="FF0000"/>
                </a:solidFill>
              </a:rPr>
              <a:t>Juan 16:2.</a:t>
            </a:r>
            <a:r>
              <a:rPr lang="es-CO" dirty="0" smtClean="0"/>
              <a:t> Os expulsarán de las sinagogas; pero viene la hora cuando cualquiera que os mate pensará que </a:t>
            </a:r>
            <a:r>
              <a:rPr lang="es-CO" i="1" dirty="0" smtClean="0"/>
              <a:t>así </a:t>
            </a:r>
            <a:r>
              <a:rPr lang="es-CO" u="sng" dirty="0" smtClean="0"/>
              <a:t> rinde un servicio a Dios.</a:t>
            </a:r>
            <a:r>
              <a:rPr lang="es-CO" dirty="0" smtClean="0"/>
              <a:t> Note que los que hacen esto,  también son cristianos, porque creen en Dios.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8674"/>
                                        </p:tgtEl>
                                        <p:attrNameLst>
                                          <p:attrName>style.visibility</p:attrName>
                                        </p:attrNameLst>
                                      </p:cBhvr>
                                      <p:to>
                                        <p:strVal val="visible"/>
                                      </p:to>
                                    </p:set>
                                    <p:anim to="" calcmode="lin" valueType="num">
                                      <p:cBhvr>
                                        <p:cTn id="22" dur="1" fill="hold"/>
                                        <p:tgtEl>
                                          <p:spTgt spid="2867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8676"/>
                                        </p:tgtEl>
                                        <p:attrNameLst>
                                          <p:attrName>style.visibility</p:attrName>
                                        </p:attrNameLst>
                                      </p:cBhvr>
                                      <p:to>
                                        <p:strVal val="visible"/>
                                      </p:to>
                                    </p:set>
                                    <p:anim to="" calcmode="lin" valueType="num">
                                      <p:cBhvr>
                                        <p:cTn id="27" dur="1" fill="hold"/>
                                        <p:tgtEl>
                                          <p:spTgt spid="2867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a:solidFill>
            <a:srgbClr val="FFFF00"/>
          </a:solidFill>
        </p:spPr>
        <p:txBody>
          <a:bodyPr>
            <a:normAutofit/>
          </a:bodyPr>
          <a:lstStyle/>
          <a:p>
            <a:r>
              <a:rPr lang="es-CO" b="1" dirty="0" smtClean="0"/>
              <a:t>¿Se cumplió esta profecía?</a:t>
            </a:r>
            <a:endParaRPr lang="es-CO" b="1" dirty="0"/>
          </a:p>
        </p:txBody>
      </p:sp>
      <p:sp>
        <p:nvSpPr>
          <p:cNvPr id="3" name="2 Marcador de contenido"/>
          <p:cNvSpPr>
            <a:spLocks noGrp="1"/>
          </p:cNvSpPr>
          <p:nvPr>
            <p:ph idx="1"/>
          </p:nvPr>
        </p:nvSpPr>
        <p:spPr>
          <a:solidFill>
            <a:schemeClr val="bg2"/>
          </a:solidFill>
        </p:spPr>
        <p:txBody>
          <a:bodyPr>
            <a:normAutofit/>
          </a:bodyPr>
          <a:lstStyle/>
          <a:p>
            <a:pPr algn="ctr">
              <a:buNone/>
            </a:pPr>
            <a:r>
              <a:rPr lang="es-CO" dirty="0" smtClean="0"/>
              <a:t>    Entre los primeros cristianos que sufrieron a manos de las autoridades están.</a:t>
            </a:r>
          </a:p>
          <a:p>
            <a:pPr>
              <a:buNone/>
            </a:pPr>
            <a:r>
              <a:rPr lang="es-CO" dirty="0" smtClean="0"/>
              <a:t>   </a:t>
            </a:r>
            <a:r>
              <a:rPr lang="es-CO" dirty="0" smtClean="0">
                <a:latin typeface="Agency FB" pitchFamily="34" charset="0"/>
              </a:rPr>
              <a:t>Esteban (Hechos 7: 59-60). Muerto por lapidación.</a:t>
            </a:r>
          </a:p>
          <a:p>
            <a:pPr>
              <a:buNone/>
            </a:pPr>
            <a:r>
              <a:rPr lang="es-CO" dirty="0" smtClean="0">
                <a:latin typeface="Agency FB" pitchFamily="34" charset="0"/>
              </a:rPr>
              <a:t>    Pedro y Juan (Hechos 4:3-7,21). Encarcelados.</a:t>
            </a:r>
          </a:p>
          <a:p>
            <a:pPr>
              <a:buNone/>
            </a:pPr>
            <a:r>
              <a:rPr lang="es-CO" dirty="0" smtClean="0">
                <a:latin typeface="Agency FB" pitchFamily="34" charset="0"/>
              </a:rPr>
              <a:t>    Pedro y Jacobo Hechos 12:1-4). Pedro en el 67. </a:t>
            </a:r>
          </a:p>
          <a:p>
            <a:pPr>
              <a:buNone/>
            </a:pPr>
            <a:r>
              <a:rPr lang="es-CO" dirty="0" smtClean="0">
                <a:latin typeface="Agency FB" pitchFamily="34" charset="0"/>
              </a:rPr>
              <a:t>    Pablo (Hechos cap. 24 al 28).  Decapitado.</a:t>
            </a:r>
          </a:p>
          <a:p>
            <a:pPr>
              <a:buNone/>
            </a:pPr>
            <a:r>
              <a:rPr lang="es-CO" dirty="0" smtClean="0">
                <a:latin typeface="Agency FB" pitchFamily="34" charset="0"/>
              </a:rPr>
              <a:t>    Note que todo esto sucedió antes de la  destrucción de Jerusalén. Excepto Juan año 100.</a:t>
            </a:r>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linds(horizont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linds(horizont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linds(horizont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linds(horizontal)">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blinds(horizontal)">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blinds(horizontal)">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blinds(horizontal)">
                                      <p:cBhvr>
                                        <p:cTn id="4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9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4258816" cy="5217443"/>
          </a:xfrm>
          <a:solidFill>
            <a:srgbClr val="FFFF00"/>
          </a:solidFill>
        </p:spPr>
        <p:txBody>
          <a:bodyPr>
            <a:normAutofit/>
          </a:bodyPr>
          <a:lstStyle/>
          <a:p>
            <a:pPr algn="ctr">
              <a:buNone/>
            </a:pPr>
            <a:r>
              <a:rPr lang="es-CO" dirty="0" smtClean="0"/>
              <a:t>    </a:t>
            </a:r>
          </a:p>
          <a:p>
            <a:pPr algn="ctr">
              <a:buNone/>
            </a:pPr>
            <a:r>
              <a:rPr lang="es-CO" dirty="0" smtClean="0"/>
              <a:t>   Luego en</a:t>
            </a:r>
            <a:r>
              <a:rPr lang="es-CO" dirty="0" smtClean="0">
                <a:solidFill>
                  <a:srgbClr val="FF0000"/>
                </a:solidFill>
              </a:rPr>
              <a:t> Mateo 24:21-22</a:t>
            </a:r>
            <a:r>
              <a:rPr lang="es-CO" dirty="0" smtClean="0"/>
              <a:t> Cristo habla de las persecuciones que sobrevendrían sobre la iglesia </a:t>
            </a:r>
            <a:r>
              <a:rPr lang="es-CO" u="sng" dirty="0" smtClean="0">
                <a:solidFill>
                  <a:srgbClr val="0070C0"/>
                </a:solidFill>
              </a:rPr>
              <a:t>después</a:t>
            </a:r>
            <a:r>
              <a:rPr lang="es-CO" dirty="0" smtClean="0"/>
              <a:t> de la caída de Jerusalén en el año 70 d.C. </a:t>
            </a:r>
            <a:endParaRPr lang="es-CO" dirty="0"/>
          </a:p>
        </p:txBody>
      </p:sp>
      <p:pic>
        <p:nvPicPr>
          <p:cNvPr id="69634" name="Picture 2" descr="http://t2.gstatic.com/images?q=tbn:ANd9GcQpX2WoZC-w9r92nWorsrl-5HkxXFeKdhWbKL7liBqm8dswxx7Wlw"/>
          <p:cNvPicPr>
            <a:picLocks noChangeAspect="1" noChangeArrowheads="1"/>
          </p:cNvPicPr>
          <p:nvPr/>
        </p:nvPicPr>
        <p:blipFill>
          <a:blip r:embed="rId2" cstate="print"/>
          <a:srcRect/>
          <a:stretch>
            <a:fillRect/>
          </a:stretch>
        </p:blipFill>
        <p:spPr bwMode="auto">
          <a:xfrm>
            <a:off x="6012160" y="404664"/>
            <a:ext cx="2514600" cy="1819276"/>
          </a:xfrm>
          <a:prstGeom prst="rect">
            <a:avLst/>
          </a:prstGeom>
          <a:noFill/>
        </p:spPr>
      </p:pic>
      <p:pic>
        <p:nvPicPr>
          <p:cNvPr id="69636" name="Picture 4" descr="http://t2.gstatic.com/images?q=tbn:ANd9GcS4VpDyRMHncOaAR1_OoTLmsepdi9zne-EUJch7XY09DT1_9zLQJg"/>
          <p:cNvPicPr>
            <a:picLocks noChangeAspect="1" noChangeArrowheads="1"/>
          </p:cNvPicPr>
          <p:nvPr/>
        </p:nvPicPr>
        <p:blipFill>
          <a:blip r:embed="rId3" cstate="print"/>
          <a:srcRect/>
          <a:stretch>
            <a:fillRect/>
          </a:stretch>
        </p:blipFill>
        <p:spPr bwMode="auto">
          <a:xfrm>
            <a:off x="5868144" y="2492896"/>
            <a:ext cx="2880320" cy="1584176"/>
          </a:xfrm>
          <a:prstGeom prst="rect">
            <a:avLst/>
          </a:prstGeom>
          <a:noFill/>
        </p:spPr>
      </p:pic>
      <p:sp>
        <p:nvSpPr>
          <p:cNvPr id="6" name="5 Rectángulo"/>
          <p:cNvSpPr/>
          <p:nvPr/>
        </p:nvSpPr>
        <p:spPr>
          <a:xfrm>
            <a:off x="5796136" y="4221088"/>
            <a:ext cx="3024336" cy="2585323"/>
          </a:xfrm>
          <a:prstGeom prst="rect">
            <a:avLst/>
          </a:prstGeom>
          <a:solidFill>
            <a:srgbClr val="92D050"/>
          </a:solidFill>
        </p:spPr>
        <p:txBody>
          <a:bodyPr wrap="square">
            <a:spAutoFit/>
          </a:bodyPr>
          <a:lstStyle/>
          <a:p>
            <a:pPr algn="ctr">
              <a:buNone/>
            </a:pPr>
            <a:r>
              <a:rPr lang="es-CO" dirty="0" smtClean="0"/>
              <a:t>Recuerdan lo que dijo Jesús: “¿pensará que hace servicio a Dios?” </a:t>
            </a:r>
            <a:r>
              <a:rPr lang="es-CO" b="1" dirty="0" smtClean="0">
                <a:solidFill>
                  <a:srgbClr val="FF0000"/>
                </a:solidFill>
              </a:rPr>
              <a:t>(Juan 16:2)</a:t>
            </a:r>
            <a:r>
              <a:rPr lang="es-CO" dirty="0" smtClean="0"/>
              <a:t>.  Pues los Judíos, y los llamados “cristianos” que ocasionaron la muerte de los  que (guardan los Mandamientos de Dios </a:t>
            </a:r>
            <a:r>
              <a:rPr lang="es-CO" b="1" dirty="0" smtClean="0">
                <a:solidFill>
                  <a:srgbClr val="FF0000"/>
                </a:solidFill>
              </a:rPr>
              <a:t>Apoc.12:17)</a:t>
            </a:r>
            <a:r>
              <a:rPr lang="es-CO" dirty="0" smtClean="0"/>
              <a:t>, eran creyentes en Dios.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9634"/>
                                        </p:tgtEl>
                                        <p:attrNameLst>
                                          <p:attrName>style.visibility</p:attrName>
                                        </p:attrNameLst>
                                      </p:cBhvr>
                                      <p:to>
                                        <p:strVal val="visible"/>
                                      </p:to>
                                    </p:set>
                                    <p:anim to="" calcmode="lin" valueType="num">
                                      <p:cBhvr>
                                        <p:cTn id="17" dur="1" fill="hold"/>
                                        <p:tgtEl>
                                          <p:spTgt spid="6963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69636"/>
                                        </p:tgtEl>
                                        <p:attrNameLst>
                                          <p:attrName>style.visibility</p:attrName>
                                        </p:attrNameLst>
                                      </p:cBhvr>
                                      <p:to>
                                        <p:strVal val="visible"/>
                                      </p:to>
                                    </p:set>
                                    <p:anim to="" calcmode="lin" valueType="num">
                                      <p:cBhvr>
                                        <p:cTn id="22" dur="1" fill="hold"/>
                                        <p:tgtEl>
                                          <p:spTgt spid="6963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accent3">
              <a:lumMod val="20000"/>
              <a:lumOff val="80000"/>
            </a:schemeClr>
          </a:solidFill>
        </p:spPr>
        <p:txBody>
          <a:bodyPr>
            <a:normAutofit fontScale="92500" lnSpcReduction="20000"/>
          </a:bodyPr>
          <a:lstStyle/>
          <a:p>
            <a:pPr algn="ctr">
              <a:buNone/>
            </a:pPr>
            <a:r>
              <a:rPr lang="es-CO" dirty="0" smtClean="0"/>
              <a:t>    Jesús dice: “Orad que vuestra </a:t>
            </a:r>
            <a:r>
              <a:rPr lang="es-CO" b="1" dirty="0" smtClean="0">
                <a:solidFill>
                  <a:srgbClr val="0070C0"/>
                </a:solidFill>
              </a:rPr>
              <a:t>HUIDA</a:t>
            </a:r>
            <a:r>
              <a:rPr lang="es-CO" dirty="0" smtClean="0"/>
              <a:t> no sea en invierno ni en sábado”</a:t>
            </a:r>
            <a:r>
              <a:rPr lang="es-CO" dirty="0" smtClean="0">
                <a:solidFill>
                  <a:srgbClr val="FF0000"/>
                </a:solidFill>
              </a:rPr>
              <a:t> Mata.24:20). </a:t>
            </a:r>
          </a:p>
          <a:p>
            <a:pPr algn="ctr">
              <a:buNone/>
            </a:pPr>
            <a:endParaRPr lang="es-CO" dirty="0" smtClean="0"/>
          </a:p>
          <a:p>
            <a:pPr algn="ctr">
              <a:buNone/>
            </a:pPr>
            <a:r>
              <a:rPr lang="es-CO" dirty="0" smtClean="0"/>
              <a:t>Específicamente se mencionan dos “huidas”.</a:t>
            </a:r>
          </a:p>
          <a:p>
            <a:pPr marL="514350" indent="-514350">
              <a:buNone/>
            </a:pPr>
            <a:r>
              <a:rPr lang="es-CO" b="1" dirty="0" smtClean="0">
                <a:solidFill>
                  <a:srgbClr val="FF0000"/>
                </a:solidFill>
              </a:rPr>
              <a:t>a</a:t>
            </a:r>
            <a:r>
              <a:rPr lang="es-CO" dirty="0" smtClean="0"/>
              <a:t>)   Sucedió durante 1260 días, o tiempo, dos tiempos y medio tiempo, mencionada por primer ves en </a:t>
            </a:r>
            <a:r>
              <a:rPr lang="es-CO" dirty="0" smtClean="0">
                <a:solidFill>
                  <a:srgbClr val="FF0000"/>
                </a:solidFill>
              </a:rPr>
              <a:t>(Daniel 7:21, 25)</a:t>
            </a:r>
            <a:r>
              <a:rPr lang="es-CO" dirty="0" smtClean="0"/>
              <a:t>, dicho periodo se inicio del año </a:t>
            </a:r>
            <a:r>
              <a:rPr lang="es-CO" u="sng" dirty="0" smtClean="0">
                <a:solidFill>
                  <a:srgbClr val="0070C0"/>
                </a:solidFill>
              </a:rPr>
              <a:t>538 al 1798</a:t>
            </a:r>
            <a:r>
              <a:rPr lang="es-CO" dirty="0" smtClean="0"/>
              <a:t>, durante el tiempo de la inquisición    </a:t>
            </a:r>
            <a:r>
              <a:rPr lang="es-CO" dirty="0" smtClean="0">
                <a:solidFill>
                  <a:srgbClr val="FF0000"/>
                </a:solidFill>
              </a:rPr>
              <a:t>Léase  Apoc.12:13-17.</a:t>
            </a:r>
          </a:p>
          <a:p>
            <a:pPr marL="514350" indent="-514350">
              <a:buAutoNum type="alphaLcParenR"/>
            </a:pPr>
            <a:endParaRPr lang="es-CO" dirty="0" smtClean="0"/>
          </a:p>
          <a:p>
            <a:pPr marL="514350" indent="-514350">
              <a:buNone/>
            </a:pPr>
            <a:r>
              <a:rPr lang="es-CO" b="1" dirty="0" smtClean="0">
                <a:solidFill>
                  <a:srgbClr val="FF0000"/>
                </a:solidFill>
              </a:rPr>
              <a:t>b</a:t>
            </a:r>
            <a:r>
              <a:rPr lang="es-CO" dirty="0" smtClean="0"/>
              <a:t>)  La otra persecución está en el futuro, no muy lejano, cuando se imponga la ley dominical </a:t>
            </a:r>
            <a:r>
              <a:rPr lang="es-CO" u="sng" dirty="0" smtClean="0">
                <a:solidFill>
                  <a:srgbClr val="0070C0"/>
                </a:solidFill>
              </a:rPr>
              <a:t>poco antes del fin del mundo</a:t>
            </a:r>
            <a:r>
              <a:rPr lang="es-CO" dirty="0" smtClean="0"/>
              <a:t> </a:t>
            </a:r>
            <a:r>
              <a:rPr lang="es-CO" dirty="0" smtClean="0">
                <a:solidFill>
                  <a:srgbClr val="FF0000"/>
                </a:solidFill>
              </a:rPr>
              <a:t>(Léase Apoc.13:11-17; 14:12).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00B050"/>
          </a:solidFill>
        </p:spPr>
        <p:txBody>
          <a:bodyPr>
            <a:normAutofit fontScale="90000"/>
          </a:bodyPr>
          <a:lstStyle/>
          <a:p>
            <a:r>
              <a:rPr lang="es-CO" b="1" i="1" dirty="0" smtClean="0">
                <a:solidFill>
                  <a:srgbClr val="002060"/>
                </a:solidFill>
              </a:rPr>
              <a:t>¿Qué otro peligro amenazaría a la iglesia antes del fin?</a:t>
            </a:r>
            <a:endParaRPr lang="es-CO" b="1" i="1" dirty="0">
              <a:solidFill>
                <a:srgbClr val="002060"/>
              </a:solidFill>
            </a:endParaRPr>
          </a:p>
        </p:txBody>
      </p:sp>
      <p:sp>
        <p:nvSpPr>
          <p:cNvPr id="3" name="2 Marcador de contenido"/>
          <p:cNvSpPr>
            <a:spLocks noGrp="1"/>
          </p:cNvSpPr>
          <p:nvPr>
            <p:ph idx="1"/>
          </p:nvPr>
        </p:nvSpPr>
        <p:spPr>
          <a:xfrm>
            <a:off x="457200" y="1600200"/>
            <a:ext cx="5770984" cy="4997152"/>
          </a:xfrm>
        </p:spPr>
        <p:txBody>
          <a:bodyPr>
            <a:normAutofit fontScale="77500" lnSpcReduction="20000"/>
          </a:bodyPr>
          <a:lstStyle/>
          <a:p>
            <a:pPr>
              <a:buNone/>
            </a:pPr>
            <a:r>
              <a:rPr lang="es-CO" sz="5100" b="1" dirty="0" smtClean="0">
                <a:solidFill>
                  <a:srgbClr val="FF0000"/>
                </a:solidFill>
              </a:rPr>
              <a:t>(7)</a:t>
            </a:r>
            <a:r>
              <a:rPr lang="es-CO" sz="4000" b="1" dirty="0" smtClean="0">
                <a:solidFill>
                  <a:srgbClr val="FF0000"/>
                </a:solidFill>
              </a:rPr>
              <a:t> </a:t>
            </a:r>
            <a:r>
              <a:rPr lang="es-CO" sz="4100" b="1" u="sng" dirty="0" smtClean="0">
                <a:solidFill>
                  <a:srgbClr val="FF0000"/>
                </a:solidFill>
              </a:rPr>
              <a:t>Falsos profetas y apostasía.</a:t>
            </a:r>
            <a:endParaRPr lang="es-CO" sz="3600" b="1" u="sng" dirty="0" smtClean="0">
              <a:solidFill>
                <a:srgbClr val="FF0000"/>
              </a:solidFill>
            </a:endParaRPr>
          </a:p>
          <a:p>
            <a:pPr>
              <a:buNone/>
            </a:pPr>
            <a:r>
              <a:rPr lang="es-CO" dirty="0" smtClean="0"/>
              <a:t>   </a:t>
            </a:r>
            <a:r>
              <a:rPr lang="es-CO" sz="3400" dirty="0" smtClean="0"/>
              <a:t> Entonces muchos “tropezarán”. Lo que quiere decir es que muchos “apostatarán”; los creyentes perderían su “primer amor” </a:t>
            </a:r>
            <a:r>
              <a:rPr lang="es-CO" sz="3400" dirty="0" smtClean="0">
                <a:solidFill>
                  <a:srgbClr val="FF0000"/>
                </a:solidFill>
              </a:rPr>
              <a:t>(Apoc.2:4).</a:t>
            </a:r>
          </a:p>
          <a:p>
            <a:endParaRPr lang="es-CO" sz="3400" dirty="0" smtClean="0"/>
          </a:p>
          <a:p>
            <a:pPr>
              <a:buNone/>
            </a:pPr>
            <a:r>
              <a:rPr lang="es-CO" sz="3400" dirty="0" smtClean="0"/>
              <a:t>    Pablo advierte este peligro a los ancianos de Éfeso </a:t>
            </a:r>
            <a:r>
              <a:rPr lang="es-CO" sz="3400" dirty="0" smtClean="0">
                <a:solidFill>
                  <a:srgbClr val="FF0000"/>
                </a:solidFill>
              </a:rPr>
              <a:t>(Hechos 20:29)</a:t>
            </a:r>
            <a:r>
              <a:rPr lang="es-CO" sz="3400" dirty="0" smtClean="0"/>
              <a:t>.  “Se que después de mi partida (o sea de mi muerte), </a:t>
            </a:r>
            <a:r>
              <a:rPr lang="es-CO" sz="3400" b="1" u="sng" dirty="0" smtClean="0">
                <a:solidFill>
                  <a:srgbClr val="0070C0"/>
                </a:solidFill>
              </a:rPr>
              <a:t>entrarán</a:t>
            </a:r>
            <a:r>
              <a:rPr lang="es-CO" sz="3400" dirty="0" smtClean="0"/>
              <a:t> entre vosotros lobos rapaces que no perdonarán el rebaño.</a:t>
            </a:r>
          </a:p>
          <a:p>
            <a:endParaRPr lang="es-CO" dirty="0" smtClean="0"/>
          </a:p>
          <a:p>
            <a:endParaRPr lang="es-CO" dirty="0" smtClean="0"/>
          </a:p>
          <a:p>
            <a:endParaRPr lang="es-CO" dirty="0" smtClean="0"/>
          </a:p>
          <a:p>
            <a:endParaRPr lang="es-CO" dirty="0" smtClean="0"/>
          </a:p>
          <a:p>
            <a:endParaRPr lang="es-CO" dirty="0"/>
          </a:p>
        </p:txBody>
      </p:sp>
      <p:pic>
        <p:nvPicPr>
          <p:cNvPr id="25602" name="Picture 2" descr="http://t1.gstatic.com/images?q=tbn:ANd9GcSBqVtT--GVP9DcIWpCEC8TgCSDElNleOcopRL05j0LTAgGBFJu"/>
          <p:cNvPicPr>
            <a:picLocks noChangeAspect="1" noChangeArrowheads="1"/>
          </p:cNvPicPr>
          <p:nvPr/>
        </p:nvPicPr>
        <p:blipFill>
          <a:blip r:embed="rId2" cstate="print"/>
          <a:srcRect/>
          <a:stretch>
            <a:fillRect/>
          </a:stretch>
        </p:blipFill>
        <p:spPr bwMode="auto">
          <a:xfrm>
            <a:off x="6516216" y="4221088"/>
            <a:ext cx="2376264" cy="2141216"/>
          </a:xfrm>
          <a:prstGeom prst="rect">
            <a:avLst/>
          </a:prstGeom>
          <a:noFill/>
        </p:spPr>
      </p:pic>
      <p:pic>
        <p:nvPicPr>
          <p:cNvPr id="25604" name="Picture 4" descr="http://t2.gstatic.com/images?q=tbn:ANd9GcTPD6y2blBPsgSXq5pRe8YkJbSyBtr6zw1n7enktzGqi103URSZqg"/>
          <p:cNvPicPr>
            <a:picLocks noChangeAspect="1" noChangeArrowheads="1"/>
          </p:cNvPicPr>
          <p:nvPr/>
        </p:nvPicPr>
        <p:blipFill>
          <a:blip r:embed="rId3" cstate="print"/>
          <a:srcRect/>
          <a:stretch>
            <a:fillRect/>
          </a:stretch>
        </p:blipFill>
        <p:spPr bwMode="auto">
          <a:xfrm>
            <a:off x="6372200" y="1700808"/>
            <a:ext cx="2592288" cy="2225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5604"/>
                                        </p:tgtEl>
                                        <p:attrNameLst>
                                          <p:attrName>style.visibility</p:attrName>
                                        </p:attrNameLst>
                                      </p:cBhvr>
                                      <p:to>
                                        <p:strVal val="visible"/>
                                      </p:to>
                                    </p:set>
                                    <p:anim to="" calcmode="lin" valueType="num">
                                      <p:cBhvr>
                                        <p:cTn id="17" dur="1" fill="hold"/>
                                        <p:tgtEl>
                                          <p:spTgt spid="2560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5602"/>
                                        </p:tgtEl>
                                        <p:attrNameLst>
                                          <p:attrName>style.visibility</p:attrName>
                                        </p:attrNameLst>
                                      </p:cBhvr>
                                      <p:to>
                                        <p:strVal val="visible"/>
                                      </p:to>
                                    </p:set>
                                    <p:anim to="" calcmode="lin" valueType="num">
                                      <p:cBhvr>
                                        <p:cTn id="27" dur="1" fill="hold"/>
                                        <p:tgtEl>
                                          <p:spTgt spid="2560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474840" cy="5721499"/>
          </a:xfrm>
          <a:solidFill>
            <a:srgbClr val="FFFF00"/>
          </a:solidFill>
        </p:spPr>
        <p:txBody>
          <a:bodyPr>
            <a:normAutofit/>
          </a:bodyPr>
          <a:lstStyle/>
          <a:p>
            <a:pPr algn="ctr">
              <a:buNone/>
            </a:pPr>
            <a:r>
              <a:rPr lang="es-CO" dirty="0" smtClean="0"/>
              <a:t>    Predijo que la apostasía se debería a hombres que se levantaría </a:t>
            </a:r>
            <a:r>
              <a:rPr lang="es-CO" b="1" dirty="0" smtClean="0">
                <a:solidFill>
                  <a:srgbClr val="0070C0"/>
                </a:solidFill>
              </a:rPr>
              <a:t>dentro </a:t>
            </a:r>
            <a:r>
              <a:rPr lang="es-CO" dirty="0" smtClean="0"/>
              <a:t>de la iglesia. </a:t>
            </a:r>
            <a:r>
              <a:rPr lang="es-CO" dirty="0" smtClean="0">
                <a:solidFill>
                  <a:srgbClr val="FF0000"/>
                </a:solidFill>
              </a:rPr>
              <a:t>(Vers. 30)</a:t>
            </a:r>
            <a:r>
              <a:rPr lang="es-CO" dirty="0" smtClean="0"/>
              <a:t> “Y de entre vosotros mismos se levantarán hombres que enseñarán cosas perversas, para arrastrar a los discípulos en pos de sí”. </a:t>
            </a:r>
            <a:endParaRPr lang="es-CO" dirty="0"/>
          </a:p>
        </p:txBody>
      </p:sp>
      <p:pic>
        <p:nvPicPr>
          <p:cNvPr id="70658" name="Picture 2" descr="http://t3.gstatic.com/images?q=tbn:ANd9GcTyTWO2tohdnzxoVTYSkDybKAYltMV-8I8RQwO1xFVWoo7u_Nmtpg"/>
          <p:cNvPicPr>
            <a:picLocks noChangeAspect="1" noChangeArrowheads="1"/>
          </p:cNvPicPr>
          <p:nvPr/>
        </p:nvPicPr>
        <p:blipFill>
          <a:blip r:embed="rId2" cstate="print"/>
          <a:srcRect/>
          <a:stretch>
            <a:fillRect/>
          </a:stretch>
        </p:blipFill>
        <p:spPr bwMode="auto">
          <a:xfrm>
            <a:off x="5436096" y="692696"/>
            <a:ext cx="3168352" cy="2967212"/>
          </a:xfrm>
          <a:prstGeom prst="rect">
            <a:avLst/>
          </a:prstGeom>
          <a:noFill/>
        </p:spPr>
      </p:pic>
      <p:sp>
        <p:nvSpPr>
          <p:cNvPr id="5" name="4 Rectángulo"/>
          <p:cNvSpPr/>
          <p:nvPr/>
        </p:nvSpPr>
        <p:spPr>
          <a:xfrm>
            <a:off x="5436096" y="4221087"/>
            <a:ext cx="3168352" cy="1477328"/>
          </a:xfrm>
          <a:prstGeom prst="rect">
            <a:avLst/>
          </a:prstGeom>
          <a:solidFill>
            <a:srgbClr val="92D050"/>
          </a:solidFill>
        </p:spPr>
        <p:txBody>
          <a:bodyPr wrap="square">
            <a:spAutoFit/>
          </a:bodyPr>
          <a:lstStyle/>
          <a:p>
            <a:pPr algn="ctr">
              <a:buNone/>
            </a:pPr>
            <a:r>
              <a:rPr lang="es-CO" dirty="0" smtClean="0"/>
              <a:t>Es de recordar como el “varón de Dios”, fue valiente aliente ante el rey Jeroboam, pero flaqueo ante un “falso profeta” </a:t>
            </a:r>
            <a:r>
              <a:rPr lang="es-CO" b="1" dirty="0" smtClean="0">
                <a:solidFill>
                  <a:srgbClr val="FF0000"/>
                </a:solidFill>
              </a:rPr>
              <a:t>(1 Reyes 13.1-5; 14-18)).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70658"/>
                                        </p:tgtEl>
                                        <p:attrNameLst>
                                          <p:attrName>style.visibility</p:attrName>
                                        </p:attrNameLst>
                                      </p:cBhvr>
                                      <p:to>
                                        <p:strVal val="visible"/>
                                      </p:to>
                                    </p:set>
                                    <p:anim to="" calcmode="lin" valueType="num">
                                      <p:cBhvr>
                                        <p:cTn id="19" dur="1" fill="hold"/>
                                        <p:tgtEl>
                                          <p:spTgt spid="70658"/>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53"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618856" cy="5649491"/>
          </a:xfrm>
          <a:solidFill>
            <a:schemeClr val="accent5">
              <a:lumMod val="20000"/>
              <a:lumOff val="80000"/>
            </a:schemeClr>
          </a:solidFill>
        </p:spPr>
        <p:txBody>
          <a:bodyPr>
            <a:normAutofit fontScale="92500" lnSpcReduction="20000"/>
          </a:bodyPr>
          <a:lstStyle/>
          <a:p>
            <a:pPr>
              <a:buNone/>
            </a:pPr>
            <a:r>
              <a:rPr lang="es-CO" dirty="0" smtClean="0"/>
              <a:t>   Pablo amonestó a Timoteo acerca de peligros similares, que llegaría el tiempo cuando los hombres preferirían las fabulas y cerrarían sus oídos a la verdad </a:t>
            </a:r>
            <a:r>
              <a:rPr lang="es-CO" dirty="0" smtClean="0">
                <a:solidFill>
                  <a:srgbClr val="FF0000"/>
                </a:solidFill>
              </a:rPr>
              <a:t>(1 Tim.4:1-3; 2 Tim.4:3-4).</a:t>
            </a:r>
          </a:p>
          <a:p>
            <a:endParaRPr lang="es-CO" dirty="0" smtClean="0"/>
          </a:p>
          <a:p>
            <a:pPr>
              <a:buNone/>
            </a:pPr>
            <a:r>
              <a:rPr lang="es-CO" dirty="0" smtClean="0"/>
              <a:t>    Pedro y Judas hablan en tono duro acerca de los que han abandonado la verdad</a:t>
            </a:r>
            <a:r>
              <a:rPr lang="es-CO" dirty="0" smtClean="0">
                <a:solidFill>
                  <a:srgbClr val="FF0000"/>
                </a:solidFill>
              </a:rPr>
              <a:t> (2 Pedro 2:1, 12-22; Jud.4,10-13). </a:t>
            </a:r>
            <a:endParaRPr lang="es-CO" dirty="0">
              <a:solidFill>
                <a:srgbClr val="FF0000"/>
              </a:solidFill>
            </a:endParaRPr>
          </a:p>
        </p:txBody>
      </p:sp>
      <p:pic>
        <p:nvPicPr>
          <p:cNvPr id="24578" name="Picture 2" descr="http://t2.gstatic.com/images?q=tbn:ANd9GcReR3tkL5RH660PRPilwVywa-5GiBxGa3dsxYEO7cN9qNMjouGR"/>
          <p:cNvPicPr>
            <a:picLocks noChangeAspect="1" noChangeArrowheads="1"/>
          </p:cNvPicPr>
          <p:nvPr/>
        </p:nvPicPr>
        <p:blipFill>
          <a:blip r:embed="rId2" cstate="print"/>
          <a:srcRect/>
          <a:stretch>
            <a:fillRect/>
          </a:stretch>
        </p:blipFill>
        <p:spPr bwMode="auto">
          <a:xfrm>
            <a:off x="5796136" y="332657"/>
            <a:ext cx="3024336" cy="2016224"/>
          </a:xfrm>
          <a:prstGeom prst="rect">
            <a:avLst/>
          </a:prstGeom>
          <a:noFill/>
        </p:spPr>
      </p:pic>
      <p:pic>
        <p:nvPicPr>
          <p:cNvPr id="24580" name="Picture 4" descr="http://t3.gstatic.com/images?q=tbn:ANd9GcRRVTsp8NqTjAmeQo6nU1O9lR1T0VL0o7Ra9-JcFVWkJWNOGMOv"/>
          <p:cNvPicPr>
            <a:picLocks noChangeAspect="1" noChangeArrowheads="1"/>
          </p:cNvPicPr>
          <p:nvPr/>
        </p:nvPicPr>
        <p:blipFill>
          <a:blip r:embed="rId3" cstate="print"/>
          <a:srcRect/>
          <a:stretch>
            <a:fillRect/>
          </a:stretch>
        </p:blipFill>
        <p:spPr bwMode="auto">
          <a:xfrm>
            <a:off x="5724128" y="3284985"/>
            <a:ext cx="3168352" cy="2304255"/>
          </a:xfrm>
          <a:prstGeom prst="rect">
            <a:avLst/>
          </a:prstGeom>
          <a:noFill/>
        </p:spPr>
      </p:pic>
      <p:sp>
        <p:nvSpPr>
          <p:cNvPr id="6" name="5 Rectángulo"/>
          <p:cNvSpPr/>
          <p:nvPr/>
        </p:nvSpPr>
        <p:spPr>
          <a:xfrm>
            <a:off x="5652120" y="2420888"/>
            <a:ext cx="3240360" cy="646331"/>
          </a:xfrm>
          <a:prstGeom prst="rect">
            <a:avLst/>
          </a:prstGeom>
          <a:solidFill>
            <a:srgbClr val="002060"/>
          </a:solidFill>
        </p:spPr>
        <p:txBody>
          <a:bodyPr wrap="square">
            <a:spAutoFit/>
          </a:bodyPr>
          <a:lstStyle/>
          <a:p>
            <a:pPr algn="ctr">
              <a:buNone/>
            </a:pPr>
            <a:r>
              <a:rPr lang="es-CO" b="1" dirty="0" smtClean="0">
                <a:solidFill>
                  <a:srgbClr val="FFFF00"/>
                </a:solidFill>
              </a:rPr>
              <a:t>Bibliotecas llenas de miles de fabulas.</a:t>
            </a:r>
            <a:endParaRPr lang="es-CO" b="1" dirty="0">
              <a:solidFill>
                <a:srgbClr val="FFFF00"/>
              </a:solidFill>
            </a:endParaRPr>
          </a:p>
        </p:txBody>
      </p:sp>
      <p:sp>
        <p:nvSpPr>
          <p:cNvPr id="7" name="6 Rectángulo"/>
          <p:cNvSpPr/>
          <p:nvPr/>
        </p:nvSpPr>
        <p:spPr>
          <a:xfrm>
            <a:off x="5796136" y="5661248"/>
            <a:ext cx="3024336" cy="923330"/>
          </a:xfrm>
          <a:prstGeom prst="rect">
            <a:avLst/>
          </a:prstGeom>
          <a:solidFill>
            <a:srgbClr val="002060"/>
          </a:solidFill>
        </p:spPr>
        <p:txBody>
          <a:bodyPr wrap="square">
            <a:spAutoFit/>
          </a:bodyPr>
          <a:lstStyle/>
          <a:p>
            <a:pPr algn="ctr">
              <a:buNone/>
            </a:pPr>
            <a:r>
              <a:rPr lang="es-CO" b="1" dirty="0" smtClean="0">
                <a:solidFill>
                  <a:srgbClr val="FFFF00"/>
                </a:solidFill>
              </a:rPr>
              <a:t>Mientras que la verdad se encuentra en un solo Libro, la Biblia, y es “Jesús”.</a:t>
            </a:r>
            <a:endParaRPr lang="es-CO"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additive="base">
                                        <p:cTn id="7" dur="500" fill="hold"/>
                                        <p:tgtEl>
                                          <p:spTgt spid="24578"/>
                                        </p:tgtEl>
                                        <p:attrNameLst>
                                          <p:attrName>ppt_x</p:attrName>
                                        </p:attrNameLst>
                                      </p:cBhvr>
                                      <p:tavLst>
                                        <p:tav tm="0">
                                          <p:val>
                                            <p:strVal val="#ppt_x"/>
                                          </p:val>
                                        </p:tav>
                                        <p:tav tm="100000">
                                          <p:val>
                                            <p:strVal val="#ppt_x"/>
                                          </p:val>
                                        </p:tav>
                                      </p:tavLst>
                                    </p:anim>
                                    <p:anim calcmode="lin" valueType="num">
                                      <p:cBhvr additive="base">
                                        <p:cTn id="8" dur="500" fill="hold"/>
                                        <p:tgtEl>
                                          <p:spTgt spid="2457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p:cTn id="13" dur="500" fill="hold"/>
                                        <p:tgtEl>
                                          <p:spTgt spid="3">
                                            <p:bg/>
                                          </p:spTgt>
                                        </p:tgtEl>
                                        <p:attrNameLst>
                                          <p:attrName>ppt_w</p:attrName>
                                        </p:attrNameLst>
                                      </p:cBhvr>
                                      <p:tavLst>
                                        <p:tav tm="0">
                                          <p:val>
                                            <p:fltVal val="0"/>
                                          </p:val>
                                        </p:tav>
                                        <p:tav tm="100000">
                                          <p:val>
                                            <p:strVal val="#ppt_w"/>
                                          </p:val>
                                        </p:tav>
                                      </p:tavLst>
                                    </p:anim>
                                    <p:anim calcmode="lin" valueType="num">
                                      <p:cBhvr>
                                        <p:cTn id="14" dur="500" fill="hold"/>
                                        <p:tgtEl>
                                          <p:spTgt spid="3">
                                            <p:bg/>
                                          </p:spTgt>
                                        </p:tgtEl>
                                        <p:attrNameLst>
                                          <p:attrName>ppt_h</p:attrName>
                                        </p:attrNameLst>
                                      </p:cBhvr>
                                      <p:tavLst>
                                        <p:tav tm="0">
                                          <p:val>
                                            <p:fltVal val="0"/>
                                          </p:val>
                                        </p:tav>
                                        <p:tav tm="100000">
                                          <p:val>
                                            <p:strVal val="#ppt_h"/>
                                          </p:val>
                                        </p:tav>
                                      </p:tavLst>
                                    </p:anim>
                                    <p:animEffect transition="in" filter="fade">
                                      <p:cBhvr>
                                        <p:cTn id="15" dur="500"/>
                                        <p:tgtEl>
                                          <p:spTgt spid="3">
                                            <p:bg/>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5" presetClass="entr" presetSubtype="0" fill="hold" nodeType="clickEffect">
                                  <p:stCondLst>
                                    <p:cond delay="0"/>
                                  </p:stCondLst>
                                  <p:childTnLst>
                                    <p:set>
                                      <p:cBhvr>
                                        <p:cTn id="26" dur="1" fill="hold">
                                          <p:stCondLst>
                                            <p:cond delay="0"/>
                                          </p:stCondLst>
                                        </p:cTn>
                                        <p:tgtEl>
                                          <p:spTgt spid="24580"/>
                                        </p:tgtEl>
                                        <p:attrNameLst>
                                          <p:attrName>style.visibility</p:attrName>
                                        </p:attrNameLst>
                                      </p:cBhvr>
                                      <p:to>
                                        <p:strVal val="visible"/>
                                      </p:to>
                                    </p:set>
                                    <p:anim calcmode="lin" valueType="num">
                                      <p:cBhvr>
                                        <p:cTn id="27" dur="1000" fill="hold"/>
                                        <p:tgtEl>
                                          <p:spTgt spid="24580"/>
                                        </p:tgtEl>
                                        <p:attrNameLst>
                                          <p:attrName>ppt_w</p:attrName>
                                        </p:attrNameLst>
                                      </p:cBhvr>
                                      <p:tavLst>
                                        <p:tav tm="0">
                                          <p:val>
                                            <p:strVal val="#ppt_w*0.70"/>
                                          </p:val>
                                        </p:tav>
                                        <p:tav tm="100000">
                                          <p:val>
                                            <p:strVal val="#ppt_w"/>
                                          </p:val>
                                        </p:tav>
                                      </p:tavLst>
                                    </p:anim>
                                    <p:anim calcmode="lin" valueType="num">
                                      <p:cBhvr>
                                        <p:cTn id="28" dur="1000" fill="hold"/>
                                        <p:tgtEl>
                                          <p:spTgt spid="24580"/>
                                        </p:tgtEl>
                                        <p:attrNameLst>
                                          <p:attrName>ppt_h</p:attrName>
                                        </p:attrNameLst>
                                      </p:cBhvr>
                                      <p:tavLst>
                                        <p:tav tm="0">
                                          <p:val>
                                            <p:strVal val="#ppt_h"/>
                                          </p:val>
                                        </p:tav>
                                        <p:tav tm="100000">
                                          <p:val>
                                            <p:strVal val="#ppt_h"/>
                                          </p:val>
                                        </p:tav>
                                      </p:tavLst>
                                    </p:anim>
                                    <p:animEffect transition="in" filter="fade">
                                      <p:cBhvr>
                                        <p:cTn id="29" dur="1000"/>
                                        <p:tgtEl>
                                          <p:spTgt spid="24580"/>
                                        </p:tgtEl>
                                      </p:cBhvr>
                                    </p:animEffect>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 to="" calcmode="lin" valueType="num">
                                      <p:cBhvr>
                                        <p:cTn id="34" dur="1" fill="hold"/>
                                        <p:tgtEl>
                                          <p:spTgt spid="3">
                                            <p:txEl>
                                              <p:pRg st="2" end="2"/>
                                            </p:txEl>
                                          </p:spTgt>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to="" calcmode="lin" valueType="num">
                                      <p:cBhvr>
                                        <p:cTn id="39" dur="1" fill="hold"/>
                                        <p:tgtEl>
                                          <p:spTgt spid="6"/>
                                        </p:tgtEl>
                                        <p:attrNameLst>
                                          <p:attrName/>
                                        </p:attrNameLst>
                                      </p:cBhvr>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 to="" calcmode="lin" valueType="num">
                                      <p:cBhvr>
                                        <p:cTn id="44"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P spid="7"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accent2">
              <a:lumMod val="20000"/>
              <a:lumOff val="80000"/>
            </a:schemeClr>
          </a:solidFill>
        </p:spPr>
        <p:txBody>
          <a:bodyPr>
            <a:normAutofit fontScale="92500" lnSpcReduction="20000"/>
          </a:bodyPr>
          <a:lstStyle/>
          <a:p>
            <a:pPr>
              <a:buNone/>
            </a:pPr>
            <a:r>
              <a:rPr lang="es-ES" dirty="0" smtClean="0">
                <a:solidFill>
                  <a:srgbClr val="FF0000"/>
                </a:solidFill>
              </a:rPr>
              <a:t>    </a:t>
            </a:r>
          </a:p>
          <a:p>
            <a:pPr>
              <a:buNone/>
            </a:pPr>
            <a:r>
              <a:rPr lang="es-ES" dirty="0" smtClean="0">
                <a:solidFill>
                  <a:srgbClr val="FF0000"/>
                </a:solidFill>
              </a:rPr>
              <a:t>     Mateo 24:6-12</a:t>
            </a:r>
          </a:p>
          <a:p>
            <a:pPr>
              <a:buNone/>
            </a:pPr>
            <a:r>
              <a:rPr lang="es-ES" dirty="0" smtClean="0"/>
              <a:t>    </a:t>
            </a:r>
            <a:r>
              <a:rPr lang="es-ES" i="1" dirty="0" smtClean="0">
                <a:latin typeface="Agency FB" pitchFamily="34" charset="0"/>
              </a:rPr>
              <a:t>"Y muchos falsos profetas se levantarán,</a:t>
            </a:r>
            <a:r>
              <a:rPr lang="es-ES" dirty="0" smtClean="0">
                <a:latin typeface="Agency FB" pitchFamily="34" charset="0"/>
              </a:rPr>
              <a:t> y engañarán a muchos; </a:t>
            </a:r>
            <a:r>
              <a:rPr lang="es-ES" i="1" dirty="0" smtClean="0">
                <a:latin typeface="Agency FB" pitchFamily="34" charset="0"/>
              </a:rPr>
              <a:t>y debido al aumento de la iniquidad, se enfriará el amor de la mayoría."</a:t>
            </a:r>
            <a:endParaRPr lang="es-ES" dirty="0" smtClean="0">
              <a:latin typeface="Agency FB" pitchFamily="34" charset="0"/>
            </a:endParaRPr>
          </a:p>
          <a:p>
            <a:pPr>
              <a:buNone/>
            </a:pPr>
            <a:r>
              <a:rPr lang="es-ES" dirty="0" smtClean="0"/>
              <a:t>                   </a:t>
            </a:r>
          </a:p>
          <a:p>
            <a:pPr>
              <a:buNone/>
            </a:pPr>
            <a:r>
              <a:rPr lang="es-ES" dirty="0" smtClean="0"/>
              <a:t>               </a:t>
            </a:r>
            <a:r>
              <a:rPr lang="es-ES" b="1" u="sng" dirty="0" smtClean="0">
                <a:solidFill>
                  <a:srgbClr val="FF0000"/>
                </a:solidFill>
              </a:rPr>
              <a:t> ¿Quién es un falso profeta?</a:t>
            </a:r>
          </a:p>
          <a:p>
            <a:pPr>
              <a:buNone/>
            </a:pPr>
            <a:r>
              <a:rPr lang="es-ES" dirty="0" smtClean="0"/>
              <a:t>     En este caso, indudablemente que es un representante de un falso mecías, recordemos al “viejo profeta” que condujo al “varón de Dios” a </a:t>
            </a:r>
            <a:r>
              <a:rPr lang="es-ES" dirty="0" smtClean="0">
                <a:solidFill>
                  <a:srgbClr val="0070C0"/>
                </a:solidFill>
              </a:rPr>
              <a:t>desobedecer</a:t>
            </a:r>
            <a:r>
              <a:rPr lang="es-ES" dirty="0" smtClean="0"/>
              <a:t> lo que Dios le había ordenado explícitamente </a:t>
            </a:r>
            <a:r>
              <a:rPr lang="es-ES" dirty="0" smtClean="0">
                <a:solidFill>
                  <a:srgbClr val="FF0000"/>
                </a:solidFill>
              </a:rPr>
              <a:t>(1 Rey.13: 16-18).</a:t>
            </a:r>
            <a:br>
              <a:rPr lang="es-ES" dirty="0" smtClean="0">
                <a:solidFill>
                  <a:srgbClr val="FF0000"/>
                </a:solidFill>
              </a:rPr>
            </a:br>
            <a:r>
              <a:rPr lang="es-ES" dirty="0" smtClean="0"/>
              <a:t/>
            </a:r>
            <a:br>
              <a:rPr lang="es-ES" dirty="0" smtClean="0"/>
            </a:br>
            <a:endParaRPr lang="es-ES"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0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Autofit/>
          </a:bodyPr>
          <a:lstStyle/>
          <a:p>
            <a:r>
              <a:rPr lang="es-CO" sz="2400" b="1" dirty="0" smtClean="0"/>
              <a:t>Una falsa adoración es aquella que nos conduce a desobedecer cualquiera de los Mandamientos de Dios.</a:t>
            </a:r>
            <a:endParaRPr lang="es-CO" sz="2400" b="1" dirty="0"/>
          </a:p>
        </p:txBody>
      </p:sp>
      <p:sp>
        <p:nvSpPr>
          <p:cNvPr id="3" name="2 Marcador de contenido"/>
          <p:cNvSpPr>
            <a:spLocks noGrp="1"/>
          </p:cNvSpPr>
          <p:nvPr>
            <p:ph idx="1"/>
          </p:nvPr>
        </p:nvSpPr>
        <p:spPr>
          <a:xfrm>
            <a:off x="251520" y="1600200"/>
            <a:ext cx="8640960" cy="4997152"/>
          </a:xfrm>
          <a:solidFill>
            <a:schemeClr val="accent4">
              <a:lumMod val="20000"/>
              <a:lumOff val="80000"/>
            </a:schemeClr>
          </a:solidFill>
        </p:spPr>
        <p:txBody>
          <a:bodyPr>
            <a:normAutofit fontScale="92500"/>
          </a:bodyPr>
          <a:lstStyle/>
          <a:p>
            <a:pPr algn="ctr">
              <a:buNone/>
            </a:pPr>
            <a:r>
              <a:rPr lang="es-CO" dirty="0" smtClean="0"/>
              <a:t>     Dios le había ordenado a Saúl Ve, pues, y </a:t>
            </a:r>
            <a:r>
              <a:rPr lang="es-CO" b="1" dirty="0" smtClean="0"/>
              <a:t>hiere a Amalec</a:t>
            </a:r>
            <a:r>
              <a:rPr lang="es-CO" dirty="0" smtClean="0"/>
              <a:t>, y </a:t>
            </a:r>
            <a:r>
              <a:rPr lang="es-CO" b="1" dirty="0" smtClean="0"/>
              <a:t>destruye todo lo que tiene</a:t>
            </a:r>
            <a:r>
              <a:rPr lang="es-CO" dirty="0" smtClean="0"/>
              <a:t>, y </a:t>
            </a:r>
            <a:r>
              <a:rPr lang="es-CO" b="1" dirty="0" smtClean="0"/>
              <a:t>no te apiades de él</a:t>
            </a:r>
            <a:r>
              <a:rPr lang="es-CO" dirty="0" smtClean="0"/>
              <a:t>; </a:t>
            </a:r>
            <a:r>
              <a:rPr lang="es-CO" b="1" dirty="0" smtClean="0"/>
              <a:t>mata a hombres, mujeres, niños, y aun los de pecho</a:t>
            </a:r>
            <a:r>
              <a:rPr lang="es-CO" dirty="0" smtClean="0"/>
              <a:t>, vacas, ovejas, camellos y asnos.</a:t>
            </a:r>
            <a:br>
              <a:rPr lang="es-CO" dirty="0" smtClean="0"/>
            </a:br>
            <a:r>
              <a:rPr lang="es-CO" dirty="0" smtClean="0"/>
              <a:t> Pero obedeció tan solo una parte.</a:t>
            </a:r>
          </a:p>
          <a:p>
            <a:pPr algn="ctr">
              <a:buNone/>
            </a:pPr>
            <a:endParaRPr lang="es-CO" dirty="0" smtClean="0"/>
          </a:p>
          <a:p>
            <a:pPr algn="ctr">
              <a:buNone/>
            </a:pPr>
            <a:r>
              <a:rPr lang="es-CO" dirty="0" smtClean="0"/>
              <a:t>Por cuanto tú desechaste la palabra del Señor (le dice el profeta Samuel a Saúl), Él también te ha desechado...</a:t>
            </a:r>
            <a:br>
              <a:rPr lang="es-CO" dirty="0" smtClean="0"/>
            </a:br>
            <a:r>
              <a:rPr lang="es-CO" dirty="0" smtClean="0">
                <a:solidFill>
                  <a:srgbClr val="FF0000"/>
                </a:solidFill>
              </a:rPr>
              <a:t>1 Samuel 15: 22-23“.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0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bg2">
              <a:lumMod val="90000"/>
            </a:schemeClr>
          </a:solidFill>
        </p:spPr>
        <p:txBody>
          <a:bodyPr>
            <a:normAutofit fontScale="92500" lnSpcReduction="10000"/>
          </a:bodyPr>
          <a:lstStyle/>
          <a:p>
            <a:pPr algn="ctr">
              <a:buNone/>
            </a:pPr>
            <a:endParaRPr lang="es-CO" b="1" u="sng" dirty="0" smtClean="0">
              <a:solidFill>
                <a:srgbClr val="FF0000"/>
              </a:solidFill>
            </a:endParaRPr>
          </a:p>
          <a:p>
            <a:pPr algn="ctr">
              <a:buNone/>
            </a:pPr>
            <a:r>
              <a:rPr lang="es-CO" b="1" u="sng" dirty="0" smtClean="0">
                <a:solidFill>
                  <a:srgbClr val="FF0000"/>
                </a:solidFill>
              </a:rPr>
              <a:t>¿Qué exige Dios, obediencia o sacrificios?</a:t>
            </a:r>
          </a:p>
          <a:p>
            <a:pPr algn="ctr">
              <a:buNone/>
            </a:pPr>
            <a:endParaRPr lang="es-CO" dirty="0" smtClean="0"/>
          </a:p>
          <a:p>
            <a:pPr algn="ctr">
              <a:buNone/>
            </a:pPr>
            <a:r>
              <a:rPr lang="es-CO" dirty="0" smtClean="0"/>
              <a:t>Ciertamente es mejor </a:t>
            </a:r>
            <a:r>
              <a:rPr lang="es-CO" dirty="0" smtClean="0">
                <a:solidFill>
                  <a:srgbClr val="0070C0"/>
                </a:solidFill>
              </a:rPr>
              <a:t>obedecer</a:t>
            </a:r>
            <a:r>
              <a:rPr lang="es-CO" dirty="0" smtClean="0"/>
              <a:t> que presentar los sacrificios, y prestar atención que ofrendar la mejor parte. </a:t>
            </a:r>
            <a:r>
              <a:rPr lang="es-CO" dirty="0" smtClean="0">
                <a:solidFill>
                  <a:srgbClr val="FF0000"/>
                </a:solidFill>
              </a:rPr>
              <a:t>(Versículo 22).</a:t>
            </a:r>
          </a:p>
          <a:p>
            <a:pPr algn="ctr">
              <a:buNone/>
            </a:pPr>
            <a:endParaRPr lang="es-CO" dirty="0" smtClean="0">
              <a:solidFill>
                <a:srgbClr val="FF0000"/>
              </a:solidFill>
            </a:endParaRPr>
          </a:p>
          <a:p>
            <a:pPr algn="ctr">
              <a:buNone/>
            </a:pPr>
            <a:r>
              <a:rPr lang="es-CO" dirty="0" smtClean="0">
                <a:solidFill>
                  <a:srgbClr val="FF0000"/>
                </a:solidFill>
              </a:rPr>
              <a:t> </a:t>
            </a:r>
            <a:r>
              <a:rPr lang="es-CO" b="1" dirty="0" smtClean="0">
                <a:solidFill>
                  <a:srgbClr val="FF0000"/>
                </a:solidFill>
              </a:rPr>
              <a:t>Lee por favor Santiago 2:10.</a:t>
            </a:r>
            <a:r>
              <a:rPr lang="es-CO" b="1" u="sng" dirty="0" smtClean="0"/>
              <a:t> No se nos olvide, un profeta verdadero siempre nos conduce a obedecer los Mandamientos de Dios.</a:t>
            </a:r>
            <a:br>
              <a:rPr lang="es-CO" b="1" u="sng" dirty="0" smtClean="0"/>
            </a:br>
            <a:r>
              <a:rPr lang="es-CO" dirty="0" smtClean="0"/>
              <a:t/>
            </a:r>
            <a:br>
              <a:rPr lang="es-CO" dirty="0" smtClean="0"/>
            </a:br>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618856" cy="5721499"/>
          </a:xfrm>
          <a:solidFill>
            <a:srgbClr val="FFFF00"/>
          </a:solidFill>
        </p:spPr>
        <p:txBody>
          <a:bodyPr>
            <a:normAutofit fontScale="92500" lnSpcReduction="10000"/>
          </a:bodyPr>
          <a:lstStyle/>
          <a:p>
            <a:pPr>
              <a:buNone/>
            </a:pPr>
            <a:r>
              <a:rPr lang="es-CO" dirty="0" smtClean="0"/>
              <a:t>    </a:t>
            </a:r>
          </a:p>
          <a:p>
            <a:pPr>
              <a:buNone/>
            </a:pPr>
            <a:endParaRPr lang="es-CO" dirty="0" smtClean="0"/>
          </a:p>
          <a:p>
            <a:pPr algn="ctr">
              <a:buNone/>
            </a:pPr>
            <a:r>
              <a:rPr lang="es-CO" dirty="0" smtClean="0"/>
              <a:t>     El apóstol Juan testifica que en el año 95, tiempo cuando escribía habían surgido muchos anticristos </a:t>
            </a:r>
            <a:r>
              <a:rPr lang="es-CO" dirty="0" smtClean="0">
                <a:solidFill>
                  <a:srgbClr val="FF0000"/>
                </a:solidFill>
              </a:rPr>
              <a:t>(1 Juan 2:18)</a:t>
            </a:r>
            <a:r>
              <a:rPr lang="es-CO" dirty="0" smtClean="0"/>
              <a:t>, </a:t>
            </a:r>
            <a:r>
              <a:rPr lang="es-CO" b="1" dirty="0" smtClean="0"/>
              <a:t>Anticristo quiere decir:</a:t>
            </a:r>
            <a:r>
              <a:rPr lang="es-CO" dirty="0" smtClean="0"/>
              <a:t> “Contrario”, “opuesto”, “sustituto”.</a:t>
            </a:r>
          </a:p>
          <a:p>
            <a:endParaRPr lang="es-CO" dirty="0" smtClean="0"/>
          </a:p>
          <a:p>
            <a:pPr>
              <a:buNone/>
            </a:pPr>
            <a:r>
              <a:rPr lang="es-CO" dirty="0" smtClean="0"/>
              <a:t>      </a:t>
            </a:r>
            <a:endParaRPr lang="es-CO" dirty="0"/>
          </a:p>
        </p:txBody>
      </p:sp>
      <p:pic>
        <p:nvPicPr>
          <p:cNvPr id="23554" name="Picture 2" descr="http://t0.gstatic.com/images?q=tbn:ANd9GcS9VqIBgmY-PRmG_yZ0FDUEjBcdSJhfFKpvdmZ_b9kp_5YHO3AdaA"/>
          <p:cNvPicPr>
            <a:picLocks noChangeAspect="1" noChangeArrowheads="1"/>
          </p:cNvPicPr>
          <p:nvPr/>
        </p:nvPicPr>
        <p:blipFill>
          <a:blip r:embed="rId2" cstate="print"/>
          <a:srcRect/>
          <a:stretch>
            <a:fillRect/>
          </a:stretch>
        </p:blipFill>
        <p:spPr bwMode="auto">
          <a:xfrm>
            <a:off x="5724128" y="1340768"/>
            <a:ext cx="2808312"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 to="" calcmode="lin" valueType="num">
                                      <p:cBhvr>
                                        <p:cTn id="7" dur="1" fill="hold"/>
                                        <p:tgtEl>
                                          <p:spTgt spid="2355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p:cTn id="12" dur="1000" fill="hold"/>
                                        <p:tgtEl>
                                          <p:spTgt spid="3">
                                            <p:bg/>
                                          </p:spTgt>
                                        </p:tgtEl>
                                        <p:attrNameLst>
                                          <p:attrName>ppt_w</p:attrName>
                                        </p:attrNameLst>
                                      </p:cBhvr>
                                      <p:tavLst>
                                        <p:tav tm="0">
                                          <p:val>
                                            <p:strVal val="#ppt_w*0.70"/>
                                          </p:val>
                                        </p:tav>
                                        <p:tav tm="100000">
                                          <p:val>
                                            <p:strVal val="#ppt_w"/>
                                          </p:val>
                                        </p:tav>
                                      </p:tavLst>
                                    </p:anim>
                                    <p:anim calcmode="lin" valueType="num">
                                      <p:cBhvr>
                                        <p:cTn id="13" dur="1000" fill="hold"/>
                                        <p:tgtEl>
                                          <p:spTgt spid="3">
                                            <p:bg/>
                                          </p:spTgt>
                                        </p:tgtEl>
                                        <p:attrNameLst>
                                          <p:attrName>ppt_h</p:attrName>
                                        </p:attrNameLst>
                                      </p:cBhvr>
                                      <p:tavLst>
                                        <p:tav tm="0">
                                          <p:val>
                                            <p:strVal val="#ppt_h"/>
                                          </p:val>
                                        </p:tav>
                                        <p:tav tm="100000">
                                          <p:val>
                                            <p:strVal val="#ppt_h"/>
                                          </p:val>
                                        </p:tav>
                                      </p:tavLst>
                                    </p:anim>
                                    <p:animEffect transition="in" filter="fade">
                                      <p:cBhvr>
                                        <p:cTn id="14" dur="10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0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4834880" cy="5433467"/>
          </a:xfrm>
          <a:solidFill>
            <a:schemeClr val="bg1"/>
          </a:solidFill>
        </p:spPr>
        <p:txBody>
          <a:bodyPr>
            <a:normAutofit lnSpcReduction="10000"/>
          </a:bodyPr>
          <a:lstStyle/>
          <a:p>
            <a:pPr algn="ctr">
              <a:buNone/>
            </a:pPr>
            <a:r>
              <a:rPr lang="es-CO" dirty="0" smtClean="0"/>
              <a:t>      </a:t>
            </a:r>
            <a:r>
              <a:rPr lang="es-CO" sz="3600" dirty="0" smtClean="0">
                <a:solidFill>
                  <a:srgbClr val="FF0000"/>
                </a:solidFill>
              </a:rPr>
              <a:t> </a:t>
            </a:r>
            <a:r>
              <a:rPr lang="es-CO" sz="2400" b="1" dirty="0" smtClean="0">
                <a:solidFill>
                  <a:srgbClr val="FF0000"/>
                </a:solidFill>
              </a:rPr>
              <a:t>La forma de la apostasía es claro.</a:t>
            </a:r>
            <a:endParaRPr lang="es-CO" sz="2000" b="1" dirty="0" smtClean="0">
              <a:solidFill>
                <a:srgbClr val="FF0000"/>
              </a:solidFill>
            </a:endParaRPr>
          </a:p>
          <a:p>
            <a:pPr marL="514350" indent="-514350">
              <a:buNone/>
            </a:pPr>
            <a:r>
              <a:rPr lang="es-CO" sz="2800" b="1" dirty="0" smtClean="0">
                <a:solidFill>
                  <a:srgbClr val="FF0000"/>
                </a:solidFill>
                <a:latin typeface="Agency FB" pitchFamily="34" charset="0"/>
              </a:rPr>
              <a:t>1</a:t>
            </a:r>
            <a:r>
              <a:rPr lang="es-CO" sz="2800" dirty="0" smtClean="0">
                <a:latin typeface="Agency FB" pitchFamily="34" charset="0"/>
              </a:rPr>
              <a:t>)    La apostasía es</a:t>
            </a:r>
            <a:r>
              <a:rPr lang="es-CO" sz="2800" b="1" dirty="0" smtClean="0">
                <a:solidFill>
                  <a:srgbClr val="0070C0"/>
                </a:solidFill>
                <a:latin typeface="Agency FB" pitchFamily="34" charset="0"/>
              </a:rPr>
              <a:t> </a:t>
            </a:r>
            <a:r>
              <a:rPr lang="es-CO" sz="2800" b="1" u="sng" dirty="0" smtClean="0">
                <a:solidFill>
                  <a:srgbClr val="0070C0"/>
                </a:solidFill>
                <a:latin typeface="Agency FB" pitchFamily="34" charset="0"/>
              </a:rPr>
              <a:t>religiosa</a:t>
            </a:r>
            <a:r>
              <a:rPr lang="es-CO" sz="2800" dirty="0" smtClean="0">
                <a:latin typeface="Agency FB" pitchFamily="34" charset="0"/>
              </a:rPr>
              <a:t>, es una rebelión espiritual que tiene una </a:t>
            </a:r>
            <a:r>
              <a:rPr lang="es-CO" sz="2800" b="1" u="sng" dirty="0" smtClean="0">
                <a:solidFill>
                  <a:srgbClr val="0070C0"/>
                </a:solidFill>
                <a:latin typeface="Agency FB" pitchFamily="34" charset="0"/>
              </a:rPr>
              <a:t>relación</a:t>
            </a:r>
            <a:r>
              <a:rPr lang="es-CO" sz="2800" dirty="0" smtClean="0">
                <a:latin typeface="Agency FB" pitchFamily="34" charset="0"/>
              </a:rPr>
              <a:t> primordial con la </a:t>
            </a:r>
            <a:r>
              <a:rPr lang="es-CO" sz="2800" b="1" u="sng" dirty="0" smtClean="0">
                <a:solidFill>
                  <a:srgbClr val="0070C0"/>
                </a:solidFill>
                <a:latin typeface="Agency FB" pitchFamily="34" charset="0"/>
              </a:rPr>
              <a:t>política. </a:t>
            </a:r>
            <a:endParaRPr lang="es-CO" dirty="0" smtClean="0"/>
          </a:p>
          <a:p>
            <a:pPr marL="514350" indent="-514350" algn="ctr">
              <a:buNone/>
            </a:pPr>
            <a:endParaRPr lang="es-CO" dirty="0" smtClean="0"/>
          </a:p>
          <a:p>
            <a:pPr marL="514350" indent="-514350" algn="ctr">
              <a:buNone/>
            </a:pPr>
            <a:r>
              <a:rPr lang="es-CO" b="1" dirty="0" smtClean="0">
                <a:solidFill>
                  <a:srgbClr val="FF0000"/>
                </a:solidFill>
                <a:latin typeface="Agency FB" pitchFamily="34" charset="0"/>
              </a:rPr>
              <a:t>2</a:t>
            </a:r>
            <a:r>
              <a:rPr lang="es-CO" dirty="0" smtClean="0">
                <a:latin typeface="Agency FB" pitchFamily="34" charset="0"/>
              </a:rPr>
              <a:t>)  La apostasía no solo sería </a:t>
            </a:r>
            <a:r>
              <a:rPr lang="es-CO" u="sng" dirty="0" smtClean="0">
                <a:solidFill>
                  <a:srgbClr val="0070C0"/>
                </a:solidFill>
                <a:latin typeface="Agency FB" pitchFamily="34" charset="0"/>
              </a:rPr>
              <a:t>antes</a:t>
            </a:r>
            <a:r>
              <a:rPr lang="es-CO" dirty="0" smtClean="0">
                <a:latin typeface="Agency FB" pitchFamily="34" charset="0"/>
              </a:rPr>
              <a:t> del segundo advenimiento </a:t>
            </a:r>
            <a:r>
              <a:rPr lang="es-CO" dirty="0" smtClean="0">
                <a:solidFill>
                  <a:srgbClr val="FF0000"/>
                </a:solidFill>
                <a:latin typeface="Agency FB" pitchFamily="34" charset="0"/>
              </a:rPr>
              <a:t>(2 Tes.2:2)</a:t>
            </a:r>
            <a:r>
              <a:rPr lang="es-CO" dirty="0" smtClean="0">
                <a:latin typeface="Agency FB" pitchFamily="34" charset="0"/>
              </a:rPr>
              <a:t>, sino que serviría como una </a:t>
            </a:r>
            <a:r>
              <a:rPr lang="es-CO" u="sng" dirty="0" smtClean="0">
                <a:solidFill>
                  <a:srgbClr val="0070C0"/>
                </a:solidFill>
                <a:latin typeface="Agency FB" pitchFamily="34" charset="0"/>
              </a:rPr>
              <a:t>señal</a:t>
            </a:r>
            <a:r>
              <a:rPr lang="es-CO" dirty="0" smtClean="0">
                <a:latin typeface="Agency FB" pitchFamily="34" charset="0"/>
              </a:rPr>
              <a:t> de la proximidad  del regreso se Cristo.    </a:t>
            </a:r>
          </a:p>
          <a:p>
            <a:endParaRPr lang="es-CO" dirty="0" smtClean="0"/>
          </a:p>
          <a:p>
            <a:endParaRPr lang="es-CO" dirty="0"/>
          </a:p>
        </p:txBody>
      </p:sp>
      <p:sp>
        <p:nvSpPr>
          <p:cNvPr id="71682" name="AutoShape 2" descr="data:image/jpg;base64,/9j/4AAQSkZJRgABAQAAAQABAAD/2wBDAAkGBwgHBgkIBwgKCgkLDRYPDQwMDRsUFRAWIB0iIiAdHx8kKDQsJCYxJx8fLT0tMTU3Ojo6Iys/RD84QzQ5Ojf/2wBDAQoKCg0MDRoPDxo3JR8lNzc3Nzc3Nzc3Nzc3Nzc3Nzc3Nzc3Nzc3Nzc3Nzc3Nzc3Nzc3Nzc3Nzc3Nzc3Nzc3Nzf/wAARCACLALoDASIAAhEBAxEB/8QAGwAAAQUBAQAAAAAAAAAAAAAAAwABAgQFBgf/xAA/EAACAQMDAQYDBAYIBwAAAAABAgMABBEFEiExE0FRYXGBBhQiFTJikSNCUnKC4TRDY5KhscHRJTM1RHOy8P/EABoBAAIDAQEAAAAAAAAAAAAAAAABAgQFAwb/xAArEQACAwABAwMCBQUAAAAAAAAAAQIDEQQSITETIjIFUSNBkaHwYYGx4fH/2gAMAwEAAhEDEQA/AIbBS2YqWalkVvFchtpttEpEigAe2ljFE47qYigCGceVNT7c9TUZXSKN5HJ2opY+gGaAE1NQl1iyOjm4+TlZmPDNIAwx+H+dK2uEureO4izskUMM1yqujY8ic4WdTa+wWmHNFht5bhysCM5UZbA4UeJPQDzOKLDDBnKn5tv7JtsI9ZMHd/AD6ipTtjDywnZCtbJ4gEMMtxJ2cEbyORkKq5o0cMAOM/NODyluw2A/il5Hsu4+lWjA0sZjuHUwnn5eJdkXuuSX9XJo6pgAAYA4AA6Cqc+TKXaPYxuR9YjHtUtf3YTSYO3lkgure0a3MMjFIoMMhCkgiQksTnx456CudHdXf6GbKGG8tTJu1GS0aRowp/RxkcZPQE5zXA9wrpw5a2tNDiet6advl9xU1PSq+WyJpsVPFLigBgKmBim4p6QE1NFoK0TIpMY+zzp9nnU6cCojIgU3AogXNOY8jgUABJpDzqZjI7qiYyeBQBBvImo9l2oMZXduGCPEUpNkab5ZFRB1ZjwKBFdXVydmjQHnIa8m4C/ug/zPkK43XRrWfmV77fSjv/BX2l29ppUMGoah2cTJwURckeCj7x9eaWlXQnlSPTtJzYRoVElw5Xdgccr0HkMk+K1ZstChjIlvmN5c97ycjPv198+WK3FgJiLjHDBAnec+ArNj1LvphPnOLaq9z+/hfoU2t+2RUunEsanKwKmyFT4hB1Pm2T51Z2OULBWKDgnHArSTS0EUjtcIZYXRZYVU4G44xnvPWrN/dJCmp2WQqdoghjUfSMHJP86NOM6rbNnfL+fxGHtp8U9N1HHNMzV+WG5pF7p87XryWAh1V7MxG5UFhNGg4AP6vcSv+dcFWzqGojTCbZG/4hcIUWL9aKM/fkYfq8cAHqT4CsgCrnCjms9hxJ2WVKVixjYpYqe2ljirxaIYptpqdKmBELUsUqVAxVKo80uaA0PmnDCh58at6pJ9n29jFa2NvcTXEAnmlumcBQSQFUKRg8da4W2xq8kLLY1rZPCCyKKKsqmqkN1ZTnbMW0+Y8BLlw0TH8Mo4HowX1q3NavaYa8K26EgK78hz3BAMlyfBc1FX1yW6SjZGS1MfKn/elLHHA4jn3tMRkW8QBkPm2eEHm3sDUojKW/Qq9sh/rGx2zemMiMemW/EOlaFlp2Id6CKC3DfVK5wCe/nqx/M1Ws5L8RM6/wCopS6KV1P9ii9sbiMx3KqsOQfloySpx0LseXPrgfhFXbe0d4TJGAIo2WPgdMnAAHfWh9kGO4nWR+1it1VnZCFyW6DngeJNGdrWzt7uOJ22C4hZQ33sDk47zVVvXplyquul18h9it8hFC0jzrMyCfsURSA7Hz6jp/nV26lg02S7jiVMx3kbpFnkgKM0E6rGfmTvlCSTmRIhGM/3s/T7c1mXEzXMtxczyRoM75XdwqJnxJPHvQTc661lC2T/ANhry9E28W8Igid+0cbtxZvM+/Aqskcs7kRozseTtGa5bV/j3RtPJh09ZNWuTwBHlIQf3sbm9gPWst4vin4oUjVrr7N05v8AtIF2bh5rnJ9WJpxTk8itOtf0u+99Vz6UdLqnxNoulydjLdNeXfQWliO0cnwLfdH+J8qzzqGu6nkgrolqf6u3O64cfikP3f4cUTStCsNJj22UKq3fIeWb1P8AtWgIhVyvirzM1aeFRR8Fr+7M+zsILNStvGF3HLMTlnPixPJPrVkR4qxsAqLCraxLEWmBIFRNEK0xWpkWCNNRdtLbQIHSxRNtLpT0kDIpYqZpbaAGdeDjwrrPiXSkm0OzmgZTc2dunaIGG7syOuOvB/1rltu8hCPvED866b4stLHStftdem1EmUW7W/2aQCZyUZQVxz1POeOp4rM5r90ThbVG2Moy8YcgeQVIBB4IPfStJLiw40+bsUzkwsu+Jj+4enquDTKCFA8qQ4qtmnlYWzqfsZpwazbscX8D2Td80eZID6/rJ7gjzrqbe6httHspjFBeIJ2YOsm5ceII4z61weaUHaWkrT2M0trK3LNEeH/eU8N7ik00WaeRXFttY39vH6HaXGpLHPcixBaGchiLhQ5DDvGfDzrMeUvMO0fMsjdSck5rL+22WJjf2TFgpPa2JwGP4kOdvqufSrVjrVrcx79NmgORykkZMgPseaWolOqy33OWx/oNrWoQaNAZdSk2buIoo2y8nn5CvPblNR+LLto40EdsDkjOEQeJPeevma3viXSLjVdVtbua7DQzuIzuj7PYOcAAk5z0Gcc1v2lpDZW6QWyBI1HGOp8ye8+ddaana9fg1uDx64R6omZofw9YaNEvYRK1xjDTuMsfTw9q1+ansJOaksRPca0oxjFYkaXkCFNTCGjCLFTwAKbYFcpQmXFWWNCY57qExACtR20bHlSxU9EB202D4UfaB1qJXnpT0AJFNijbKbZRoAtpp9po22mxT0ALXEVntubjIhidWkI7lDDJ/Km1qHGuX08x7SaSUkSk5yhOVAP7O3GMcVJkV1KuoZWGCp6EGqkRu7CBbd7ddTsYhtiRpOzuIF7lR+jAdwYe9UuVVKTUl3KfM48r4ZB4/wDIqVK3utNvpewsr3sbrvs79ewl9AT9Lex9qJcW81tJ2dxE8T46OuDVHTzd3GtpfvjgMVvJo9lJp2mMZ5ILu8DBWYboiwbABPVc8VgZrcg+Irq2s7G3tMJ8sGDBwHSTJyDg9COaGdOK6k5er4MeeGS3mkgmXbJGxVh4EdaoXGmW8rl1Uwyn+sj+k/l0NdkqWd9aWU1xbNNcX9xIlxdIxDRSFvpwOmMEHB7qrHREW2tkk3i4a9lt3aMFshRkYXv5H5UjsuPZB9VTOPvbjUPlTbagDfWh6OnDpjofHI6948qNoXxGQFttTfjO1Lk/dbybwPrWnLbTIiyGN+ydmWN9pwxHXFcf8R2ptrv5qI7RMPqx0J78+PoacJut6i9wuW+vosWM9ITBx4GigZ6CvPtF+LZbVY4L6LfEoADL1A9P/vSu80zVbG+iD20qsD51fhdGZtLH4DiNj3U5t2xkijrKM0RwWAx31PWPCg0BoZgIq8YnHJBxUGRvA1JMWFIxYqBRh0FaAiyMmouiDup9QsM7sWPcakISO4+9XRIEbIFCZizZNPQwAY8VBlx0qyy99QK54poCtSwKs/LOeQKXypqSaApkVEipZpGpESlqGn2uoRdleW6TJ3bhyPQ9RWYltr2jRbNFv/m7Mc/Z+oASJ/CT09setb5FIL5VysohZ8kP8sOci+J9Mef5fV7W50W679ytLAT/AOyj+9W0LZ3t/mbZ4rq1PSe2cSIPUj7vocVK9sba9h7G7gSWPuDjp6eFcvN8K3ml3JvPhnUZrSf9jtCM+QYdfQiqNnFnHvHuULvpvHt+Ptf7HUWOo3mnyGSyuHiJ67Twfboa1NJ1pYprFbvdtgvGuHmJLFtykHI9a8+sfjK4kc22vWMSXCtg3CRmJz471H0n1xXSRMsiq8bZV+VJ4z6dx9qravBmW0cjiPs9R2FrK97Y6LGp3qt+6NMPvwgt9IB7sg99c/rXwxcanZXDJLA0kk8ot43fEkjITnbxjPlxVSGaW2kDwu0cisGBHcR0z/OtC01K3kjWDVVndEmMySQMFdWbqOeME4PHIp4EOTCySc1jR5MylWKsCGHBUjkUazup7OdZrWZopFOQR/qOh967q+sFuI1iiQTRzNIwVhnaxOcOeqnkEOOO41wBBVirdQcVE1oS2Kkmem6b8QxywxvqMSw7gD8zApMZ/eTqnqMj0rq7UpJGkkZR43GUdDuVvQjrXlfw3db7doCfqjOV9DW1aT3FjIZLCYwuTllxmOT95eh9evnXaN0l2OMfqLrsddq/uehtHkfTxUPl2bqpqil8+2N8kCRFkCk5xkZx7cirEWo7cZINW0m1qNVSTWoI9uQOKrPA2cEc1fXUrcgbupqZe2nG4tjHnQm0SxGQ9tIegpxZScYUn0raUQnowzR41TjLY9KPUaF0mANMnc9No9auwaWsWDJ9RrZUxftUgqHIDdai7WxqJkTRqOFT8qbsD+yK2Ft4/Wn7KP8AZH50vUHh55tpwmaJjmpAVfOBFY+KRVR3UZeKi/1eFIZXIqJ8KIRUCDTImTreiWurQ/pl2zKPplHUeviK5jR7i/0TVfsu7jae3c4aIqW4/aXius1i6ubWKH5VFLSSbS7dEGCc49qJpMFwJvmV1CWG4KBe0QYOPDPvWXzXBS7eSFrXTjWli9W2DL2F5apAiYxKfHoOoIPBPvWc1zCpwZFx3MGDKf4h/rVP4kiu3Vprm4FwEzzMOp9ev+NVrH4fs9V0sTqs9nK+V+l9wUg4JGeoNcKoyseRM9cGu2Osta7ZzNA6MkkU6DcoOQfP8xXFEYauoSH4p0CMQxNHrOmp0t5gWKj8IP1L/CawbiWwvrpzZh7OUn6rS6YAqx6hXwAffB9aJRlF5JYWKeHOmLinqJ6Tci2vY3Jwh+l/Q13uj2K391slnSGBEaSWVudqDknHfXnEqPE5SRCjj9VuDXafDOojsI5Jk7WMKYriLOC6EYYe6n86RS5VUXOM5eN7nb65DBBepHaOHgWCPs2U5DLtGCD31SGfOr2rwW0Vxbxaexa0S1iWEsxJKBQBz38VWRcda1KX+GjaxLsvALefOjI5xjOPeoOBmoopY47q6YMsLOy9G58aPHeyg8kkVVUKODTgcnJ4qLig1mkt8T93I9amL9hWWsgTgnNSaQtjGOaj0Il1Gul9J3ciifPnyrBE0inAovbSUekHUZ1IHFPSxxVg5j7uKiTSxTYoELOTzS4NOBT4oAx/ihVGkPLJMYY45EZ2X723kEDw61naG1rLGZbb4XvtQiI/5vyhfJ8maukurWG8t3t7mMSROMMp767jSgFtVVQAoXAA4FZPOj70zrCuM13PD9fu9MKSQNaXml3PckkZRc+BXpiuv0eJ4NLtIpCpdYl3FemTyatfGNlBqM6W90m9DN6HGemamq7QB4D8q6cCPmQpVRqXTEWzPr4Gqeo6NY6lHi+tI5u7cR9Q9GHIq9UgxHStCST7M56cfdfCFxAmNNuhPADxbXnIHkrjkVV0m3k0/UBBdRvZdtwBcsOzLd2JPun3xXdgnvpbmwRkEHqCKqz4sG9XYjbCN0XGYaQrCltCrrIYYERmRtw3ck4I69aXbAigE0s1YjDpSQ4rpSSCshYZFDOV4zTB2HfTMxNSSJaFWQYpu05oJNNTwWlkMhP1UUMgH04qlk04J7uKXSPSyZFHrTdu37VAGT1p6OkNI4p8GpinqQgWDTbaNilgUACwfCpY8qnikaAwjtrrtM/o61yY6V1unf0ZfSszn/JFmjwzkNe51OIf2tPs4pta/wCqQ/8Alo1dOF8GK75IHtpttFqNXThgOlg0QAY6UiKBA8U2KmaYipICBFMBUqQpgNtp9vlU8U4pAQCU+2p0qAIhaWw0ValS0eH/2Q=="/>
          <p:cNvSpPr>
            <a:spLocks noChangeAspect="1" noChangeArrowheads="1"/>
          </p:cNvSpPr>
          <p:nvPr/>
        </p:nvSpPr>
        <p:spPr bwMode="auto">
          <a:xfrm>
            <a:off x="80963" y="-609600"/>
            <a:ext cx="1704975" cy="12763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71684" name="Picture 4" descr="http://t3.gstatic.com/images?q=tbn:ANd9GcR5sqWSCRwWyO2u3VNREWfGvR45ra36ppjxx51gJXSMm3Ul2NosGg"/>
          <p:cNvPicPr>
            <a:picLocks noChangeAspect="1" noChangeArrowheads="1"/>
          </p:cNvPicPr>
          <p:nvPr/>
        </p:nvPicPr>
        <p:blipFill>
          <a:blip r:embed="rId2" cstate="print"/>
          <a:srcRect/>
          <a:stretch>
            <a:fillRect/>
          </a:stretch>
        </p:blipFill>
        <p:spPr bwMode="auto">
          <a:xfrm>
            <a:off x="6012160" y="332656"/>
            <a:ext cx="2466975" cy="1656184"/>
          </a:xfrm>
          <a:prstGeom prst="rect">
            <a:avLst/>
          </a:prstGeom>
          <a:noFill/>
        </p:spPr>
      </p:pic>
      <p:sp>
        <p:nvSpPr>
          <p:cNvPr id="71686" name="AutoShape 6" descr="data:image/jpg;base64,/9j/4AAQSkZJRgABAQAAAQABAAD/2wCEAAkGBhIQEBQUEBQWFRQWFxoWGBgWFxgYFRgWFhUWFBcWGBUYHScgFxkjGhgWIC8gIycuLCwsFR4xNTAqNSYrLCkBCQoKDgwOFw8PFy4kHiU0NSwuMyk1NTAsKiwvKSwpKTUpLCk1Ki81KSkuKi0pLC8wLCwsLCksLCkpKSwpKSkpLP/AABEIAOEA4QMBIgACEQEDEQH/xAAcAAEAAgIDAQAAAAAAAAAAAAAABgcEBQECCAP/xABJEAABAwIDBQQFCQUGBAcAAAABAAIDBBEFEiEGBzFBURMiYXEygZGhsRQjM0JSYnKCkggVssHCU2Oi0eHwQ0RUkxYXNKOz0vH/xAAaAQEAAgMBAAAAAAAAAAAAAAAAAQIDBAUG/8QALREBAAICAQIEBQMFAQAAAAAAAAECAxEEITEFEkFREyJhcZFCsdGBocHh8BT/2gAMAwEAAhEDEQA/ALxREQEREBEWDX43BAQJpGsv9o2GvDXgEGci6RTNcAWkEHgQbg+RHFd0BERAREQEREBERAREQEREBERAREQEREBERAREQEREBafENqIISQXFzhxawZiPM8B6ytlVxF7HNabEtIB6EjiqxrIXRPLJAQRy/wB8bqlp0tEbS1u27XEhsLxoTdxZb1gEqkt4G1cVRUPZO57mscbhgFnOHPMToPCykm0m0nYwjsLF1jcc78OHO2unNVfS0zZXEvvmJJPrWPe+6fskGzG8N1CbUzpmM5sc5r4z5tI09St3ZrfHS1NmzAxv62u3z6hVFR7PxeCzfkMUWrbXUefXY17vR1PUNkaHMcHNPAg3BX1VebvMejjYIZCWmQ3Y4+gTwy3+qT46HhxVhXWas7hWY05REVkCIiAiIgIiICIl0BEul0BFxdc3QEXF1ygIiICIiAiIg4uqX3mbyvnuzpYWvETi18riQXWPeYy31eWY31Gg0ubgxB5EUhb6QY4jzDSR77LzfDRCV7GOc1ocQ3M/Rrbm2Zx5ALU5GaccxEerqcDh15Fb2mez6yTxV7bxHLJxMbjY36g/zHrC+mGscw5JYw7W13tB99lu5d2GGssZ8UY0j+xy39RzOIWRV1+EU8eSOqqpnjmYu0v4Xys/iU+ndr3wzv5YmY+0sTEaSGOFsjYQ4l7W9yQ2AJ1PdJ4AdFnVMNI2I5A1zwO6Awvc5w4AuIIF9NTYKLDbulzEOZKAPrFg19Qcbe0rJZt7RW+kd+hynr7MMxruk9M7OO80NuLZBYAAcBpp19qsTZHE3TRFrzd0ZDbniWkXaT46EHyuoLsbSnEojNTECIOLC54IOZoaTlZbXiOYVlYRhLKaPK3Uk3c48SbW9Q8FkpEwpaYZ6IiyqCIiAiIgIiIBVBb4d4ldS4o+GkqHxRsjju1uW2ZzcxOo42I9ivwryVvLqxPjNYf74x/9u0X9KDk71sW/62X/AA//AFXQ708WP/Oze0f5LRYfWNiN3wslGndfmt7WOa4e1SrDNoMFdYVeGSM6up6mU/4JX/1KRgnehiv/AFs/6v8ARdTvNxX/AK6f9ZTbg4Xnh/dQlDCwmQS5rh19AL+HQkaqTbut2VDidMHzVnZTl7miJro82UWynI7va6+xBZe4nFKqqoZpquaSUmcsaZHF1msjYTa/DVx9ispaDYnZRmF0jaaN5eGuc7M4AEl7r6gdBYepb9QCIiAiIgIiIOCFQ+2Wyz6Kd3dPYuJMbraWOuQnkRw8VfK1mPYhDBA+SpsYwNQQDmJ4NDTxJWtyMMZK9Z1p0OBy78bJ8sb30088Fi5ZFm0aC49ALn2BS+s25gBPyfD6ZnQvY1zvOwAA8tVhSbw63gxzIhy7KJjfiCuR5aR+r8PW/Ez27Ytfef4iWni2NqZvQppXX+44D2lbKg3LTSOAn7OnYTqXOa51vutB4+ZWFVbSVkt+0qZj4Z3AexpA9y1M0ZeDmJPmSVlplpX3aubjZssT0rH2jf8A34ejdn8EhoqaOCnbljYLDmTc3LieZJubrZqmt0OOSxVPyWR5dFI0lgJvkkb3u70Dm306geKuVdbFkjJXcPKcjj2wX8lhERZWuIiICIiAiIg4cdFF8Q2VwrEbmSKnmcb3cwtz/rjIJ9q2u1FZ2NDUyfYgkd7GOK8cU7srgdfGxy+8cP8ARBf+Nfs7Uj7upJ5YD9l9pWeWtnW8yVAsb3CYnBcxCOob/dvDXfokt7ASojR7WV9OSIaudobfRkz8unhexHqW9ot9GLxf8znHSRkbvflv70EYxLAKqluKiCWLh6bHNHhqR8FgEc1adLv/AK8ttUQU0zLgG7HNve+lsxHI8liybW4RXytZPhIie9wYH0s+XVxyjuZWt5hBfuxdJ2WHUjDxbBFe/Uxgn3krdLqxgAAGgGgHgNF2QEREBERAREQFX++An5NDbh2uvnkNv5qwFDt6dLnw9zv7N7HeonIf4lg5EbxWbvh9oryccz7qswDZueue5sDQcoBcXEBoBJt58/YpG3dVIwXnqYIh6z73ZVDIqp7Lhj3Nva+Vzm3twBsdV8S8l2ut+Z8PH1ri0tjiOtdy9llx8i1vlyRWPtuU6/8ACeFRfTYhmPSPL7rZljYgMFbG5sXyh77HK7XR1tDZ2UEX8FEOC+kNM9/oMc78LS74K3xY18tI/dj/APLPSb5rT/b9mdsvV9lW07+krAfzHKfV3l6GXn6k2PrnkGOnl01BLcouNRq63gr8gfma0kWJAvzsbcLhb/B3ETEw4Xjc0telqzE+j6ouAuV0HBEREBERAREQYeMMhdTyiqy9hkPaZ9GZLd7MellRGI1+yj5MraaoF3WzxZmt48cr5OH5VK9/uO9nBT0uuWdznSWvfs4gDy+8Q78ipXA9ka2pZ2tPTSyx5spe2MubcEXFhqbaXsgtfDdyWG4hA2oop6mOOQusJGtPouLSMpANrgjitFj+4hlL6WJ0zL6tFQOyJHgcxv6gpdiO3P7jwakiIvWyQ5hG/QsdIS975RyAc4jLzItyKoLE8TlqZXS1D3SSPN3Ocbk/5DwGgQSv/wAq6l7gKeooqkngIqplz+V+UrZbL7rMRhxOl7ele2Js8bnPFnMAY4OJJaTYaKu4rg3HEEW6+pXduB23mlkkoqh7ngM7SIuJJblID2XOtiHAgcsp6oLwREQEREBERAREQFr8cwsVVPLCTl7Rpbe17HkbXF7HxWwXUlRMbjUrVtNZiY7q/p9ztODeSeV3UNDWg+4n3rYt3d4bA3NI3Qc5ZDb4gKGY9vIrjJJG0thDXOacgu7uuLfSdfpyAURrK6SV15Xve6/F7i72XOi5Vs2GnStPy9Pj4fNyx5smbUT7f61C06jaPBaT6KOORw/sow7/ANx2nvWkxDe1JwpYWRDq7vH2CwHvUSodm6qf6KCRw65SG/qNgvrjuy1RRNjdUNDe0vYBwcRlte9tBoevIrHbPmmN1jUfRsY+FxK2it7+a31n/DriW1NXU37ad5B+qDlZ+ltgfWri2Dq+1w6nde5DMp/IS3+SrHY3Z6kqmyOqp+yyEANzMbmBF73crV2XgpYoeyo3h7GE3s/PYu11PitjhxffmtPdo+L2xRX4WOuprPt07N0FyuAuV0nnBERAREQEREFH/tIUD70k4ByASRE9HOyuF/MB3sVa7M7wK6gZ2dLO5rS65Zla9tyBcgOBIJ8Fbu9DehBT1MlBU0bamEsYX3kLHZnDMLd02IGUgggrQ7LboqLFqYVVLJUUzS9zQyTJLqwjVrgGm3LXXRBU+KYxNVSOmqHukleblzjrpwHQADgBoLKf7O7Fx4fQ/vTE4O2bmYIaZxyh+c27WS4Ita5DSNbXOhCk+D7v8Dw2syV1a2WeItPZTWjjBcA9pc3UO0LTYm3UKVb1cDnxbD4mYf2cze1EhIkaGuaxr22Dr2Orjz5IKx2r3g4RV0ckcWGiGoIGR7WQtDCHA3zss4i19LLjcBhrnYr2liGxwPdfl3y2No9d3H8pWkbuixMy9kYY2v00dPCCAeBtnvb1clfe7Td83CKYtLg+eQh0rwCBp6LG31ytuePEknTgAmSwJ8bhY4Nc9uYuy5QQXXtfUDhp1Ws2t2kFPEWRuHbPORouCW3Fy8jlZpvr1CrDCs2R87TaWeQRRni4MvfMCfuh7uveCrMpiF4osHB6kPgYQ/PYZS7q5uhv43WcrIEREBERAXUrsuqCh9uqXs8RqByL84/OA4+8laaCtki1jcWnq3Q+3iPUrH3kSUsNS101KZXvYDm7VzG2aS21gDcj+axthcHocQ7bPTNYWFtg2SQ6Ovqbu6hcW+DeWaxPV7LFzfLxK3vSda+n290KdtBVHjUTf91/+axqiskkt2j3vt9pznfEq6n7A4YzV0LR+KR4+LlrqjDsCi9L5PfoJHPPsa4lXniX/VeGGniuH9GKf6RCobKxNztVaWoj+01rx5tJaf4lkVGMYDHwhD/wxvP8RCyNltqqB1WyOlpOydIHN7SzQbAF9rAk65R7kw4ox5InzwczkX5HHtX4No9dz9OqwwuVwFyuu8mIiICIiAiIg8lb1q3tcZrHcbSZB5RtEf8ASpPsNvs/dtHHTfJWvazN3hKWuOZznXsWkc7cVnbQbh8QlqZZmSU8naSvky53sPfcXc2259eSi1fucxiLT5KXtGvzb438fDNf3INNtltCK+umqspaJHXDTYkBrWsa2/A2DVdm77ejhVPh9NTyVHZvjjDXB8cgGbi7vBpbxJ5qj6rZGsgDvlFLUMAGhdDIBf8AFay0zmEHUEe74oJlvdxyOsxaaSF7ZIg2NjHN1aQIwSQfxF3vVqbBY2ML2ZZVSd5znPc1rie850pjY3wFm305Arz21vM+atnbyJzaXCKFxIjbSCZw4B0hAbr5Av8A1FJGup6meds1S85pqqTiBwaXAaDkABw8PbMKeQRkADSBtm34dpI0WA8hl96jWzM5bAb+TR0sSL+8n1Kb0FE2eRrekrfXlYG3PW5WLuyJ/s3RdlSxt55bnzOt/NbRdWNAFhwGi7LKxiIiAiIgLghcogrjfLS/NU8gHB7mH87Q7X9HvVZ01dJFfsnuZm0OVxbe1yL28yrm3oUufDnn7DmP9jsp/iVR7P0LJ6qGKQkMe8MJbbML9CQRxtyXH5dZjN09Xr/CslZ4k+brFd/ywppC/wBMl34iT8V0urppt19Azi17/wAbz8G2C2kOyVDCLtp4gBzc0H3uupjg5J7yrbxvBXpSsqEZGXGzQXHoASfYFItl8Dq21UEjaeWzJGuJLCBluLnvW5XVoVG2uHU/dE0en1Y2l1v0CwTDt4FDO8MbLZx0Ae1zQT0BItfwurU42OLRu/VizeJcjJSfLgnU++/4SNq7LgLldV5cREQEREBa/H8VFLSzzkX7KN8libAlrS4C/K5AHrWwUa3jYdPU4XUw0rM8sjAxrczW3Bc3Nq4gejfmgr2h/aQiNu2o5G+LJGu9zg34rf0e/wAwp/pumi/HFf8A+MuVG127nFIR36KfS+rWl4t5suFoKrDpYvpY3s/G1zfiEHq+h3n4VMQI6yK54BxLDf8AOAsyurqKeGWQGnnDGOdxjk0a0nx6Lx8x5HBdUEopdqzM9rJaOilL3Bv0Ajd3iBxgLNdV6U2h2BpK7sjO12aFpYwseWkNNri2oI0HFeZd3VD22LUTOI7eNx8mO7Q+5pXr4IIVDurpow0RPkAabgOs63rsCthhOx3yeRrg8FoN7ZbHmeN+vwUmRRqE7lwFyiKUCIiAiIgIiIMXEqBlRE+KQXY8ZXC9tD48lTGM4vT09QW0MEY7N1hK/NI4uafSaHGwAPA2vpdXZUeibcbH4LzjHHeQNkdlu4BzrXtd1nOI521K53Ntry69XoPBccXm/mmdR6ei0d2e1E9VJOyokLyGtc24AsLkECwHULR7zNq3TTGmidaKPR9j6b+YPUN4W63WTSS0GFNklp6ozzujLGtFst3WIJsNACL6lV695JJcbkm5J6niVr5c1oxxSZ6+rf4vEx35Fs8V1WO24119eg1pOguT0Gq+k9K+M2kY5pOoDmkXHr4hTyjqXYLRwy9i18tTdzi4kFgABazQfZNz43UZ2m2umry3tQwBl8oYDz43JNysFsdaV6z8zfxcjJmv8tY8nbe/b2hae7jHHVVEO0N3xns3E8SAAWk+OUj2KVKAbnqZwppnng6TTxytAJ9unqU/XawTM46zLxvOpWnIvWvbYiIszTEREBRnb7beLCaUzSDO9xyRR3sXvtfjyaBqT5cyFJl56/aKr3OxCGK/djgD7crySOB08mNQR+u334vI8ubO2Icmxxx5R4d5pJ9qs3dFtvV19NWy172yMgDcpMbW65JHvvlGugb7VW2ym7uhrqZr3YpDBOb5onhoy94gDvPaXXFjp1Vm4RsY/DMCxCGB4qpJmyZTA0kntI2wgBoJuRqdEFeHfBBN/wCswiimPVrQx36i1xQ7S7OTfTYZPCTzhlzD2F4+CjWD7uMRqnvZHTSBzAHOEg7IhpNhbtLZjx0HRYuNbF1tCA6rppImE2zEXbc8BmBtf1qRbW7PCMDkxFkmHS1XbRNc8RzNGWxbkJzZeWbqrrCpH9nfZ9gM1WJmudl7F0Vjnju5rwXE6EODdLePQq7goHKIiAiIgIiICIiAiIg4cqU292Skpah8jGkwSOLg4C4aTqWu6a8FdZUC3jbV1NFJG2AsDHsJJczMbg2trpwIWpy61nHu3o6nheTLTPrHqd+kqmjYXGzQSegFz7ApnsZsBNPKySojLIWkOs8WLyNQ0N45b8SeXXlI92W0ctUagVDmuLcjm91rbA5geAGl7LB3tVhBg7KU2Ie17WPNtC0gloP4tT0WlTDSlPizO/o7OXmZsuaeLERWZ9e/pvp2SbbrZx9dTsjhLc7JA7vGwtlc0jQHqDbwVf4psRHh4Y+ulc5ryQGwNBJIF7F7yMvnYrJ3c7XQ0bZxUvIDi1zdC4kgOBGnhZd9vdtqaugbHCJMzXhwc5oAtZwI435hZMlsWSvxPX2YePi5WDLHHjfk31mI9/aUo2H2ugqHfJqeF0TI47tuQbgEA8Oet7qZqj93FX2eJQ/fzM9rCR7wFeC2uLkm9Ny5ninHrgz6r2mNuyIi2nLEREBU3v8A9iZagR1tO0vMTezla0XcI7lzZABxAJcD5g8AVcZVB7Wb7q+kxKphi7J0UUrmNa9mvc7p7zSCdQfagp026eSyWMliDZGlzAb2c0kag2IuOYuPap7Ub16WpN63CKSVx4vjJiefzBpJ9ZXLMc2dns19JWU/euBFMHsaTYE2c7y5ckEXo9v8Sh9CsqB4GVzh7HEhfbG95OI1sHYVM5fESCRlYCSDcXcG3NvPkpDUbM7PSPe2PEZ6dwcRaaAvAsSLAtA09a2eA7qMJlkBdjEMrb+gzs4pD4d+RxH6UG4/Ztw6QNrJjcRu7ONvRzm53u9gc39au4LAwLDIKanZFSta2Fos0NNxbmb/AFiTck8ys9AREQEREBERAREQEREHBVe74aS8EEn2ZC39bSf6PerDUT3lPpxQn5S9zGl7ACxuZ5de4AaSOQN/BYc1PPSaw2uHmjDnpee0SpRryOBIvxsSL+fVfKJo7w8fiAVthimHtPdgqJR1fM1g9jGXHtXxO1cY1hoqdpNtZO1mNyHcy+x4AejzXMrw8musvTZPGcETutZlhXWbT4PPL9HDK/8ACxxHttZdJNuqtoJY+KEC9zFC2M/qDbqD4rtjWVDnGSpnc0/VMr8tuXdzWWWvAie9mrfx6f04/wAytDC8EqKWohlmayEMkY49tLFFoHAnR7geHxV6NdfULxENSvT25ja35dhzY5DeantG+/FzLfNv9bRlv1Yeq3sOGuKNQ4vL5l+VaLXiOnssJERZmmIiIPlUTtja57yGtaC5xPANaLknwAC8vYrsbHVzyzQYnQPMj3SWkkfC7vOLrWkZbnzKtrfvtP8AJsP+Txm0lTdp6iJti8+vut/MV5qcOqCZSbp8TLc0cLJm/agmikv49191rJtjK6BwM9HUNaCCbxSZbX17zR8F8tnsY7J+V/ou0JBsRrcEHkQdQfNTeHaOsgNm1UrdWi/aOLc/1HWJIySDQjkbqJnSdK4xVlp5OPpu9I62zG1763svgW2AVs/+PaxwyyubOAS4NmijkJA+kiJc3026kdRZfP8Af9LK35/D6J9uLmRuhu13oSDI7QX0d0sVGzS6tgaDsMLo47WIp4yfxOYHu/xOK361Gy2Mx1dLHJGMumVzOOR7dHM9XI8wQea26sgREQEREBERAREQEREHBKpfezj/AMorG07HdyGwdY8ZH6u9jRbzDlae1WOiipJZzxa05R9p50aPb7gV51fOXSFzjdxcCSeZd2jifWSfaq2TD5OPo+QPtuVit1b+n4FfYHVn4W/BbHZjAn1tRHBHoXZczuTWBri5x8hw6kgc1VZgYzsxVOw81bGXgD8jjrmAAHet9jN3b9VDIae/G/qXs2lwiKOnbAGDsgzs8pFwWWsQQeNxe/W5XnzeLu4/dlQ2SIE00jxkJ/4Z7xMTjx6WJ4i/MFX7KoBBTC1wOmvtU03cbQHDa6ORx+beOzlH3Drmt90gO8geqj1PAC0m9uHDQeiTxWVDThtj5cfw/wC9VXa2nrBjwRcag8COFl2UA3R7U/KaUQSH52AADqYrWadebfRP5TzU/V1BcONguVC96O1HyOkyR6zT9xgHGx0cfDp60kVPvKxdtfWyO/4UQtm+62+RreRLjd1vFQCooCTqLEjMerW8vcpMWDg43ZEczz/aTH6viB/JcT0xLSx5s59pJ3W9FvEMF/D4jqqbX0g8kJB+CsDD8Cqv3fFPPEezfmbGTxfHocp5i9i5h55PK+z3b7s/3lUfKKhuWkjdo21u1LeEY+7wLj6hx0v+sw2OWExPaDGRly8AAOFrcLaWtwsFbvCvZ5m4j0tRlOfw4Rzf0v8AI3S+twLG5GTkH8JIfwv4t8bdVIdstk5KCoy2zMeSYnfVdf043dMw5cna81HszR4sLRfqY2nR3XtIzofBUWTfdhtMKaoETnHsZgLE8iO60m/1mnuH7uX7Ku0Ly80kEgkA5hc8myW7sn4Hjj436q9N3e1XyymySaTRdx4PE20DvHp7+YVolEwlyIisqIiICIiAi4JUD2o3rtw+odFJR1LmNNu0AAa7qWB1i5o68EE9XBKrCP8AaAoibdhUH8IjLh45M4d7lGNsd+0r7sogIWcM5BdMRr6IIDYz55j8EGy3ubSdtP8AJ2HuQgl3jKQP4QSPMlQADvfmb/C5R+PahxLjIC699b3dc8S4n0iTxK3dBWMmeBGSSXAgWIcbNdew5+roqTC8OzWWLPwj4dVeG67ZD5FTdrKLTzBpIOhYwDustyN7k+JtyUJ3abH/ACuds0rfmYbGxGj5LXazyFw4+oc1dgCmIRLkLDxXC4qmF0U7A+Nw1B8NQR0IIBB8FmLgqyrzhtVsa/DZXRuBcw96N9vSYGvB4cHDmP5ELSvNvV4stoA08Tw4+1XPvuq42YaGua0ySTMbFcAlrgcznNuNDlBHTvLzZV1T5HmxOW9hYWFuWg52VfKttM9n9sRQVUc7DcMIEmUts6N3pNBAOZxGoHUAkiy9OUVUyWNkkZDmPaHtI4FrhmB9YK8p4ZsPV1LYXRU0srXd1tgWx57Xe58htZoOhI00tmBFl6Q3f4HUUVDHBVPY57L2EYIaxh1EYJ1dl11/yurKpESvOO2e2TKzEKiSOQOEZEMBOjGN9F0uboXX18R1XoDHcNdU00sTJXQukYWiRgBcy4tcA/78QvP+J7nsQhdKTE2RrGOtLBa0gc1zdYPSBF7nIOHAO5RMbGra9rG3b3o4jZgt9JLb0tL3F/gt1sjsZJiMxhN2xhwfVyj9TYGHm4j2DXpeDUDnta6IZWPYC8FxvcjXM3S2gFgfHjYK6N0W0cklGxscbiYw8Oa2wbK8uDi9zspOezm8bXzdAo0ttaVBQsgjbHE0MjYMrWjgAFkLpE8kAkWJAuONjbUXC7qyrVbSbOxV0DoZRodWuHpMcODm+IVBY3g0tJM6KUBrw7j9XOfRkH93IND0J87eklHNs9j46+G1gJWghjuoPFjj9k+42I8YmExLz60Aj0SbBwDSe8WD6SE/eYdR4epbbZvaB9HUNnYb5AM9z9LCeD/MeienHkFh11E+nkfHNdj2EB+bkQfm5v6XcufitFW46I7dmDcOvcDuszXEjQeD2u4jkqaWekJNsG3D2vjELo8zS82IOji9zr2DQLgtte7ePebfbYFLK6LNMblziWd0Nd2Z9HM0cDztxAIB1uvKL6xnaF8Uro3gNLMgOrhZwd3RcW09bR6pHhEeMYxlhjmnfED3yXOZEATfvAWB5m7tTy4FXhV6Pnx2mjcGPmia5xDQ0vaCSTYC1+JKzlANjN0NNRfOT/PzGxOb6MEcLM+tbqRy4BT9SgREQF8p6dj25XtDmniHAEH1HRfVEELx7dNh1Xe8XZuPOPQfpNwPMWPiofJ+z2ATkqrs4ZXscRYi329PjorkRB5+xPcJVU7HPp3MqHXAAByPA5loku2/Dnfjbitnus3eV1LiLZqtkrGMY8jMWOZmIyAXbIde8T6PJXciDq2MDgAOenXr5rsiICqXHcX2knkkbTwNgizODS0fOFoNgS94cLka6AK2kQeeqzdxjdUb1Ill0I+cma+wPEDNMy3sUl2E3Mujd2mIG7R6MAy5TrfvhhLQ24HdBJPMgEtNwIg6RxBoAaAAAAANAANAABwC72REBcELlEFc7e7oIsQk7emeIJ73cbdx9+JsODjz5HmL6mFM3F4lA7NTzwMf9pj5Wv8AUMoa3/VX2iCudhMNx2mmayulbPASbue9rntGR3A+kTmy8SRa/BWKFyiAiIg1uIbP08xc6SJhe9hjL8oz5HCxAdy4/BUS7c7ibqiRjMzmteQJp5gyJw5OEbcznAj/APAvRCIITgW6LDqYC8IldzMhuL+DBZtr9RfxUwpqNkTQ2NjWNHANAA9gX2RAREQEREBERAREQEREBERAREQEREBERAREQEREBERAREQEREBERAREQEREH//Z"/>
          <p:cNvSpPr>
            <a:spLocks noChangeAspect="1" noChangeArrowheads="1"/>
          </p:cNvSpPr>
          <p:nvPr/>
        </p:nvSpPr>
        <p:spPr bwMode="auto">
          <a:xfrm>
            <a:off x="80963"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71688" name="AutoShape 8" descr="data:image/jpg;base64,/9j/4AAQSkZJRgABAQAAAQABAAD/2wCEAAkGBhIQEBQUEBQWFRQWFxoWGBgWFxgYFRgWFhUWFBcWGBUYHScgFxkjGhgWIC8gIycuLCwsFR4xNTAqNSYrLCkBCQoKDgwOFw8PFy4kHiU0NSwuMyk1NTAsKiwvKSwpKTUpLCk1Ki81KSkuKi0pLC8wLCwsLCksLCkpKSwpKSkpLP/AABEIAOEA4QMBIgACEQEDEQH/xAAcAAEAAgIDAQAAAAAAAAAAAAAABgcEBQECCAP/xABJEAABAwIDBQQFCQUGBAcAAAABAAIDBBEFEiEGBzFBURMiYXEygZGhsRQjM0JSYnKCkggVssHCU2Oi0eHwQ0RUkxYXNKOz0vH/xAAaAQEAAgMBAAAAAAAAAAAAAAAAAQIDBAUG/8QALREBAAICAQIEBQMFAQAAAAAAAAECAxEEITEFEkFREyJhcZFCsdGBocHh8BT/2gAMAwEAAhEDEQA/ALxREQEREBEWDX43BAQJpGsv9o2GvDXgEGci6RTNcAWkEHgQbg+RHFd0BERAREQEREBERAREQEREBERAREQEREBERAREQEREBafENqIISQXFzhxawZiPM8B6ytlVxF7HNabEtIB6EjiqxrIXRPLJAQRy/wB8bqlp0tEbS1u27XEhsLxoTdxZb1gEqkt4G1cVRUPZO57mscbhgFnOHPMToPCykm0m0nYwjsLF1jcc78OHO2unNVfS0zZXEvvmJJPrWPe+6fskGzG8N1CbUzpmM5sc5r4z5tI09St3ZrfHS1NmzAxv62u3z6hVFR7PxeCzfkMUWrbXUefXY17vR1PUNkaHMcHNPAg3BX1VebvMejjYIZCWmQ3Y4+gTwy3+qT46HhxVhXWas7hWY05REVkCIiAiIgIiICIl0BEul0BFxdc3QEXF1ygIiICIiAiIg4uqX3mbyvnuzpYWvETi18riQXWPeYy31eWY31Gg0ubgxB5EUhb6QY4jzDSR77LzfDRCV7GOc1ocQ3M/Rrbm2Zx5ALU5GaccxEerqcDh15Fb2mez6yTxV7bxHLJxMbjY36g/zHrC+mGscw5JYw7W13tB99lu5d2GGssZ8UY0j+xy39RzOIWRV1+EU8eSOqqpnjmYu0v4Xys/iU+ndr3wzv5YmY+0sTEaSGOFsjYQ4l7W9yQ2AJ1PdJ4AdFnVMNI2I5A1zwO6Awvc5w4AuIIF9NTYKLDbulzEOZKAPrFg19Qcbe0rJZt7RW+kd+hynr7MMxruk9M7OO80NuLZBYAAcBpp19qsTZHE3TRFrzd0ZDbniWkXaT46EHyuoLsbSnEojNTECIOLC54IOZoaTlZbXiOYVlYRhLKaPK3Uk3c48SbW9Q8FkpEwpaYZ6IiyqCIiAiIgIiIBVBb4d4ldS4o+GkqHxRsjju1uW2ZzcxOo42I9ivwryVvLqxPjNYf74x/9u0X9KDk71sW/62X/AA//AFXQ708WP/Oze0f5LRYfWNiN3wslGndfmt7WOa4e1SrDNoMFdYVeGSM6up6mU/4JX/1KRgnehiv/AFs/6v8ARdTvNxX/AK6f9ZTbg4Xnh/dQlDCwmQS5rh19AL+HQkaqTbut2VDidMHzVnZTl7miJro82UWynI7va6+xBZe4nFKqqoZpquaSUmcsaZHF1msjYTa/DVx9ispaDYnZRmF0jaaN5eGuc7M4AEl7r6gdBYepb9QCIiAiIgIiIOCFQ+2Wyz6Kd3dPYuJMbraWOuQnkRw8VfK1mPYhDBA+SpsYwNQQDmJ4NDTxJWtyMMZK9Z1p0OBy78bJ8sb30088Fi5ZFm0aC49ALn2BS+s25gBPyfD6ZnQvY1zvOwAA8tVhSbw63gxzIhy7KJjfiCuR5aR+r8PW/Ez27Ytfef4iWni2NqZvQppXX+44D2lbKg3LTSOAn7OnYTqXOa51vutB4+ZWFVbSVkt+0qZj4Z3AexpA9y1M0ZeDmJPmSVlplpX3aubjZssT0rH2jf8A34ejdn8EhoqaOCnbljYLDmTc3LieZJubrZqmt0OOSxVPyWR5dFI0lgJvkkb3u70Dm306geKuVdbFkjJXcPKcjj2wX8lhERZWuIiICIiAiIg4cdFF8Q2VwrEbmSKnmcb3cwtz/rjIJ9q2u1FZ2NDUyfYgkd7GOK8cU7srgdfGxy+8cP8ARBf+Nfs7Uj7upJ5YD9l9pWeWtnW8yVAsb3CYnBcxCOob/dvDXfokt7ASojR7WV9OSIaudobfRkz8unhexHqW9ot9GLxf8znHSRkbvflv70EYxLAKqluKiCWLh6bHNHhqR8FgEc1adLv/AK8ttUQU0zLgG7HNve+lsxHI8liybW4RXytZPhIie9wYH0s+XVxyjuZWt5hBfuxdJ2WHUjDxbBFe/Uxgn3krdLqxgAAGgGgHgNF2QEREBERAREQFX++An5NDbh2uvnkNv5qwFDt6dLnw9zv7N7HeonIf4lg5EbxWbvh9oryccz7qswDZueue5sDQcoBcXEBoBJt58/YpG3dVIwXnqYIh6z73ZVDIqp7Lhj3Nva+Vzm3twBsdV8S8l2ut+Z8PH1ri0tjiOtdy9llx8i1vlyRWPtuU6/8ACeFRfTYhmPSPL7rZljYgMFbG5sXyh77HK7XR1tDZ2UEX8FEOC+kNM9/oMc78LS74K3xY18tI/dj/APLPSb5rT/b9mdsvV9lW07+krAfzHKfV3l6GXn6k2PrnkGOnl01BLcouNRq63gr8gfma0kWJAvzsbcLhb/B3ETEw4Xjc0telqzE+j6ouAuV0HBEREBERAREQYeMMhdTyiqy9hkPaZ9GZLd7MellRGI1+yj5MraaoF3WzxZmt48cr5OH5VK9/uO9nBT0uuWdznSWvfs4gDy+8Q78ipXA9ka2pZ2tPTSyx5spe2MubcEXFhqbaXsgtfDdyWG4hA2oop6mOOQusJGtPouLSMpANrgjitFj+4hlL6WJ0zL6tFQOyJHgcxv6gpdiO3P7jwakiIvWyQ5hG/QsdIS975RyAc4jLzItyKoLE8TlqZXS1D3SSPN3Ocbk/5DwGgQSv/wAq6l7gKeooqkngIqplz+V+UrZbL7rMRhxOl7ele2Js8bnPFnMAY4OJJaTYaKu4rg3HEEW6+pXduB23mlkkoqh7ngM7SIuJJblID2XOtiHAgcsp6oLwREQEREBERAREQFr8cwsVVPLCTl7Rpbe17HkbXF7HxWwXUlRMbjUrVtNZiY7q/p9ztODeSeV3UNDWg+4n3rYt3d4bA3NI3Qc5ZDb4gKGY9vIrjJJG0thDXOacgu7uuLfSdfpyAURrK6SV15Xve6/F7i72XOi5Vs2GnStPy9Pj4fNyx5smbUT7f61C06jaPBaT6KOORw/sow7/ANx2nvWkxDe1JwpYWRDq7vH2CwHvUSodm6qf6KCRw65SG/qNgvrjuy1RRNjdUNDe0vYBwcRlte9tBoevIrHbPmmN1jUfRsY+FxK2it7+a31n/DriW1NXU37ad5B+qDlZ+ltgfWri2Dq+1w6nde5DMp/IS3+SrHY3Z6kqmyOqp+yyEANzMbmBF73crV2XgpYoeyo3h7GE3s/PYu11PitjhxffmtPdo+L2xRX4WOuprPt07N0FyuAuV0nnBERAREQEREFH/tIUD70k4ByASRE9HOyuF/MB3sVa7M7wK6gZ2dLO5rS65Zla9tyBcgOBIJ8Fbu9DehBT1MlBU0bamEsYX3kLHZnDMLd02IGUgggrQ7LboqLFqYVVLJUUzS9zQyTJLqwjVrgGm3LXXRBU+KYxNVSOmqHukleblzjrpwHQADgBoLKf7O7Fx4fQ/vTE4O2bmYIaZxyh+c27WS4Ita5DSNbXOhCk+D7v8Dw2syV1a2WeItPZTWjjBcA9pc3UO0LTYm3UKVb1cDnxbD4mYf2cze1EhIkaGuaxr22Dr2Orjz5IKx2r3g4RV0ckcWGiGoIGR7WQtDCHA3zss4i19LLjcBhrnYr2liGxwPdfl3y2No9d3H8pWkbuixMy9kYY2v00dPCCAeBtnvb1clfe7Td83CKYtLg+eQh0rwCBp6LG31ytuePEknTgAmSwJ8bhY4Nc9uYuy5QQXXtfUDhp1Ws2t2kFPEWRuHbPORouCW3Fy8jlZpvr1CrDCs2R87TaWeQRRni4MvfMCfuh7uveCrMpiF4osHB6kPgYQ/PYZS7q5uhv43WcrIEREBERAXUrsuqCh9uqXs8RqByL84/OA4+8laaCtki1jcWnq3Q+3iPUrH3kSUsNS101KZXvYDm7VzG2aS21gDcj+axthcHocQ7bPTNYWFtg2SQ6Ovqbu6hcW+DeWaxPV7LFzfLxK3vSda+n290KdtBVHjUTf91/+axqiskkt2j3vt9pznfEq6n7A4YzV0LR+KR4+LlrqjDsCi9L5PfoJHPPsa4lXniX/VeGGniuH9GKf6RCobKxNztVaWoj+01rx5tJaf4lkVGMYDHwhD/wxvP8RCyNltqqB1WyOlpOydIHN7SzQbAF9rAk65R7kw4ox5InzwczkX5HHtX4No9dz9OqwwuVwFyuu8mIiICIiAiIg8lb1q3tcZrHcbSZB5RtEf8ASpPsNvs/dtHHTfJWvazN3hKWuOZznXsWkc7cVnbQbh8QlqZZmSU8naSvky53sPfcXc2259eSi1fucxiLT5KXtGvzb438fDNf3INNtltCK+umqspaJHXDTYkBrWsa2/A2DVdm77ejhVPh9NTyVHZvjjDXB8cgGbi7vBpbxJ5qj6rZGsgDvlFLUMAGhdDIBf8AFay0zmEHUEe74oJlvdxyOsxaaSF7ZIg2NjHN1aQIwSQfxF3vVqbBY2ML2ZZVSd5znPc1rie850pjY3wFm305Arz21vM+atnbyJzaXCKFxIjbSCZw4B0hAbr5Av8A1FJGup6meds1S85pqqTiBwaXAaDkABw8PbMKeQRkADSBtm34dpI0WA8hl96jWzM5bAb+TR0sSL+8n1Kb0FE2eRrekrfXlYG3PW5WLuyJ/s3RdlSxt55bnzOt/NbRdWNAFhwGi7LKxiIiAiIgLghcogrjfLS/NU8gHB7mH87Q7X9HvVZ01dJFfsnuZm0OVxbe1yL28yrm3oUufDnn7DmP9jsp/iVR7P0LJ6qGKQkMe8MJbbML9CQRxtyXH5dZjN09Xr/CslZ4k+brFd/ywppC/wBMl34iT8V0urppt19Azi17/wAbz8G2C2kOyVDCLtp4gBzc0H3uupjg5J7yrbxvBXpSsqEZGXGzQXHoASfYFItl8Dq21UEjaeWzJGuJLCBluLnvW5XVoVG2uHU/dE0en1Y2l1v0CwTDt4FDO8MbLZx0Ae1zQT0BItfwurU42OLRu/VizeJcjJSfLgnU++/4SNq7LgLldV5cREQEREBa/H8VFLSzzkX7KN8libAlrS4C/K5AHrWwUa3jYdPU4XUw0rM8sjAxrczW3Bc3Nq4gejfmgr2h/aQiNu2o5G+LJGu9zg34rf0e/wAwp/pumi/HFf8A+MuVG127nFIR36KfS+rWl4t5suFoKrDpYvpY3s/G1zfiEHq+h3n4VMQI6yK54BxLDf8AOAsyurqKeGWQGnnDGOdxjk0a0nx6Lx8x5HBdUEopdqzM9rJaOilL3Bv0Ajd3iBxgLNdV6U2h2BpK7sjO12aFpYwseWkNNri2oI0HFeZd3VD22LUTOI7eNx8mO7Q+5pXr4IIVDurpow0RPkAabgOs63rsCthhOx3yeRrg8FoN7ZbHmeN+vwUmRRqE7lwFyiKUCIiAiIgIiIMXEqBlRE+KQXY8ZXC9tD48lTGM4vT09QW0MEY7N1hK/NI4uafSaHGwAPA2vpdXZUeibcbH4LzjHHeQNkdlu4BzrXtd1nOI521K53Ntry69XoPBccXm/mmdR6ei0d2e1E9VJOyokLyGtc24AsLkECwHULR7zNq3TTGmidaKPR9j6b+YPUN4W63WTSS0GFNklp6ozzujLGtFst3WIJsNACL6lV695JJcbkm5J6niVr5c1oxxSZ6+rf4vEx35Fs8V1WO24119eg1pOguT0Gq+k9K+M2kY5pOoDmkXHr4hTyjqXYLRwy9i18tTdzi4kFgABazQfZNz43UZ2m2umry3tQwBl8oYDz43JNysFsdaV6z8zfxcjJmv8tY8nbe/b2hae7jHHVVEO0N3xns3E8SAAWk+OUj2KVKAbnqZwppnng6TTxytAJ9unqU/XawTM46zLxvOpWnIvWvbYiIszTEREBRnb7beLCaUzSDO9xyRR3sXvtfjyaBqT5cyFJl56/aKr3OxCGK/djgD7crySOB08mNQR+u334vI8ubO2Icmxxx5R4d5pJ9qs3dFtvV19NWy172yMgDcpMbW65JHvvlGugb7VW2ym7uhrqZr3YpDBOb5onhoy94gDvPaXXFjp1Vm4RsY/DMCxCGB4qpJmyZTA0kntI2wgBoJuRqdEFeHfBBN/wCswiimPVrQx36i1xQ7S7OTfTYZPCTzhlzD2F4+CjWD7uMRqnvZHTSBzAHOEg7IhpNhbtLZjx0HRYuNbF1tCA6rppImE2zEXbc8BmBtf1qRbW7PCMDkxFkmHS1XbRNc8RzNGWxbkJzZeWbqrrCpH9nfZ9gM1WJmudl7F0Vjnju5rwXE6EODdLePQq7goHKIiAiIgIiICIiAiIg4cqU292Skpah8jGkwSOLg4C4aTqWu6a8FdZUC3jbV1NFJG2AsDHsJJczMbg2trpwIWpy61nHu3o6nheTLTPrHqd+kqmjYXGzQSegFz7ApnsZsBNPKySojLIWkOs8WLyNQ0N45b8SeXXlI92W0ctUagVDmuLcjm91rbA5geAGl7LB3tVhBg7KU2Ie17WPNtC0gloP4tT0WlTDSlPizO/o7OXmZsuaeLERWZ9e/pvp2SbbrZx9dTsjhLc7JA7vGwtlc0jQHqDbwVf4psRHh4Y+ulc5ryQGwNBJIF7F7yMvnYrJ3c7XQ0bZxUvIDi1zdC4kgOBGnhZd9vdtqaugbHCJMzXhwc5oAtZwI435hZMlsWSvxPX2YePi5WDLHHjfk31mI9/aUo2H2ugqHfJqeF0TI47tuQbgEA8Oet7qZqj93FX2eJQ/fzM9rCR7wFeC2uLkm9Ny5ninHrgz6r2mNuyIi2nLEREBU3v8A9iZagR1tO0vMTezla0XcI7lzZABxAJcD5g8AVcZVB7Wb7q+kxKphi7J0UUrmNa9mvc7p7zSCdQfagp026eSyWMliDZGlzAb2c0kag2IuOYuPap7Ub16WpN63CKSVx4vjJiefzBpJ9ZXLMc2dns19JWU/euBFMHsaTYE2c7y5ckEXo9v8Sh9CsqB4GVzh7HEhfbG95OI1sHYVM5fESCRlYCSDcXcG3NvPkpDUbM7PSPe2PEZ6dwcRaaAvAsSLAtA09a2eA7qMJlkBdjEMrb+gzs4pD4d+RxH6UG4/Ztw6QNrJjcRu7ONvRzm53u9gc39au4LAwLDIKanZFSta2Fos0NNxbmb/AFiTck8ys9AREQEREBERAREQEREHBVe74aS8EEn2ZC39bSf6PerDUT3lPpxQn5S9zGl7ACxuZ5de4AaSOQN/BYc1PPSaw2uHmjDnpee0SpRryOBIvxsSL+fVfKJo7w8fiAVthimHtPdgqJR1fM1g9jGXHtXxO1cY1hoqdpNtZO1mNyHcy+x4AejzXMrw8musvTZPGcETutZlhXWbT4PPL9HDK/8ACxxHttZdJNuqtoJY+KEC9zFC2M/qDbqD4rtjWVDnGSpnc0/VMr8tuXdzWWWvAie9mrfx6f04/wAytDC8EqKWohlmayEMkY49tLFFoHAnR7geHxV6NdfULxENSvT25ja35dhzY5DeantG+/FzLfNv9bRlv1Yeq3sOGuKNQ4vL5l+VaLXiOnssJERZmmIiIPlUTtja57yGtaC5xPANaLknwAC8vYrsbHVzyzQYnQPMj3SWkkfC7vOLrWkZbnzKtrfvtP8AJsP+Txm0lTdp6iJti8+vut/MV5qcOqCZSbp8TLc0cLJm/agmikv49191rJtjK6BwM9HUNaCCbxSZbX17zR8F8tnsY7J+V/ou0JBsRrcEHkQdQfNTeHaOsgNm1UrdWi/aOLc/1HWJIySDQjkbqJnSdK4xVlp5OPpu9I62zG1763svgW2AVs/+PaxwyyubOAS4NmijkJA+kiJc3026kdRZfP8Af9LK35/D6J9uLmRuhu13oSDI7QX0d0sVGzS6tgaDsMLo47WIp4yfxOYHu/xOK361Gy2Mx1dLHJGMumVzOOR7dHM9XI8wQea26sgREQEREBERAREQEREHBKpfezj/AMorG07HdyGwdY8ZH6u9jRbzDlae1WOiipJZzxa05R9p50aPb7gV51fOXSFzjdxcCSeZd2jifWSfaq2TD5OPo+QPtuVit1b+n4FfYHVn4W/BbHZjAn1tRHBHoXZczuTWBri5x8hw6kgc1VZgYzsxVOw81bGXgD8jjrmAAHet9jN3b9VDIae/G/qXs2lwiKOnbAGDsgzs8pFwWWsQQeNxe/W5XnzeLu4/dlQ2SIE00jxkJ/4Z7xMTjx6WJ4i/MFX7KoBBTC1wOmvtU03cbQHDa6ORx+beOzlH3Drmt90gO8geqj1PAC0m9uHDQeiTxWVDThtj5cfw/wC9VXa2nrBjwRcag8COFl2UA3R7U/KaUQSH52AADqYrWadebfRP5TzU/V1BcONguVC96O1HyOkyR6zT9xgHGx0cfDp60kVPvKxdtfWyO/4UQtm+62+RreRLjd1vFQCooCTqLEjMerW8vcpMWDg43ZEczz/aTH6viB/JcT0xLSx5s59pJ3W9FvEMF/D4jqqbX0g8kJB+CsDD8Cqv3fFPPEezfmbGTxfHocp5i9i5h55PK+z3b7s/3lUfKKhuWkjdo21u1LeEY+7wLj6hx0v+sw2OWExPaDGRly8AAOFrcLaWtwsFbvCvZ5m4j0tRlOfw4Rzf0v8AI3S+twLG5GTkH8JIfwv4t8bdVIdstk5KCoy2zMeSYnfVdf043dMw5cna81HszR4sLRfqY2nR3XtIzofBUWTfdhtMKaoETnHsZgLE8iO60m/1mnuH7uX7Ku0Ly80kEgkA5hc8myW7sn4Hjj436q9N3e1XyymySaTRdx4PE20DvHp7+YVolEwlyIisqIiICIiAi4JUD2o3rtw+odFJR1LmNNu0AAa7qWB1i5o68EE9XBKrCP8AaAoibdhUH8IjLh45M4d7lGNsd+0r7sogIWcM5BdMRr6IIDYz55j8EGy3ubSdtP8AJ2HuQgl3jKQP4QSPMlQADvfmb/C5R+PahxLjIC699b3dc8S4n0iTxK3dBWMmeBGSSXAgWIcbNdew5+roqTC8OzWWLPwj4dVeG67ZD5FTdrKLTzBpIOhYwDustyN7k+JtyUJ3abH/ACuds0rfmYbGxGj5LXazyFw4+oc1dgCmIRLkLDxXC4qmF0U7A+Nw1B8NQR0IIBB8FmLgqyrzhtVsa/DZXRuBcw96N9vSYGvB4cHDmP5ELSvNvV4stoA08Tw4+1XPvuq42YaGua0ySTMbFcAlrgcznNuNDlBHTvLzZV1T5HmxOW9hYWFuWg52VfKttM9n9sRQVUc7DcMIEmUts6N3pNBAOZxGoHUAkiy9OUVUyWNkkZDmPaHtI4FrhmB9YK8p4ZsPV1LYXRU0srXd1tgWx57Xe58htZoOhI00tmBFl6Q3f4HUUVDHBVPY57L2EYIaxh1EYJ1dl11/yurKpESvOO2e2TKzEKiSOQOEZEMBOjGN9F0uboXX18R1XoDHcNdU00sTJXQukYWiRgBcy4tcA/78QvP+J7nsQhdKTE2RrGOtLBa0gc1zdYPSBF7nIOHAO5RMbGra9rG3b3o4jZgt9JLb0tL3F/gt1sjsZJiMxhN2xhwfVyj9TYGHm4j2DXpeDUDnta6IZWPYC8FxvcjXM3S2gFgfHjYK6N0W0cklGxscbiYw8Oa2wbK8uDi9zspOezm8bXzdAo0ttaVBQsgjbHE0MjYMrWjgAFkLpE8kAkWJAuONjbUXC7qyrVbSbOxV0DoZRodWuHpMcODm+IVBY3g0tJM6KUBrw7j9XOfRkH93IND0J87eklHNs9j46+G1gJWghjuoPFjj9k+42I8YmExLz60Aj0SbBwDSe8WD6SE/eYdR4epbbZvaB9HUNnYb5AM9z9LCeD/MeienHkFh11E+nkfHNdj2EB+bkQfm5v6XcufitFW46I7dmDcOvcDuszXEjQeD2u4jkqaWekJNsG3D2vjELo8zS82IOji9zr2DQLgtte7ePebfbYFLK6LNMblziWd0Nd2Z9HM0cDztxAIB1uvKL6xnaF8Uro3gNLMgOrhZwd3RcW09bR6pHhEeMYxlhjmnfED3yXOZEATfvAWB5m7tTy4FXhV6Pnx2mjcGPmia5xDQ0vaCSTYC1+JKzlANjN0NNRfOT/PzGxOb6MEcLM+tbqRy4BT9SgREQF8p6dj25XtDmniHAEH1HRfVEELx7dNh1Xe8XZuPOPQfpNwPMWPiofJ+z2ATkqrs4ZXscRYi329PjorkRB5+xPcJVU7HPp3MqHXAAByPA5loku2/Dnfjbitnus3eV1LiLZqtkrGMY8jMWOZmIyAXbIde8T6PJXciDq2MDgAOenXr5rsiICqXHcX2knkkbTwNgizODS0fOFoNgS94cLka6AK2kQeeqzdxjdUb1Ill0I+cma+wPEDNMy3sUl2E3Mujd2mIG7R6MAy5TrfvhhLQ24HdBJPMgEtNwIg6RxBoAaAAAAANAANAABwC72REBcELlEFc7e7oIsQk7emeIJ73cbdx9+JsODjz5HmL6mFM3F4lA7NTzwMf9pj5Wv8AUMoa3/VX2iCudhMNx2mmayulbPASbue9rntGR3A+kTmy8SRa/BWKFyiAiIg1uIbP08xc6SJhe9hjL8oz5HCxAdy4/BUS7c7ibqiRjMzmteQJp5gyJw5OEbcznAj/APAvRCIITgW6LDqYC8IldzMhuL+DBZtr9RfxUwpqNkTQ2NjWNHANAA9gX2RAREQEREBERAREQEREBERAREQEREBERAREQEREBERAREQEREBERAREQEREH//Z"/>
          <p:cNvSpPr>
            <a:spLocks noChangeAspect="1" noChangeArrowheads="1"/>
          </p:cNvSpPr>
          <p:nvPr/>
        </p:nvSpPr>
        <p:spPr bwMode="auto">
          <a:xfrm>
            <a:off x="80963"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71690" name="AutoShape 10" descr="data:image/jpg;base64,/9j/4AAQSkZJRgABAQAAAQABAAD/2wCEAAkGBhIQEBQUEBQWFRQWFxoWGBgWFxgYFRgWFhUWFBcWGBUYHScgFxkjGhgWIC8gIycuLCwsFR4xNTAqNSYrLCkBCQoKDgwOFw8PFy4kHiU0NSwuMyk1NTAsKiwvKSwpKTUpLCk1Ki81KSkuKi0pLC8wLCwsLCksLCkpKSwpKSkpLP/AABEIAOEA4QMBIgACEQEDEQH/xAAcAAEAAgIDAQAAAAAAAAAAAAAABgcEBQECCAP/xABJEAABAwIDBQQFCQUGBAcAAAABAAIDBBEFEiEGBzFBURMiYXEygZGhsRQjM0JSYnKCkggVssHCU2Oi0eHwQ0RUkxYXNKOz0vH/xAAaAQEAAgMBAAAAAAAAAAAAAAAAAQIDBAUG/8QALREBAAICAQIEBQMFAQAAAAAAAAECAxEEITEFEkFREyJhcZFCsdGBocHh8BT/2gAMAwEAAhEDEQA/ALxREQEREBEWDX43BAQJpGsv9o2GvDXgEGci6RTNcAWkEHgQbg+RHFd0BERAREQEREBERAREQEREBERAREQEREBERAREQEREBafENqIISQXFzhxawZiPM8B6ytlVxF7HNabEtIB6EjiqxrIXRPLJAQRy/wB8bqlp0tEbS1u27XEhsLxoTdxZb1gEqkt4G1cVRUPZO57mscbhgFnOHPMToPCykm0m0nYwjsLF1jcc78OHO2unNVfS0zZXEvvmJJPrWPe+6fskGzG8N1CbUzpmM5sc5r4z5tI09St3ZrfHS1NmzAxv62u3z6hVFR7PxeCzfkMUWrbXUefXY17vR1PUNkaHMcHNPAg3BX1VebvMejjYIZCWmQ3Y4+gTwy3+qT46HhxVhXWas7hWY05REVkCIiAiIgIiICIl0BEul0BFxdc3QEXF1ygIiICIiAiIg4uqX3mbyvnuzpYWvETi18riQXWPeYy31eWY31Gg0ubgxB5EUhb6QY4jzDSR77LzfDRCV7GOc1ocQ3M/Rrbm2Zx5ALU5GaccxEerqcDh15Fb2mez6yTxV7bxHLJxMbjY36g/zHrC+mGscw5JYw7W13tB99lu5d2GGssZ8UY0j+xy39RzOIWRV1+EU8eSOqqpnjmYu0v4Xys/iU+ndr3wzv5YmY+0sTEaSGOFsjYQ4l7W9yQ2AJ1PdJ4AdFnVMNI2I5A1zwO6Awvc5w4AuIIF9NTYKLDbulzEOZKAPrFg19Qcbe0rJZt7RW+kd+hynr7MMxruk9M7OO80NuLZBYAAcBpp19qsTZHE3TRFrzd0ZDbniWkXaT46EHyuoLsbSnEojNTECIOLC54IOZoaTlZbXiOYVlYRhLKaPK3Uk3c48SbW9Q8FkpEwpaYZ6IiyqCIiAiIgIiIBVBb4d4ldS4o+GkqHxRsjju1uW2ZzcxOo42I9ivwryVvLqxPjNYf74x/9u0X9KDk71sW/62X/AA//AFXQ708WP/Oze0f5LRYfWNiN3wslGndfmt7WOa4e1SrDNoMFdYVeGSM6up6mU/4JX/1KRgnehiv/AFs/6v8ARdTvNxX/AK6f9ZTbg4Xnh/dQlDCwmQS5rh19AL+HQkaqTbut2VDidMHzVnZTl7miJro82UWynI7va6+xBZe4nFKqqoZpquaSUmcsaZHF1msjYTa/DVx9ispaDYnZRmF0jaaN5eGuc7M4AEl7r6gdBYepb9QCIiAiIgIiIOCFQ+2Wyz6Kd3dPYuJMbraWOuQnkRw8VfK1mPYhDBA+SpsYwNQQDmJ4NDTxJWtyMMZK9Z1p0OBy78bJ8sb30088Fi5ZFm0aC49ALn2BS+s25gBPyfD6ZnQvY1zvOwAA8tVhSbw63gxzIhy7KJjfiCuR5aR+r8PW/Ez27Ytfef4iWni2NqZvQppXX+44D2lbKg3LTSOAn7OnYTqXOa51vutB4+ZWFVbSVkt+0qZj4Z3AexpA9y1M0ZeDmJPmSVlplpX3aubjZssT0rH2jf8A34ejdn8EhoqaOCnbljYLDmTc3LieZJubrZqmt0OOSxVPyWR5dFI0lgJvkkb3u70Dm306geKuVdbFkjJXcPKcjj2wX8lhERZWuIiICIiAiIg4cdFF8Q2VwrEbmSKnmcb3cwtz/rjIJ9q2u1FZ2NDUyfYgkd7GOK8cU7srgdfGxy+8cP8ARBf+Nfs7Uj7upJ5YD9l9pWeWtnW8yVAsb3CYnBcxCOob/dvDXfokt7ASojR7WV9OSIaudobfRkz8unhexHqW9ot9GLxf8znHSRkbvflv70EYxLAKqluKiCWLh6bHNHhqR8FgEc1adLv/AK8ttUQU0zLgG7HNve+lsxHI8liybW4RXytZPhIie9wYH0s+XVxyjuZWt5hBfuxdJ2WHUjDxbBFe/Uxgn3krdLqxgAAGgGgHgNF2QEREBERAREQFX++An5NDbh2uvnkNv5qwFDt6dLnw9zv7N7HeonIf4lg5EbxWbvh9oryccz7qswDZueue5sDQcoBcXEBoBJt58/YpG3dVIwXnqYIh6z73ZVDIqp7Lhj3Nva+Vzm3twBsdV8S8l2ut+Z8PH1ri0tjiOtdy9llx8i1vlyRWPtuU6/8ACeFRfTYhmPSPL7rZljYgMFbG5sXyh77HK7XR1tDZ2UEX8FEOC+kNM9/oMc78LS74K3xY18tI/dj/APLPSb5rT/b9mdsvV9lW07+krAfzHKfV3l6GXn6k2PrnkGOnl01BLcouNRq63gr8gfma0kWJAvzsbcLhb/B3ETEw4Xjc0telqzE+j6ouAuV0HBEREBERAREQYeMMhdTyiqy9hkPaZ9GZLd7MellRGI1+yj5MraaoF3WzxZmt48cr5OH5VK9/uO9nBT0uuWdznSWvfs4gDy+8Q78ipXA9ka2pZ2tPTSyx5spe2MubcEXFhqbaXsgtfDdyWG4hA2oop6mOOQusJGtPouLSMpANrgjitFj+4hlL6WJ0zL6tFQOyJHgcxv6gpdiO3P7jwakiIvWyQ5hG/QsdIS975RyAc4jLzItyKoLE8TlqZXS1D3SSPN3Ocbk/5DwGgQSv/wAq6l7gKeooqkngIqplz+V+UrZbL7rMRhxOl7ele2Js8bnPFnMAY4OJJaTYaKu4rg3HEEW6+pXduB23mlkkoqh7ngM7SIuJJblID2XOtiHAgcsp6oLwREQEREBERAREQFr8cwsVVPLCTl7Rpbe17HkbXF7HxWwXUlRMbjUrVtNZiY7q/p9ztODeSeV3UNDWg+4n3rYt3d4bA3NI3Qc5ZDb4gKGY9vIrjJJG0thDXOacgu7uuLfSdfpyAURrK6SV15Xve6/F7i72XOi5Vs2GnStPy9Pj4fNyx5smbUT7f61C06jaPBaT6KOORw/sow7/ANx2nvWkxDe1JwpYWRDq7vH2CwHvUSodm6qf6KCRw65SG/qNgvrjuy1RRNjdUNDe0vYBwcRlte9tBoevIrHbPmmN1jUfRsY+FxK2it7+a31n/DriW1NXU37ad5B+qDlZ+ltgfWri2Dq+1w6nde5DMp/IS3+SrHY3Z6kqmyOqp+yyEANzMbmBF73crV2XgpYoeyo3h7GE3s/PYu11PitjhxffmtPdo+L2xRX4WOuprPt07N0FyuAuV0nnBERAREQEREFH/tIUD70k4ByASRE9HOyuF/MB3sVa7M7wK6gZ2dLO5rS65Zla9tyBcgOBIJ8Fbu9DehBT1MlBU0bamEsYX3kLHZnDMLd02IGUgggrQ7LboqLFqYVVLJUUzS9zQyTJLqwjVrgGm3LXXRBU+KYxNVSOmqHukleblzjrpwHQADgBoLKf7O7Fx4fQ/vTE4O2bmYIaZxyh+c27WS4Ita5DSNbXOhCk+D7v8Dw2syV1a2WeItPZTWjjBcA9pc3UO0LTYm3UKVb1cDnxbD4mYf2cze1EhIkaGuaxr22Dr2Orjz5IKx2r3g4RV0ckcWGiGoIGR7WQtDCHA3zss4i19LLjcBhrnYr2liGxwPdfl3y2No9d3H8pWkbuixMy9kYY2v00dPCCAeBtnvb1clfe7Td83CKYtLg+eQh0rwCBp6LG31ytuePEknTgAmSwJ8bhY4Nc9uYuy5QQXXtfUDhp1Ws2t2kFPEWRuHbPORouCW3Fy8jlZpvr1CrDCs2R87TaWeQRRni4MvfMCfuh7uveCrMpiF4osHB6kPgYQ/PYZS7q5uhv43WcrIEREBERAXUrsuqCh9uqXs8RqByL84/OA4+8laaCtki1jcWnq3Q+3iPUrH3kSUsNS101KZXvYDm7VzG2aS21gDcj+axthcHocQ7bPTNYWFtg2SQ6Ovqbu6hcW+DeWaxPV7LFzfLxK3vSda+n290KdtBVHjUTf91/+axqiskkt2j3vt9pznfEq6n7A4YzV0LR+KR4+LlrqjDsCi9L5PfoJHPPsa4lXniX/VeGGniuH9GKf6RCobKxNztVaWoj+01rx5tJaf4lkVGMYDHwhD/wxvP8RCyNltqqB1WyOlpOydIHN7SzQbAF9rAk65R7kw4ox5InzwczkX5HHtX4No9dz9OqwwuVwFyuu8mIiICIiAiIg8lb1q3tcZrHcbSZB5RtEf8ASpPsNvs/dtHHTfJWvazN3hKWuOZznXsWkc7cVnbQbh8QlqZZmSU8naSvky53sPfcXc2259eSi1fucxiLT5KXtGvzb438fDNf3INNtltCK+umqspaJHXDTYkBrWsa2/A2DVdm77ejhVPh9NTyVHZvjjDXB8cgGbi7vBpbxJ5qj6rZGsgDvlFLUMAGhdDIBf8AFay0zmEHUEe74oJlvdxyOsxaaSF7ZIg2NjHN1aQIwSQfxF3vVqbBY2ML2ZZVSd5znPc1rie850pjY3wFm305Arz21vM+atnbyJzaXCKFxIjbSCZw4B0hAbr5Av8A1FJGup6meds1S85pqqTiBwaXAaDkABw8PbMKeQRkADSBtm34dpI0WA8hl96jWzM5bAb+TR0sSL+8n1Kb0FE2eRrekrfXlYG3PW5WLuyJ/s3RdlSxt55bnzOt/NbRdWNAFhwGi7LKxiIiAiIgLghcogrjfLS/NU8gHB7mH87Q7X9HvVZ01dJFfsnuZm0OVxbe1yL28yrm3oUufDnn7DmP9jsp/iVR7P0LJ6qGKQkMe8MJbbML9CQRxtyXH5dZjN09Xr/CslZ4k+brFd/ywppC/wBMl34iT8V0urppt19Azi17/wAbz8G2C2kOyVDCLtp4gBzc0H3uupjg5J7yrbxvBXpSsqEZGXGzQXHoASfYFItl8Dq21UEjaeWzJGuJLCBluLnvW5XVoVG2uHU/dE0en1Y2l1v0CwTDt4FDO8MbLZx0Ae1zQT0BItfwurU42OLRu/VizeJcjJSfLgnU++/4SNq7LgLldV5cREQEREBa/H8VFLSzzkX7KN8libAlrS4C/K5AHrWwUa3jYdPU4XUw0rM8sjAxrczW3Bc3Nq4gejfmgr2h/aQiNu2o5G+LJGu9zg34rf0e/wAwp/pumi/HFf8A+MuVG127nFIR36KfS+rWl4t5suFoKrDpYvpY3s/G1zfiEHq+h3n4VMQI6yK54BxLDf8AOAsyurqKeGWQGnnDGOdxjk0a0nx6Lx8x5HBdUEopdqzM9rJaOilL3Bv0Ajd3iBxgLNdV6U2h2BpK7sjO12aFpYwseWkNNri2oI0HFeZd3VD22LUTOI7eNx8mO7Q+5pXr4IIVDurpow0RPkAabgOs63rsCthhOx3yeRrg8FoN7ZbHmeN+vwUmRRqE7lwFyiKUCIiAiIgIiIMXEqBlRE+KQXY8ZXC9tD48lTGM4vT09QW0MEY7N1hK/NI4uafSaHGwAPA2vpdXZUeibcbH4LzjHHeQNkdlu4BzrXtd1nOI521K53Ntry69XoPBccXm/mmdR6ei0d2e1E9VJOyokLyGtc24AsLkECwHULR7zNq3TTGmidaKPR9j6b+YPUN4W63WTSS0GFNklp6ozzujLGtFst3WIJsNACL6lV695JJcbkm5J6niVr5c1oxxSZ6+rf4vEx35Fs8V1WO24119eg1pOguT0Gq+k9K+M2kY5pOoDmkXHr4hTyjqXYLRwy9i18tTdzi4kFgABazQfZNz43UZ2m2umry3tQwBl8oYDz43JNysFsdaV6z8zfxcjJmv8tY8nbe/b2hae7jHHVVEO0N3xns3E8SAAWk+OUj2KVKAbnqZwppnng6TTxytAJ9unqU/XawTM46zLxvOpWnIvWvbYiIszTEREBRnb7beLCaUzSDO9xyRR3sXvtfjyaBqT5cyFJl56/aKr3OxCGK/djgD7crySOB08mNQR+u334vI8ubO2Icmxxx5R4d5pJ9qs3dFtvV19NWy172yMgDcpMbW65JHvvlGugb7VW2ym7uhrqZr3YpDBOb5onhoy94gDvPaXXFjp1Vm4RsY/DMCxCGB4qpJmyZTA0kntI2wgBoJuRqdEFeHfBBN/wCswiimPVrQx36i1xQ7S7OTfTYZPCTzhlzD2F4+CjWD7uMRqnvZHTSBzAHOEg7IhpNhbtLZjx0HRYuNbF1tCA6rppImE2zEXbc8BmBtf1qRbW7PCMDkxFkmHS1XbRNc8RzNGWxbkJzZeWbqrrCpH9nfZ9gM1WJmudl7F0Vjnju5rwXE6EODdLePQq7goHKIiAiIgIiICIiAiIg4cqU292Skpah8jGkwSOLg4C4aTqWu6a8FdZUC3jbV1NFJG2AsDHsJJczMbg2trpwIWpy61nHu3o6nheTLTPrHqd+kqmjYXGzQSegFz7ApnsZsBNPKySojLIWkOs8WLyNQ0N45b8SeXXlI92W0ctUagVDmuLcjm91rbA5geAGl7LB3tVhBg7KU2Ie17WPNtC0gloP4tT0WlTDSlPizO/o7OXmZsuaeLERWZ9e/pvp2SbbrZx9dTsjhLc7JA7vGwtlc0jQHqDbwVf4psRHh4Y+ulc5ryQGwNBJIF7F7yMvnYrJ3c7XQ0bZxUvIDi1zdC4kgOBGnhZd9vdtqaugbHCJMzXhwc5oAtZwI435hZMlsWSvxPX2YePi5WDLHHjfk31mI9/aUo2H2ugqHfJqeF0TI47tuQbgEA8Oet7qZqj93FX2eJQ/fzM9rCR7wFeC2uLkm9Ny5ninHrgz6r2mNuyIi2nLEREBU3v8A9iZagR1tO0vMTezla0XcI7lzZABxAJcD5g8AVcZVB7Wb7q+kxKphi7J0UUrmNa9mvc7p7zSCdQfagp026eSyWMliDZGlzAb2c0kag2IuOYuPap7Ub16WpN63CKSVx4vjJiefzBpJ9ZXLMc2dns19JWU/euBFMHsaTYE2c7y5ckEXo9v8Sh9CsqB4GVzh7HEhfbG95OI1sHYVM5fESCRlYCSDcXcG3NvPkpDUbM7PSPe2PEZ6dwcRaaAvAsSLAtA09a2eA7qMJlkBdjEMrb+gzs4pD4d+RxH6UG4/Ztw6QNrJjcRu7ONvRzm53u9gc39au4LAwLDIKanZFSta2Fos0NNxbmb/AFiTck8ys9AREQEREBERAREQEREHBVe74aS8EEn2ZC39bSf6PerDUT3lPpxQn5S9zGl7ACxuZ5de4AaSOQN/BYc1PPSaw2uHmjDnpee0SpRryOBIvxsSL+fVfKJo7w8fiAVthimHtPdgqJR1fM1g9jGXHtXxO1cY1hoqdpNtZO1mNyHcy+x4AejzXMrw8musvTZPGcETutZlhXWbT4PPL9HDK/8ACxxHttZdJNuqtoJY+KEC9zFC2M/qDbqD4rtjWVDnGSpnc0/VMr8tuXdzWWWvAie9mrfx6f04/wAytDC8EqKWohlmayEMkY49tLFFoHAnR7geHxV6NdfULxENSvT25ja35dhzY5DeantG+/FzLfNv9bRlv1Yeq3sOGuKNQ4vL5l+VaLXiOnssJERZmmIiIPlUTtja57yGtaC5xPANaLknwAC8vYrsbHVzyzQYnQPMj3SWkkfC7vOLrWkZbnzKtrfvtP8AJsP+Txm0lTdp6iJti8+vut/MV5qcOqCZSbp8TLc0cLJm/agmikv49191rJtjK6BwM9HUNaCCbxSZbX17zR8F8tnsY7J+V/ou0JBsRrcEHkQdQfNTeHaOsgNm1UrdWi/aOLc/1HWJIySDQjkbqJnSdK4xVlp5OPpu9I62zG1763svgW2AVs/+PaxwyyubOAS4NmijkJA+kiJc3026kdRZfP8Af9LK35/D6J9uLmRuhu13oSDI7QX0d0sVGzS6tgaDsMLo47WIp4yfxOYHu/xOK361Gy2Mx1dLHJGMumVzOOR7dHM9XI8wQea26sgREQEREBERAREQEREHBKpfezj/AMorG07HdyGwdY8ZH6u9jRbzDlae1WOiipJZzxa05R9p50aPb7gV51fOXSFzjdxcCSeZd2jifWSfaq2TD5OPo+QPtuVit1b+n4FfYHVn4W/BbHZjAn1tRHBHoXZczuTWBri5x8hw6kgc1VZgYzsxVOw81bGXgD8jjrmAAHet9jN3b9VDIae/G/qXs2lwiKOnbAGDsgzs8pFwWWsQQeNxe/W5XnzeLu4/dlQ2SIE00jxkJ/4Z7xMTjx6WJ4i/MFX7KoBBTC1wOmvtU03cbQHDa6ORx+beOzlH3Drmt90gO8geqj1PAC0m9uHDQeiTxWVDThtj5cfw/wC9VXa2nrBjwRcag8COFl2UA3R7U/KaUQSH52AADqYrWadebfRP5TzU/V1BcONguVC96O1HyOkyR6zT9xgHGx0cfDp60kVPvKxdtfWyO/4UQtm+62+RreRLjd1vFQCooCTqLEjMerW8vcpMWDg43ZEczz/aTH6viB/JcT0xLSx5s59pJ3W9FvEMF/D4jqqbX0g8kJB+CsDD8Cqv3fFPPEezfmbGTxfHocp5i9i5h55PK+z3b7s/3lUfKKhuWkjdo21u1LeEY+7wLj6hx0v+sw2OWExPaDGRly8AAOFrcLaWtwsFbvCvZ5m4j0tRlOfw4Rzf0v8AI3S+twLG5GTkH8JIfwv4t8bdVIdstk5KCoy2zMeSYnfVdf043dMw5cna81HszR4sLRfqY2nR3XtIzofBUWTfdhtMKaoETnHsZgLE8iO60m/1mnuH7uX7Ku0Ly80kEgkA5hc8myW7sn4Hjj436q9N3e1XyymySaTRdx4PE20DvHp7+YVolEwlyIisqIiICIiAi4JUD2o3rtw+odFJR1LmNNu0AAa7qWB1i5o68EE9XBKrCP8AaAoibdhUH8IjLh45M4d7lGNsd+0r7sogIWcM5BdMRr6IIDYz55j8EGy3ubSdtP8AJ2HuQgl3jKQP4QSPMlQADvfmb/C5R+PahxLjIC699b3dc8S4n0iTxK3dBWMmeBGSSXAgWIcbNdew5+roqTC8OzWWLPwj4dVeG67ZD5FTdrKLTzBpIOhYwDustyN7k+JtyUJ3abH/ACuds0rfmYbGxGj5LXazyFw4+oc1dgCmIRLkLDxXC4qmF0U7A+Nw1B8NQR0IIBB8FmLgqyrzhtVsa/DZXRuBcw96N9vSYGvB4cHDmP5ELSvNvV4stoA08Tw4+1XPvuq42YaGua0ySTMbFcAlrgcznNuNDlBHTvLzZV1T5HmxOW9hYWFuWg52VfKttM9n9sRQVUc7DcMIEmUts6N3pNBAOZxGoHUAkiy9OUVUyWNkkZDmPaHtI4FrhmB9YK8p4ZsPV1LYXRU0srXd1tgWx57Xe58htZoOhI00tmBFl6Q3f4HUUVDHBVPY57L2EYIaxh1EYJ1dl11/yurKpESvOO2e2TKzEKiSOQOEZEMBOjGN9F0uboXX18R1XoDHcNdU00sTJXQukYWiRgBcy4tcA/78QvP+J7nsQhdKTE2RrGOtLBa0gc1zdYPSBF7nIOHAO5RMbGra9rG3b3o4jZgt9JLb0tL3F/gt1sjsZJiMxhN2xhwfVyj9TYGHm4j2DXpeDUDnta6IZWPYC8FxvcjXM3S2gFgfHjYK6N0W0cklGxscbiYw8Oa2wbK8uDi9zspOezm8bXzdAo0ttaVBQsgjbHE0MjYMrWjgAFkLpE8kAkWJAuONjbUXC7qyrVbSbOxV0DoZRodWuHpMcODm+IVBY3g0tJM6KUBrw7j9XOfRkH93IND0J87eklHNs9j46+G1gJWghjuoPFjj9k+42I8YmExLz60Aj0SbBwDSe8WD6SE/eYdR4epbbZvaB9HUNnYb5AM9z9LCeD/MeienHkFh11E+nkfHNdj2EB+bkQfm5v6XcufitFW46I7dmDcOvcDuszXEjQeD2u4jkqaWekJNsG3D2vjELo8zS82IOji9zr2DQLgtte7ePebfbYFLK6LNMblziWd0Nd2Z9HM0cDztxAIB1uvKL6xnaF8Uro3gNLMgOrhZwd3RcW09bR6pHhEeMYxlhjmnfED3yXOZEATfvAWB5m7tTy4FXhV6Pnx2mjcGPmia5xDQ0vaCSTYC1+JKzlANjN0NNRfOT/PzGxOb6MEcLM+tbqRy4BT9SgREQF8p6dj25XtDmniHAEH1HRfVEELx7dNh1Xe8XZuPOPQfpNwPMWPiofJ+z2ATkqrs4ZXscRYi329PjorkRB5+xPcJVU7HPp3MqHXAAByPA5loku2/Dnfjbitnus3eV1LiLZqtkrGMY8jMWOZmIyAXbIde8T6PJXciDq2MDgAOenXr5rsiICqXHcX2knkkbTwNgizODS0fOFoNgS94cLka6AK2kQeeqzdxjdUb1Ill0I+cma+wPEDNMy3sUl2E3Mujd2mIG7R6MAy5TrfvhhLQ24HdBJPMgEtNwIg6RxBoAaAAAAANAANAABwC72REBcELlEFc7e7oIsQk7emeIJ73cbdx9+JsODjz5HmL6mFM3F4lA7NTzwMf9pj5Wv8AUMoa3/VX2iCudhMNx2mmayulbPASbue9rntGR3A+kTmy8SRa/BWKFyiAiIg1uIbP08xc6SJhe9hjL8oz5HCxAdy4/BUS7c7ibqiRjMzmteQJp5gyJw5OEbcznAj/APAvRCIITgW6LDqYC8IldzMhuL+DBZtr9RfxUwpqNkTQ2NjWNHANAA9gX2RAREQEREBERAREQEREBERAREQEREBERAREQEREBERAREQEREBERAREQEREH//Z"/>
          <p:cNvSpPr>
            <a:spLocks noChangeAspect="1" noChangeArrowheads="1"/>
          </p:cNvSpPr>
          <p:nvPr/>
        </p:nvSpPr>
        <p:spPr bwMode="auto">
          <a:xfrm>
            <a:off x="80963"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71692" name="AutoShape 12" descr="data:image/jpg;base64,/9j/4AAQSkZJRgABAQAAAQABAAD/2wCEAAkGBhIQEBQUEBQWFRQWFxoWGBgWFxgYFRgWFhUWFBcWGBUYHScgFxkjGhgWIC8gIycuLCwsFR4xNTAqNSYrLCkBCQoKDgwOFw8PFy4kHiU0NSwuMyk1NTAsKiwvKSwpKTUpLCk1Ki81KSkuKi0pLC8wLCwsLCksLCkpKSwpKSkpLP/AABEIAOEA4QMBIgACEQEDEQH/xAAcAAEAAgIDAQAAAAAAAAAAAAAABgcEBQECCAP/xABJEAABAwIDBQQFCQUGBAcAAAABAAIDBBEFEiEGBzFBURMiYXEygZGhsRQjM0JSYnKCkggVssHCU2Oi0eHwQ0RUkxYXNKOz0vH/xAAaAQEAAgMBAAAAAAAAAAAAAAAAAQIDBAUG/8QALREBAAICAQIEBQMFAQAAAAAAAAECAxEEITEFEkFREyJhcZFCsdGBocHh8BT/2gAMAwEAAhEDEQA/ALxREQEREBEWDX43BAQJpGsv9o2GvDXgEGci6RTNcAWkEHgQbg+RHFd0BERAREQEREBERAREQEREBERAREQEREBERAREQEREBafENqIISQXFzhxawZiPM8B6ytlVxF7HNabEtIB6EjiqxrIXRPLJAQRy/wB8bqlp0tEbS1u27XEhsLxoTdxZb1gEqkt4G1cVRUPZO57mscbhgFnOHPMToPCykm0m0nYwjsLF1jcc78OHO2unNVfS0zZXEvvmJJPrWPe+6fskGzG8N1CbUzpmM5sc5r4z5tI09St3ZrfHS1NmzAxv62u3z6hVFR7PxeCzfkMUWrbXUefXY17vR1PUNkaHMcHNPAg3BX1VebvMejjYIZCWmQ3Y4+gTwy3+qT46HhxVhXWas7hWY05REVkCIiAiIgIiICIl0BEul0BFxdc3QEXF1ygIiICIiAiIg4uqX3mbyvnuzpYWvETi18riQXWPeYy31eWY31Gg0ubgxB5EUhb6QY4jzDSR77LzfDRCV7GOc1ocQ3M/Rrbm2Zx5ALU5GaccxEerqcDh15Fb2mez6yTxV7bxHLJxMbjY36g/zHrC+mGscw5JYw7W13tB99lu5d2GGssZ8UY0j+xy39RzOIWRV1+EU8eSOqqpnjmYu0v4Xys/iU+ndr3wzv5YmY+0sTEaSGOFsjYQ4l7W9yQ2AJ1PdJ4AdFnVMNI2I5A1zwO6Awvc5w4AuIIF9NTYKLDbulzEOZKAPrFg19Qcbe0rJZt7RW+kd+hynr7MMxruk9M7OO80NuLZBYAAcBpp19qsTZHE3TRFrzd0ZDbniWkXaT46EHyuoLsbSnEojNTECIOLC54IOZoaTlZbXiOYVlYRhLKaPK3Uk3c48SbW9Q8FkpEwpaYZ6IiyqCIiAiIgIiIBVBb4d4ldS4o+GkqHxRsjju1uW2ZzcxOo42I9ivwryVvLqxPjNYf74x/9u0X9KDk71sW/62X/AA//AFXQ708WP/Oze0f5LRYfWNiN3wslGndfmt7WOa4e1SrDNoMFdYVeGSM6up6mU/4JX/1KRgnehiv/AFs/6v8ARdTvNxX/AK6f9ZTbg4Xnh/dQlDCwmQS5rh19AL+HQkaqTbut2VDidMHzVnZTl7miJro82UWynI7va6+xBZe4nFKqqoZpquaSUmcsaZHF1msjYTa/DVx9ispaDYnZRmF0jaaN5eGuc7M4AEl7r6gdBYepb9QCIiAiIgIiIOCFQ+2Wyz6Kd3dPYuJMbraWOuQnkRw8VfK1mPYhDBA+SpsYwNQQDmJ4NDTxJWtyMMZK9Z1p0OBy78bJ8sb30088Fi5ZFm0aC49ALn2BS+s25gBPyfD6ZnQvY1zvOwAA8tVhSbw63gxzIhy7KJjfiCuR5aR+r8PW/Ez27Ytfef4iWni2NqZvQppXX+44D2lbKg3LTSOAn7OnYTqXOa51vutB4+ZWFVbSVkt+0qZj4Z3AexpA9y1M0ZeDmJPmSVlplpX3aubjZssT0rH2jf8A34ejdn8EhoqaOCnbljYLDmTc3LieZJubrZqmt0OOSxVPyWR5dFI0lgJvkkb3u70Dm306geKuVdbFkjJXcPKcjj2wX8lhERZWuIiICIiAiIg4cdFF8Q2VwrEbmSKnmcb3cwtz/rjIJ9q2u1FZ2NDUyfYgkd7GOK8cU7srgdfGxy+8cP8ARBf+Nfs7Uj7upJ5YD9l9pWeWtnW8yVAsb3CYnBcxCOob/dvDXfokt7ASojR7WV9OSIaudobfRkz8unhexHqW9ot9GLxf8znHSRkbvflv70EYxLAKqluKiCWLh6bHNHhqR8FgEc1adLv/AK8ttUQU0zLgG7HNve+lsxHI8liybW4RXytZPhIie9wYH0s+XVxyjuZWt5hBfuxdJ2WHUjDxbBFe/Uxgn3krdLqxgAAGgGgHgNF2QEREBERAREQFX++An5NDbh2uvnkNv5qwFDt6dLnw9zv7N7HeonIf4lg5EbxWbvh9oryccz7qswDZueue5sDQcoBcXEBoBJt58/YpG3dVIwXnqYIh6z73ZVDIqp7Lhj3Nva+Vzm3twBsdV8S8l2ut+Z8PH1ri0tjiOtdy9llx8i1vlyRWPtuU6/8ACeFRfTYhmPSPL7rZljYgMFbG5sXyh77HK7XR1tDZ2UEX8FEOC+kNM9/oMc78LS74K3xY18tI/dj/APLPSb5rT/b9mdsvV9lW07+krAfzHKfV3l6GXn6k2PrnkGOnl01BLcouNRq63gr8gfma0kWJAvzsbcLhb/B3ETEw4Xjc0telqzE+j6ouAuV0HBEREBERAREQYeMMhdTyiqy9hkPaZ9GZLd7MellRGI1+yj5MraaoF3WzxZmt48cr5OH5VK9/uO9nBT0uuWdznSWvfs4gDy+8Q78ipXA9ka2pZ2tPTSyx5spe2MubcEXFhqbaXsgtfDdyWG4hA2oop6mOOQusJGtPouLSMpANrgjitFj+4hlL6WJ0zL6tFQOyJHgcxv6gpdiO3P7jwakiIvWyQ5hG/QsdIS975RyAc4jLzItyKoLE8TlqZXS1D3SSPN3Ocbk/5DwGgQSv/wAq6l7gKeooqkngIqplz+V+UrZbL7rMRhxOl7ele2Js8bnPFnMAY4OJJaTYaKu4rg3HEEW6+pXduB23mlkkoqh7ngM7SIuJJblID2XOtiHAgcsp6oLwREQEREBERAREQFr8cwsVVPLCTl7Rpbe17HkbXF7HxWwXUlRMbjUrVtNZiY7q/p9ztODeSeV3UNDWg+4n3rYt3d4bA3NI3Qc5ZDb4gKGY9vIrjJJG0thDXOacgu7uuLfSdfpyAURrK6SV15Xve6/F7i72XOi5Vs2GnStPy9Pj4fNyx5smbUT7f61C06jaPBaT6KOORw/sow7/ANx2nvWkxDe1JwpYWRDq7vH2CwHvUSodm6qf6KCRw65SG/qNgvrjuy1RRNjdUNDe0vYBwcRlte9tBoevIrHbPmmN1jUfRsY+FxK2it7+a31n/DriW1NXU37ad5B+qDlZ+ltgfWri2Dq+1w6nde5DMp/IS3+SrHY3Z6kqmyOqp+yyEANzMbmBF73crV2XgpYoeyo3h7GE3s/PYu11PitjhxffmtPdo+L2xRX4WOuprPt07N0FyuAuV0nnBERAREQEREFH/tIUD70k4ByASRE9HOyuF/MB3sVa7M7wK6gZ2dLO5rS65Zla9tyBcgOBIJ8Fbu9DehBT1MlBU0bamEsYX3kLHZnDMLd02IGUgggrQ7LboqLFqYVVLJUUzS9zQyTJLqwjVrgGm3LXXRBU+KYxNVSOmqHukleblzjrpwHQADgBoLKf7O7Fx4fQ/vTE4O2bmYIaZxyh+c27WS4Ita5DSNbXOhCk+D7v8Dw2syV1a2WeItPZTWjjBcA9pc3UO0LTYm3UKVb1cDnxbD4mYf2cze1EhIkaGuaxr22Dr2Orjz5IKx2r3g4RV0ckcWGiGoIGR7WQtDCHA3zss4i19LLjcBhrnYr2liGxwPdfl3y2No9d3H8pWkbuixMy9kYY2v00dPCCAeBtnvb1clfe7Td83CKYtLg+eQh0rwCBp6LG31ytuePEknTgAmSwJ8bhY4Nc9uYuy5QQXXtfUDhp1Ws2t2kFPEWRuHbPORouCW3Fy8jlZpvr1CrDCs2R87TaWeQRRni4MvfMCfuh7uveCrMpiF4osHB6kPgYQ/PYZS7q5uhv43WcrIEREBERAXUrsuqCh9uqXs8RqByL84/OA4+8laaCtki1jcWnq3Q+3iPUrH3kSUsNS101KZXvYDm7VzG2aS21gDcj+axthcHocQ7bPTNYWFtg2SQ6Ovqbu6hcW+DeWaxPV7LFzfLxK3vSda+n290KdtBVHjUTf91/+axqiskkt2j3vt9pznfEq6n7A4YzV0LR+KR4+LlrqjDsCi9L5PfoJHPPsa4lXniX/VeGGniuH9GKf6RCobKxNztVaWoj+01rx5tJaf4lkVGMYDHwhD/wxvP8RCyNltqqB1WyOlpOydIHN7SzQbAF9rAk65R7kw4ox5InzwczkX5HHtX4No9dz9OqwwuVwFyuu8mIiICIiAiIg8lb1q3tcZrHcbSZB5RtEf8ASpPsNvs/dtHHTfJWvazN3hKWuOZznXsWkc7cVnbQbh8QlqZZmSU8naSvky53sPfcXc2259eSi1fucxiLT5KXtGvzb438fDNf3INNtltCK+umqspaJHXDTYkBrWsa2/A2DVdm77ejhVPh9NTyVHZvjjDXB8cgGbi7vBpbxJ5qj6rZGsgDvlFLUMAGhdDIBf8AFay0zmEHUEe74oJlvdxyOsxaaSF7ZIg2NjHN1aQIwSQfxF3vVqbBY2ML2ZZVSd5znPc1rie850pjY3wFm305Arz21vM+atnbyJzaXCKFxIjbSCZw4B0hAbr5Av8A1FJGup6meds1S85pqqTiBwaXAaDkABw8PbMKeQRkADSBtm34dpI0WA8hl96jWzM5bAb+TR0sSL+8n1Kb0FE2eRrekrfXlYG3PW5WLuyJ/s3RdlSxt55bnzOt/NbRdWNAFhwGi7LKxiIiAiIgLghcogrjfLS/NU8gHB7mH87Q7X9HvVZ01dJFfsnuZm0OVxbe1yL28yrm3oUufDnn7DmP9jsp/iVR7P0LJ6qGKQkMe8MJbbML9CQRxtyXH5dZjN09Xr/CslZ4k+brFd/ywppC/wBMl34iT8V0urppt19Azi17/wAbz8G2C2kOyVDCLtp4gBzc0H3uupjg5J7yrbxvBXpSsqEZGXGzQXHoASfYFItl8Dq21UEjaeWzJGuJLCBluLnvW5XVoVG2uHU/dE0en1Y2l1v0CwTDt4FDO8MbLZx0Ae1zQT0BItfwurU42OLRu/VizeJcjJSfLgnU++/4SNq7LgLldV5cREQEREBa/H8VFLSzzkX7KN8libAlrS4C/K5AHrWwUa3jYdPU4XUw0rM8sjAxrczW3Bc3Nq4gejfmgr2h/aQiNu2o5G+LJGu9zg34rf0e/wAwp/pumi/HFf8A+MuVG127nFIR36KfS+rWl4t5suFoKrDpYvpY3s/G1zfiEHq+h3n4VMQI6yK54BxLDf8AOAsyurqKeGWQGnnDGOdxjk0a0nx6Lx8x5HBdUEopdqzM9rJaOilL3Bv0Ajd3iBxgLNdV6U2h2BpK7sjO12aFpYwseWkNNri2oI0HFeZd3VD22LUTOI7eNx8mO7Q+5pXr4IIVDurpow0RPkAabgOs63rsCthhOx3yeRrg8FoN7ZbHmeN+vwUmRRqE7lwFyiKUCIiAiIgIiIMXEqBlRE+KQXY8ZXC9tD48lTGM4vT09QW0MEY7N1hK/NI4uafSaHGwAPA2vpdXZUeibcbH4LzjHHeQNkdlu4BzrXtd1nOI521K53Ntry69XoPBccXm/mmdR6ei0d2e1E9VJOyokLyGtc24AsLkECwHULR7zNq3TTGmidaKPR9j6b+YPUN4W63WTSS0GFNklp6ozzujLGtFst3WIJsNACL6lV695JJcbkm5J6niVr5c1oxxSZ6+rf4vEx35Fs8V1WO24119eg1pOguT0Gq+k9K+M2kY5pOoDmkXHr4hTyjqXYLRwy9i18tTdzi4kFgABazQfZNz43UZ2m2umry3tQwBl8oYDz43JNysFsdaV6z8zfxcjJmv8tY8nbe/b2hae7jHHVVEO0N3xns3E8SAAWk+OUj2KVKAbnqZwppnng6TTxytAJ9unqU/XawTM46zLxvOpWnIvWvbYiIszTEREBRnb7beLCaUzSDO9xyRR3sXvtfjyaBqT5cyFJl56/aKr3OxCGK/djgD7crySOB08mNQR+u334vI8ubO2Icmxxx5R4d5pJ9qs3dFtvV19NWy172yMgDcpMbW65JHvvlGugb7VW2ym7uhrqZr3YpDBOb5onhoy94gDvPaXXFjp1Vm4RsY/DMCxCGB4qpJmyZTA0kntI2wgBoJuRqdEFeHfBBN/wCswiimPVrQx36i1xQ7S7OTfTYZPCTzhlzD2F4+CjWD7uMRqnvZHTSBzAHOEg7IhpNhbtLZjx0HRYuNbF1tCA6rppImE2zEXbc8BmBtf1qRbW7PCMDkxFkmHS1XbRNc8RzNGWxbkJzZeWbqrrCpH9nfZ9gM1WJmudl7F0Vjnju5rwXE6EODdLePQq7goHKIiAiIgIiICIiAiIg4cqU292Skpah8jGkwSOLg4C4aTqWu6a8FdZUC3jbV1NFJG2AsDHsJJczMbg2trpwIWpy61nHu3o6nheTLTPrHqd+kqmjYXGzQSegFz7ApnsZsBNPKySojLIWkOs8WLyNQ0N45b8SeXXlI92W0ctUagVDmuLcjm91rbA5geAGl7LB3tVhBg7KU2Ie17WPNtC0gloP4tT0WlTDSlPizO/o7OXmZsuaeLERWZ9e/pvp2SbbrZx9dTsjhLc7JA7vGwtlc0jQHqDbwVf4psRHh4Y+ulc5ryQGwNBJIF7F7yMvnYrJ3c7XQ0bZxUvIDi1zdC4kgOBGnhZd9vdtqaugbHCJMzXhwc5oAtZwI435hZMlsWSvxPX2YePi5WDLHHjfk31mI9/aUo2H2ugqHfJqeF0TI47tuQbgEA8Oet7qZqj93FX2eJQ/fzM9rCR7wFeC2uLkm9Ny5ninHrgz6r2mNuyIi2nLEREBU3v8A9iZagR1tO0vMTezla0XcI7lzZABxAJcD5g8AVcZVB7Wb7q+kxKphi7J0UUrmNa9mvc7p7zSCdQfagp026eSyWMliDZGlzAb2c0kag2IuOYuPap7Ub16WpN63CKSVx4vjJiefzBpJ9ZXLMc2dns19JWU/euBFMHsaTYE2c7y5ckEXo9v8Sh9CsqB4GVzh7HEhfbG95OI1sHYVM5fESCRlYCSDcXcG3NvPkpDUbM7PSPe2PEZ6dwcRaaAvAsSLAtA09a2eA7qMJlkBdjEMrb+gzs4pD4d+RxH6UG4/Ztw6QNrJjcRu7ONvRzm53u9gc39au4LAwLDIKanZFSta2Fos0NNxbmb/AFiTck8ys9AREQEREBERAREQEREHBVe74aS8EEn2ZC39bSf6PerDUT3lPpxQn5S9zGl7ACxuZ5de4AaSOQN/BYc1PPSaw2uHmjDnpee0SpRryOBIvxsSL+fVfKJo7w8fiAVthimHtPdgqJR1fM1g9jGXHtXxO1cY1hoqdpNtZO1mNyHcy+x4AejzXMrw8musvTZPGcETutZlhXWbT4PPL9HDK/8ACxxHttZdJNuqtoJY+KEC9zFC2M/qDbqD4rtjWVDnGSpnc0/VMr8tuXdzWWWvAie9mrfx6f04/wAytDC8EqKWohlmayEMkY49tLFFoHAnR7geHxV6NdfULxENSvT25ja35dhzY5DeantG+/FzLfNv9bRlv1Yeq3sOGuKNQ4vL5l+VaLXiOnssJERZmmIiIPlUTtja57yGtaC5xPANaLknwAC8vYrsbHVzyzQYnQPMj3SWkkfC7vOLrWkZbnzKtrfvtP8AJsP+Txm0lTdp6iJti8+vut/MV5qcOqCZSbp8TLc0cLJm/agmikv49191rJtjK6BwM9HUNaCCbxSZbX17zR8F8tnsY7J+V/ou0JBsRrcEHkQdQfNTeHaOsgNm1UrdWi/aOLc/1HWJIySDQjkbqJnSdK4xVlp5OPpu9I62zG1763svgW2AVs/+PaxwyyubOAS4NmijkJA+kiJc3026kdRZfP8Af9LK35/D6J9uLmRuhu13oSDI7QX0d0sVGzS6tgaDsMLo47WIp4yfxOYHu/xOK361Gy2Mx1dLHJGMumVzOOR7dHM9XI8wQea26sgREQEREBERAREQEREHBKpfezj/AMorG07HdyGwdY8ZH6u9jRbzDlae1WOiipJZzxa05R9p50aPb7gV51fOXSFzjdxcCSeZd2jifWSfaq2TD5OPo+QPtuVit1b+n4FfYHVn4W/BbHZjAn1tRHBHoXZczuTWBri5x8hw6kgc1VZgYzsxVOw81bGXgD8jjrmAAHet9jN3b9VDIae/G/qXs2lwiKOnbAGDsgzs8pFwWWsQQeNxe/W5XnzeLu4/dlQ2SIE00jxkJ/4Z7xMTjx6WJ4i/MFX7KoBBTC1wOmvtU03cbQHDa6ORx+beOzlH3Drmt90gO8geqj1PAC0m9uHDQeiTxWVDThtj5cfw/wC9VXa2nrBjwRcag8COFl2UA3R7U/KaUQSH52AADqYrWadebfRP5TzU/V1BcONguVC96O1HyOkyR6zT9xgHGx0cfDp60kVPvKxdtfWyO/4UQtm+62+RreRLjd1vFQCooCTqLEjMerW8vcpMWDg43ZEczz/aTH6viB/JcT0xLSx5s59pJ3W9FvEMF/D4jqqbX0g8kJB+CsDD8Cqv3fFPPEezfmbGTxfHocp5i9i5h55PK+z3b7s/3lUfKKhuWkjdo21u1LeEY+7wLj6hx0v+sw2OWExPaDGRly8AAOFrcLaWtwsFbvCvZ5m4j0tRlOfw4Rzf0v8AI3S+twLG5GTkH8JIfwv4t8bdVIdstk5KCoy2zMeSYnfVdf043dMw5cna81HszR4sLRfqY2nR3XtIzofBUWTfdhtMKaoETnHsZgLE8iO60m/1mnuH7uX7Ku0Ly80kEgkA5hc8myW7sn4Hjj436q9N3e1XyymySaTRdx4PE20DvHp7+YVolEwlyIisqIiICIiAi4JUD2o3rtw+odFJR1LmNNu0AAa7qWB1i5o68EE9XBKrCP8AaAoibdhUH8IjLh45M4d7lGNsd+0r7sogIWcM5BdMRr6IIDYz55j8EGy3ubSdtP8AJ2HuQgl3jKQP4QSPMlQADvfmb/C5R+PahxLjIC699b3dc8S4n0iTxK3dBWMmeBGSSXAgWIcbNdew5+roqTC8OzWWLPwj4dVeG67ZD5FTdrKLTzBpIOhYwDustyN7k+JtyUJ3abH/ACuds0rfmYbGxGj5LXazyFw4+oc1dgCmIRLkLDxXC4qmF0U7A+Nw1B8NQR0IIBB8FmLgqyrzhtVsa/DZXRuBcw96N9vSYGvB4cHDmP5ELSvNvV4stoA08Tw4+1XPvuq42YaGua0ySTMbFcAlrgcznNuNDlBHTvLzZV1T5HmxOW9hYWFuWg52VfKttM9n9sRQVUc7DcMIEmUts6N3pNBAOZxGoHUAkiy9OUVUyWNkkZDmPaHtI4FrhmB9YK8p4ZsPV1LYXRU0srXd1tgWx57Xe58htZoOhI00tmBFl6Q3f4HUUVDHBVPY57L2EYIaxh1EYJ1dl11/yurKpESvOO2e2TKzEKiSOQOEZEMBOjGN9F0uboXX18R1XoDHcNdU00sTJXQukYWiRgBcy4tcA/78QvP+J7nsQhdKTE2RrGOtLBa0gc1zdYPSBF7nIOHAO5RMbGra9rG3b3o4jZgt9JLb0tL3F/gt1sjsZJiMxhN2xhwfVyj9TYGHm4j2DXpeDUDnta6IZWPYC8FxvcjXM3S2gFgfHjYK6N0W0cklGxscbiYw8Oa2wbK8uDi9zspOezm8bXzdAo0ttaVBQsgjbHE0MjYMrWjgAFkLpE8kAkWJAuONjbUXC7qyrVbSbOxV0DoZRodWuHpMcODm+IVBY3g0tJM6KUBrw7j9XOfRkH93IND0J87eklHNs9j46+G1gJWghjuoPFjj9k+42I8YmExLz60Aj0SbBwDSe8WD6SE/eYdR4epbbZvaB9HUNnYb5AM9z9LCeD/MeienHkFh11E+nkfHNdj2EB+bkQfm5v6XcufitFW46I7dmDcOvcDuszXEjQeD2u4jkqaWekJNsG3D2vjELo8zS82IOji9zr2DQLgtte7ePebfbYFLK6LNMblziWd0Nd2Z9HM0cDztxAIB1uvKL6xnaF8Uro3gNLMgOrhZwd3RcW09bR6pHhEeMYxlhjmnfED3yXOZEATfvAWB5m7tTy4FXhV6Pnx2mjcGPmia5xDQ0vaCSTYC1+JKzlANjN0NNRfOT/PzGxOb6MEcLM+tbqRy4BT9SgREQF8p6dj25XtDmniHAEH1HRfVEELx7dNh1Xe8XZuPOPQfpNwPMWPiofJ+z2ATkqrs4ZXscRYi329PjorkRB5+xPcJVU7HPp3MqHXAAByPA5loku2/Dnfjbitnus3eV1LiLZqtkrGMY8jMWOZmIyAXbIde8T6PJXciDq2MDgAOenXr5rsiICqXHcX2knkkbTwNgizODS0fOFoNgS94cLka6AK2kQeeqzdxjdUb1Ill0I+cma+wPEDNMy3sUl2E3Mujd2mIG7R6MAy5TrfvhhLQ24HdBJPMgEtNwIg6RxBoAaAAAAANAANAABwC72REBcELlEFc7e7oIsQk7emeIJ73cbdx9+JsODjz5HmL6mFM3F4lA7NTzwMf9pj5Wv8AUMoa3/VX2iCudhMNx2mmayulbPASbue9rntGR3A+kTmy8SRa/BWKFyiAiIg1uIbP08xc6SJhe9hjL8oz5HCxAdy4/BUS7c7ibqiRjMzmteQJp5gyJw5OEbcznAj/APAvRCIITgW6LDqYC8IldzMhuL+DBZtr9RfxUwpqNkTQ2NjWNHANAA9gX2RAREQEREBERAREQEREBERAREQEREBERAREQEREBERAREQEREBERAREQEREH//Z"/>
          <p:cNvSpPr>
            <a:spLocks noChangeAspect="1" noChangeArrowheads="1"/>
          </p:cNvSpPr>
          <p:nvPr/>
        </p:nvSpPr>
        <p:spPr bwMode="auto">
          <a:xfrm>
            <a:off x="80963"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71694" name="AutoShape 14" descr="data:image/jpg;base64,/9j/4AAQSkZJRgABAQAAAQABAAD/2wCEAAkGBhIQEBQUEBQWFRQWFxoWGBgWFxgYFRgWFhUWFBcWGBUYHScgFxkjGhgWIC8gIycuLCwsFR4xNTAqNSYrLCkBCQoKDgwOFw8PFy4kHiU0NSwuMyk1NTAsKiwvKSwpKTUpLCk1Ki81KSkuKi0pLC8wLCwsLCksLCkpKSwpKSkpLP/AABEIAOEA4QMBIgACEQEDEQH/xAAcAAEAAgIDAQAAAAAAAAAAAAAABgcEBQECCAP/xABJEAABAwIDBQQFCQUGBAcAAAABAAIDBBEFEiEGBzFBURMiYXEygZGhsRQjM0JSYnKCkggVssHCU2Oi0eHwQ0RUkxYXNKOz0vH/xAAaAQEAAgMBAAAAAAAAAAAAAAAAAQIDBAUG/8QALREBAAICAQIEBQMFAQAAAAAAAAECAxEEITEFEkFREyJhcZFCsdGBocHh8BT/2gAMAwEAAhEDEQA/ALxREQEREBEWDX43BAQJpGsv9o2GvDXgEGci6RTNcAWkEHgQbg+RHFd0BERAREQEREBERAREQEREBERAREQEREBERAREQEREBafENqIISQXFzhxawZiPM8B6ytlVxF7HNabEtIB6EjiqxrIXRPLJAQRy/wB8bqlp0tEbS1u27XEhsLxoTdxZb1gEqkt4G1cVRUPZO57mscbhgFnOHPMToPCykm0m0nYwjsLF1jcc78OHO2unNVfS0zZXEvvmJJPrWPe+6fskGzG8N1CbUzpmM5sc5r4z5tI09St3ZrfHS1NmzAxv62u3z6hVFR7PxeCzfkMUWrbXUefXY17vR1PUNkaHMcHNPAg3BX1VebvMejjYIZCWmQ3Y4+gTwy3+qT46HhxVhXWas7hWY05REVkCIiAiIgIiICIl0BEul0BFxdc3QEXF1ygIiICIiAiIg4uqX3mbyvnuzpYWvETi18riQXWPeYy31eWY31Gg0ubgxB5EUhb6QY4jzDSR77LzfDRCV7GOc1ocQ3M/Rrbm2Zx5ALU5GaccxEerqcDh15Fb2mez6yTxV7bxHLJxMbjY36g/zHrC+mGscw5JYw7W13tB99lu5d2GGssZ8UY0j+xy39RzOIWRV1+EU8eSOqqpnjmYu0v4Xys/iU+ndr3wzv5YmY+0sTEaSGOFsjYQ4l7W9yQ2AJ1PdJ4AdFnVMNI2I5A1zwO6Awvc5w4AuIIF9NTYKLDbulzEOZKAPrFg19Qcbe0rJZt7RW+kd+hynr7MMxruk9M7OO80NuLZBYAAcBpp19qsTZHE3TRFrzd0ZDbniWkXaT46EHyuoLsbSnEojNTECIOLC54IOZoaTlZbXiOYVlYRhLKaPK3Uk3c48SbW9Q8FkpEwpaYZ6IiyqCIiAiIgIiIBVBb4d4ldS4o+GkqHxRsjju1uW2ZzcxOo42I9ivwryVvLqxPjNYf74x/9u0X9KDk71sW/62X/AA//AFXQ708WP/Oze0f5LRYfWNiN3wslGndfmt7WOa4e1SrDNoMFdYVeGSM6up6mU/4JX/1KRgnehiv/AFs/6v8ARdTvNxX/AK6f9ZTbg4Xnh/dQlDCwmQS5rh19AL+HQkaqTbut2VDidMHzVnZTl7miJro82UWynI7va6+xBZe4nFKqqoZpquaSUmcsaZHF1msjYTa/DVx9ispaDYnZRmF0jaaN5eGuc7M4AEl7r6gdBYepb9QCIiAiIgIiIOCFQ+2Wyz6Kd3dPYuJMbraWOuQnkRw8VfK1mPYhDBA+SpsYwNQQDmJ4NDTxJWtyMMZK9Z1p0OBy78bJ8sb30088Fi5ZFm0aC49ALn2BS+s25gBPyfD6ZnQvY1zvOwAA8tVhSbw63gxzIhy7KJjfiCuR5aR+r8PW/Ez27Ytfef4iWni2NqZvQppXX+44D2lbKg3LTSOAn7OnYTqXOa51vutB4+ZWFVbSVkt+0qZj4Z3AexpA9y1M0ZeDmJPmSVlplpX3aubjZssT0rH2jf8A34ejdn8EhoqaOCnbljYLDmTc3LieZJubrZqmt0OOSxVPyWR5dFI0lgJvkkb3u70Dm306geKuVdbFkjJXcPKcjj2wX8lhERZWuIiICIiAiIg4cdFF8Q2VwrEbmSKnmcb3cwtz/rjIJ9q2u1FZ2NDUyfYgkd7GOK8cU7srgdfGxy+8cP8ARBf+Nfs7Uj7upJ5YD9l9pWeWtnW8yVAsb3CYnBcxCOob/dvDXfokt7ASojR7WV9OSIaudobfRkz8unhexHqW9ot9GLxf8znHSRkbvflv70EYxLAKqluKiCWLh6bHNHhqR8FgEc1adLv/AK8ttUQU0zLgG7HNve+lsxHI8liybW4RXytZPhIie9wYH0s+XVxyjuZWt5hBfuxdJ2WHUjDxbBFe/Uxgn3krdLqxgAAGgGgHgNF2QEREBERAREQFX++An5NDbh2uvnkNv5qwFDt6dLnw9zv7N7HeonIf4lg5EbxWbvh9oryccz7qswDZueue5sDQcoBcXEBoBJt58/YpG3dVIwXnqYIh6z73ZVDIqp7Lhj3Nva+Vzm3twBsdV8S8l2ut+Z8PH1ri0tjiOtdy9llx8i1vlyRWPtuU6/8ACeFRfTYhmPSPL7rZljYgMFbG5sXyh77HK7XR1tDZ2UEX8FEOC+kNM9/oMc78LS74K3xY18tI/dj/APLPSb5rT/b9mdsvV9lW07+krAfzHKfV3l6GXn6k2PrnkGOnl01BLcouNRq63gr8gfma0kWJAvzsbcLhb/B3ETEw4Xjc0telqzE+j6ouAuV0HBEREBERAREQYeMMhdTyiqy9hkPaZ9GZLd7MellRGI1+yj5MraaoF3WzxZmt48cr5OH5VK9/uO9nBT0uuWdznSWvfs4gDy+8Q78ipXA9ka2pZ2tPTSyx5spe2MubcEXFhqbaXsgtfDdyWG4hA2oop6mOOQusJGtPouLSMpANrgjitFj+4hlL6WJ0zL6tFQOyJHgcxv6gpdiO3P7jwakiIvWyQ5hG/QsdIS975RyAc4jLzItyKoLE8TlqZXS1D3SSPN3Ocbk/5DwGgQSv/wAq6l7gKeooqkngIqplz+V+UrZbL7rMRhxOl7ele2Js8bnPFnMAY4OJJaTYaKu4rg3HEEW6+pXduB23mlkkoqh7ngM7SIuJJblID2XOtiHAgcsp6oLwREQEREBERAREQFr8cwsVVPLCTl7Rpbe17HkbXF7HxWwXUlRMbjUrVtNZiY7q/p9ztODeSeV3UNDWg+4n3rYt3d4bA3NI3Qc5ZDb4gKGY9vIrjJJG0thDXOacgu7uuLfSdfpyAURrK6SV15Xve6/F7i72XOi5Vs2GnStPy9Pj4fNyx5smbUT7f61C06jaPBaT6KOORw/sow7/ANx2nvWkxDe1JwpYWRDq7vH2CwHvUSodm6qf6KCRw65SG/qNgvrjuy1RRNjdUNDe0vYBwcRlte9tBoevIrHbPmmN1jUfRsY+FxK2it7+a31n/DriW1NXU37ad5B+qDlZ+ltgfWri2Dq+1w6nde5DMp/IS3+SrHY3Z6kqmyOqp+yyEANzMbmBF73crV2XgpYoeyo3h7GE3s/PYu11PitjhxffmtPdo+L2xRX4WOuprPt07N0FyuAuV0nnBERAREQEREFH/tIUD70k4ByASRE9HOyuF/MB3sVa7M7wK6gZ2dLO5rS65Zla9tyBcgOBIJ8Fbu9DehBT1MlBU0bamEsYX3kLHZnDMLd02IGUgggrQ7LboqLFqYVVLJUUzS9zQyTJLqwjVrgGm3LXXRBU+KYxNVSOmqHukleblzjrpwHQADgBoLKf7O7Fx4fQ/vTE4O2bmYIaZxyh+c27WS4Ita5DSNbXOhCk+D7v8Dw2syV1a2WeItPZTWjjBcA9pc3UO0LTYm3UKVb1cDnxbD4mYf2cze1EhIkaGuaxr22Dr2Orjz5IKx2r3g4RV0ckcWGiGoIGR7WQtDCHA3zss4i19LLjcBhrnYr2liGxwPdfl3y2No9d3H8pWkbuixMy9kYY2v00dPCCAeBtnvb1clfe7Td83CKYtLg+eQh0rwCBp6LG31ytuePEknTgAmSwJ8bhY4Nc9uYuy5QQXXtfUDhp1Ws2t2kFPEWRuHbPORouCW3Fy8jlZpvr1CrDCs2R87TaWeQRRni4MvfMCfuh7uveCrMpiF4osHB6kPgYQ/PYZS7q5uhv43WcrIEREBERAXUrsuqCh9uqXs8RqByL84/OA4+8laaCtki1jcWnq3Q+3iPUrH3kSUsNS101KZXvYDm7VzG2aS21gDcj+axthcHocQ7bPTNYWFtg2SQ6Ovqbu6hcW+DeWaxPV7LFzfLxK3vSda+n290KdtBVHjUTf91/+axqiskkt2j3vt9pznfEq6n7A4YzV0LR+KR4+LlrqjDsCi9L5PfoJHPPsa4lXniX/VeGGniuH9GKf6RCobKxNztVaWoj+01rx5tJaf4lkVGMYDHwhD/wxvP8RCyNltqqB1WyOlpOydIHN7SzQbAF9rAk65R7kw4ox5InzwczkX5HHtX4No9dz9OqwwuVwFyuu8mIiICIiAiIg8lb1q3tcZrHcbSZB5RtEf8ASpPsNvs/dtHHTfJWvazN3hKWuOZznXsWkc7cVnbQbh8QlqZZmSU8naSvky53sPfcXc2259eSi1fucxiLT5KXtGvzb438fDNf3INNtltCK+umqspaJHXDTYkBrWsa2/A2DVdm77ejhVPh9NTyVHZvjjDXB8cgGbi7vBpbxJ5qj6rZGsgDvlFLUMAGhdDIBf8AFay0zmEHUEe74oJlvdxyOsxaaSF7ZIg2NjHN1aQIwSQfxF3vVqbBY2ML2ZZVSd5znPc1rie850pjY3wFm305Arz21vM+atnbyJzaXCKFxIjbSCZw4B0hAbr5Av8A1FJGup6meds1S85pqqTiBwaXAaDkABw8PbMKeQRkADSBtm34dpI0WA8hl96jWzM5bAb+TR0sSL+8n1Kb0FE2eRrekrfXlYG3PW5WLuyJ/s3RdlSxt55bnzOt/NbRdWNAFhwGi7LKxiIiAiIgLghcogrjfLS/NU8gHB7mH87Q7X9HvVZ01dJFfsnuZm0OVxbe1yL28yrm3oUufDnn7DmP9jsp/iVR7P0LJ6qGKQkMe8MJbbML9CQRxtyXH5dZjN09Xr/CslZ4k+brFd/ywppC/wBMl34iT8V0urppt19Azi17/wAbz8G2C2kOyVDCLtp4gBzc0H3uupjg5J7yrbxvBXpSsqEZGXGzQXHoASfYFItl8Dq21UEjaeWzJGuJLCBluLnvW5XVoVG2uHU/dE0en1Y2l1v0CwTDt4FDO8MbLZx0Ae1zQT0BItfwurU42OLRu/VizeJcjJSfLgnU++/4SNq7LgLldV5cREQEREBa/H8VFLSzzkX7KN8libAlrS4C/K5AHrWwUa3jYdPU4XUw0rM8sjAxrczW3Bc3Nq4gejfmgr2h/aQiNu2o5G+LJGu9zg34rf0e/wAwp/pumi/HFf8A+MuVG127nFIR36KfS+rWl4t5suFoKrDpYvpY3s/G1zfiEHq+h3n4VMQI6yK54BxLDf8AOAsyurqKeGWQGnnDGOdxjk0a0nx6Lx8x5HBdUEopdqzM9rJaOilL3Bv0Ajd3iBxgLNdV6U2h2BpK7sjO12aFpYwseWkNNri2oI0HFeZd3VD22LUTOI7eNx8mO7Q+5pXr4IIVDurpow0RPkAabgOs63rsCthhOx3yeRrg8FoN7ZbHmeN+vwUmRRqE7lwFyiKUCIiAiIgIiIMXEqBlRE+KQXY8ZXC9tD48lTGM4vT09QW0MEY7N1hK/NI4uafSaHGwAPA2vpdXZUeibcbH4LzjHHeQNkdlu4BzrXtd1nOI521K53Ntry69XoPBccXm/mmdR6ei0d2e1E9VJOyokLyGtc24AsLkECwHULR7zNq3TTGmidaKPR9j6b+YPUN4W63WTSS0GFNklp6ozzujLGtFst3WIJsNACL6lV695JJcbkm5J6niVr5c1oxxSZ6+rf4vEx35Fs8V1WO24119eg1pOguT0Gq+k9K+M2kY5pOoDmkXHr4hTyjqXYLRwy9i18tTdzi4kFgABazQfZNz43UZ2m2umry3tQwBl8oYDz43JNysFsdaV6z8zfxcjJmv8tY8nbe/b2hae7jHHVVEO0N3xns3E8SAAWk+OUj2KVKAbnqZwppnng6TTxytAJ9unqU/XawTM46zLxvOpWnIvWvbYiIszTEREBRnb7beLCaUzSDO9xyRR3sXvtfjyaBqT5cyFJl56/aKr3OxCGK/djgD7crySOB08mNQR+u334vI8ubO2Icmxxx5R4d5pJ9qs3dFtvV19NWy172yMgDcpMbW65JHvvlGugb7VW2ym7uhrqZr3YpDBOb5onhoy94gDvPaXXFjp1Vm4RsY/DMCxCGB4qpJmyZTA0kntI2wgBoJuRqdEFeHfBBN/wCswiimPVrQx36i1xQ7S7OTfTYZPCTzhlzD2F4+CjWD7uMRqnvZHTSBzAHOEg7IhpNhbtLZjx0HRYuNbF1tCA6rppImE2zEXbc8BmBtf1qRbW7PCMDkxFkmHS1XbRNc8RzNGWxbkJzZeWbqrrCpH9nfZ9gM1WJmudl7F0Vjnju5rwXE6EODdLePQq7goHKIiAiIgIiICIiAiIg4cqU292Skpah8jGkwSOLg4C4aTqWu6a8FdZUC3jbV1NFJG2AsDHsJJczMbg2trpwIWpy61nHu3o6nheTLTPrHqd+kqmjYXGzQSegFz7ApnsZsBNPKySojLIWkOs8WLyNQ0N45b8SeXXlI92W0ctUagVDmuLcjm91rbA5geAGl7LB3tVhBg7KU2Ie17WPNtC0gloP4tT0WlTDSlPizO/o7OXmZsuaeLERWZ9e/pvp2SbbrZx9dTsjhLc7JA7vGwtlc0jQHqDbwVf4psRHh4Y+ulc5ryQGwNBJIF7F7yMvnYrJ3c7XQ0bZxUvIDi1zdC4kgOBGnhZd9vdtqaugbHCJMzXhwc5oAtZwI435hZMlsWSvxPX2YePi5WDLHHjfk31mI9/aUo2H2ugqHfJqeF0TI47tuQbgEA8Oet7qZqj93FX2eJQ/fzM9rCR7wFeC2uLkm9Ny5ninHrgz6r2mNuyIi2nLEREBU3v8A9iZagR1tO0vMTezla0XcI7lzZABxAJcD5g8AVcZVB7Wb7q+kxKphi7J0UUrmNa9mvc7p7zSCdQfagp026eSyWMliDZGlzAb2c0kag2IuOYuPap7Ub16WpN63CKSVx4vjJiefzBpJ9ZXLMc2dns19JWU/euBFMHsaTYE2c7y5ckEXo9v8Sh9CsqB4GVzh7HEhfbG95OI1sHYVM5fESCRlYCSDcXcG3NvPkpDUbM7PSPe2PEZ6dwcRaaAvAsSLAtA09a2eA7qMJlkBdjEMrb+gzs4pD4d+RxH6UG4/Ztw6QNrJjcRu7ONvRzm53u9gc39au4LAwLDIKanZFSta2Fos0NNxbmb/AFiTck8ys9AREQEREBERAREQEREHBVe74aS8EEn2ZC39bSf6PerDUT3lPpxQn5S9zGl7ACxuZ5de4AaSOQN/BYc1PPSaw2uHmjDnpee0SpRryOBIvxsSL+fVfKJo7w8fiAVthimHtPdgqJR1fM1g9jGXHtXxO1cY1hoqdpNtZO1mNyHcy+x4AejzXMrw8musvTZPGcETutZlhXWbT4PPL9HDK/8ACxxHttZdJNuqtoJY+KEC9zFC2M/qDbqD4rtjWVDnGSpnc0/VMr8tuXdzWWWvAie9mrfx6f04/wAytDC8EqKWohlmayEMkY49tLFFoHAnR7geHxV6NdfULxENSvT25ja35dhzY5DeantG+/FzLfNv9bRlv1Yeq3sOGuKNQ4vL5l+VaLXiOnssJERZmmIiIPlUTtja57yGtaC5xPANaLknwAC8vYrsbHVzyzQYnQPMj3SWkkfC7vOLrWkZbnzKtrfvtP8AJsP+Txm0lTdp6iJti8+vut/MV5qcOqCZSbp8TLc0cLJm/agmikv49191rJtjK6BwM9HUNaCCbxSZbX17zR8F8tnsY7J+V/ou0JBsRrcEHkQdQfNTeHaOsgNm1UrdWi/aOLc/1HWJIySDQjkbqJnSdK4xVlp5OPpu9I62zG1763svgW2AVs/+PaxwyyubOAS4NmijkJA+kiJc3026kdRZfP8Af9LK35/D6J9uLmRuhu13oSDI7QX0d0sVGzS6tgaDsMLo47WIp4yfxOYHu/xOK361Gy2Mx1dLHJGMumVzOOR7dHM9XI8wQea26sgREQEREBERAREQEREHBKpfezj/AMorG07HdyGwdY8ZH6u9jRbzDlae1WOiipJZzxa05R9p50aPb7gV51fOXSFzjdxcCSeZd2jifWSfaq2TD5OPo+QPtuVit1b+n4FfYHVn4W/BbHZjAn1tRHBHoXZczuTWBri5x8hw6kgc1VZgYzsxVOw81bGXgD8jjrmAAHet9jN3b9VDIae/G/qXs2lwiKOnbAGDsgzs8pFwWWsQQeNxe/W5XnzeLu4/dlQ2SIE00jxkJ/4Z7xMTjx6WJ4i/MFX7KoBBTC1wOmvtU03cbQHDa6ORx+beOzlH3Drmt90gO8geqj1PAC0m9uHDQeiTxWVDThtj5cfw/wC9VXa2nrBjwRcag8COFl2UA3R7U/KaUQSH52AADqYrWadebfRP5TzU/V1BcONguVC96O1HyOkyR6zT9xgHGx0cfDp60kVPvKxdtfWyO/4UQtm+62+RreRLjd1vFQCooCTqLEjMerW8vcpMWDg43ZEczz/aTH6viB/JcT0xLSx5s59pJ3W9FvEMF/D4jqqbX0g8kJB+CsDD8Cqv3fFPPEezfmbGTxfHocp5i9i5h55PK+z3b7s/3lUfKKhuWkjdo21u1LeEY+7wLj6hx0v+sw2OWExPaDGRly8AAOFrcLaWtwsFbvCvZ5m4j0tRlOfw4Rzf0v8AI3S+twLG5GTkH8JIfwv4t8bdVIdstk5KCoy2zMeSYnfVdf043dMw5cna81HszR4sLRfqY2nR3XtIzofBUWTfdhtMKaoETnHsZgLE8iO60m/1mnuH7uX7Ku0Ly80kEgkA5hc8myW7sn4Hjj436q9N3e1XyymySaTRdx4PE20DvHp7+YVolEwlyIisqIiICIiAi4JUD2o3rtw+odFJR1LmNNu0AAa7qWB1i5o68EE9XBKrCP8AaAoibdhUH8IjLh45M4d7lGNsd+0r7sogIWcM5BdMRr6IIDYz55j8EGy3ubSdtP8AJ2HuQgl3jKQP4QSPMlQADvfmb/C5R+PahxLjIC699b3dc8S4n0iTxK3dBWMmeBGSSXAgWIcbNdew5+roqTC8OzWWLPwj4dVeG67ZD5FTdrKLTzBpIOhYwDustyN7k+JtyUJ3abH/ACuds0rfmYbGxGj5LXazyFw4+oc1dgCmIRLkLDxXC4qmF0U7A+Nw1B8NQR0IIBB8FmLgqyrzhtVsa/DZXRuBcw96N9vSYGvB4cHDmP5ELSvNvV4stoA08Tw4+1XPvuq42YaGua0ySTMbFcAlrgcznNuNDlBHTvLzZV1T5HmxOW9hYWFuWg52VfKttM9n9sRQVUc7DcMIEmUts6N3pNBAOZxGoHUAkiy9OUVUyWNkkZDmPaHtI4FrhmB9YK8p4ZsPV1LYXRU0srXd1tgWx57Xe58htZoOhI00tmBFl6Q3f4HUUVDHBVPY57L2EYIaxh1EYJ1dl11/yurKpESvOO2e2TKzEKiSOQOEZEMBOjGN9F0uboXX18R1XoDHcNdU00sTJXQukYWiRgBcy4tcA/78QvP+J7nsQhdKTE2RrGOtLBa0gc1zdYPSBF7nIOHAO5RMbGra9rG3b3o4jZgt9JLb0tL3F/gt1sjsZJiMxhN2xhwfVyj9TYGHm4j2DXpeDUDnta6IZWPYC8FxvcjXM3S2gFgfHjYK6N0W0cklGxscbiYw8Oa2wbK8uDi9zspOezm8bXzdAo0ttaVBQsgjbHE0MjYMrWjgAFkLpE8kAkWJAuONjbUXC7qyrVbSbOxV0DoZRodWuHpMcODm+IVBY3g0tJM6KUBrw7j9XOfRkH93IND0J87eklHNs9j46+G1gJWghjuoPFjj9k+42I8YmExLz60Aj0SbBwDSe8WD6SE/eYdR4epbbZvaB9HUNnYb5AM9z9LCeD/MeienHkFh11E+nkfHNdj2EB+bkQfm5v6XcufitFW46I7dmDcOvcDuszXEjQeD2u4jkqaWekJNsG3D2vjELo8zS82IOji9zr2DQLgtte7ePebfbYFLK6LNMblziWd0Nd2Z9HM0cDztxAIB1uvKL6xnaF8Uro3gNLMgOrhZwd3RcW09bR6pHhEeMYxlhjmnfED3yXOZEATfvAWB5m7tTy4FXhV6Pnx2mjcGPmia5xDQ0vaCSTYC1+JKzlANjN0NNRfOT/PzGxOb6MEcLM+tbqRy4BT9SgREQF8p6dj25XtDmniHAEH1HRfVEELx7dNh1Xe8XZuPOPQfpNwPMWPiofJ+z2ATkqrs4ZXscRYi329PjorkRB5+xPcJVU7HPp3MqHXAAByPA5loku2/Dnfjbitnus3eV1LiLZqtkrGMY8jMWOZmIyAXbIde8T6PJXciDq2MDgAOenXr5rsiICqXHcX2knkkbTwNgizODS0fOFoNgS94cLka6AK2kQeeqzdxjdUb1Ill0I+cma+wPEDNMy3sUl2E3Mujd2mIG7R6MAy5TrfvhhLQ24HdBJPMgEtNwIg6RxBoAaAAAAANAANAABwC72REBcELlEFc7e7oIsQk7emeIJ73cbdx9+JsODjz5HmL6mFM3F4lA7NTzwMf9pj5Wv8AUMoa3/VX2iCudhMNx2mmayulbPASbue9rntGR3A+kTmy8SRa/BWKFyiAiIg1uIbP08xc6SJhe9hjL8oz5HCxAdy4/BUS7c7ibqiRjMzmteQJp5gyJw5OEbcznAj/APAvRCIITgW6LDqYC8IldzMhuL+DBZtr9RfxUwpqNkTQ2NjWNHANAA9gX2RAREQEREBERAREQEREBERAREQEREBERAREQEREBERAREQEREBERAREQEREH//Z"/>
          <p:cNvSpPr>
            <a:spLocks noChangeAspect="1" noChangeArrowheads="1"/>
          </p:cNvSpPr>
          <p:nvPr/>
        </p:nvSpPr>
        <p:spPr bwMode="auto">
          <a:xfrm>
            <a:off x="80963" y="-1028699"/>
            <a:ext cx="2143125" cy="102870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71695" name="Picture 15" descr="C:\Users\FAMILIA FIERRO CH\Pictures\iglesia y estado.bmp"/>
          <p:cNvPicPr>
            <a:picLocks noChangeAspect="1" noChangeArrowheads="1"/>
          </p:cNvPicPr>
          <p:nvPr/>
        </p:nvPicPr>
        <p:blipFill>
          <a:blip r:embed="rId3" cstate="print"/>
          <a:srcRect/>
          <a:stretch>
            <a:fillRect/>
          </a:stretch>
        </p:blipFill>
        <p:spPr bwMode="auto">
          <a:xfrm>
            <a:off x="6228184" y="2204864"/>
            <a:ext cx="2232248" cy="1930673"/>
          </a:xfrm>
          <a:prstGeom prst="rect">
            <a:avLst/>
          </a:prstGeom>
          <a:noFill/>
        </p:spPr>
      </p:pic>
      <p:pic>
        <p:nvPicPr>
          <p:cNvPr id="71697" name="Picture 17" descr="http://t1.gstatic.com/images?q=tbn:ANd9GcTmGK6wgxuvbAhw_oqJCv9q8kG0dYtfELU_0Au5oDrpMxSVEGrh9g"/>
          <p:cNvPicPr>
            <a:picLocks noChangeAspect="1" noChangeArrowheads="1"/>
          </p:cNvPicPr>
          <p:nvPr/>
        </p:nvPicPr>
        <p:blipFill>
          <a:blip r:embed="rId4" cstate="print"/>
          <a:srcRect/>
          <a:stretch>
            <a:fillRect/>
          </a:stretch>
        </p:blipFill>
        <p:spPr bwMode="auto">
          <a:xfrm>
            <a:off x="5868144" y="4293097"/>
            <a:ext cx="2880320" cy="1584176"/>
          </a:xfrm>
          <a:prstGeom prst="rect">
            <a:avLst/>
          </a:prstGeom>
          <a:noFill/>
        </p:spPr>
      </p:pic>
      <p:sp>
        <p:nvSpPr>
          <p:cNvPr id="13" name="12 Rectángulo"/>
          <p:cNvSpPr/>
          <p:nvPr/>
        </p:nvSpPr>
        <p:spPr>
          <a:xfrm>
            <a:off x="5652120" y="5949280"/>
            <a:ext cx="3240360" cy="369332"/>
          </a:xfrm>
          <a:prstGeom prst="rect">
            <a:avLst/>
          </a:prstGeom>
        </p:spPr>
        <p:txBody>
          <a:bodyPr wrap="square">
            <a:spAutoFit/>
          </a:bodyPr>
          <a:lstStyle/>
          <a:p>
            <a:pPr marL="514350" indent="-514350" algn="ctr">
              <a:buNone/>
            </a:pPr>
            <a:r>
              <a:rPr lang="es-CO" b="1" dirty="0" smtClean="0">
                <a:solidFill>
                  <a:srgbClr val="FF0000"/>
                </a:solidFill>
                <a:latin typeface="Agency FB" pitchFamily="34" charset="0"/>
              </a:rPr>
              <a:t>Concordato Vaticano – Estados Unidos.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1684"/>
                                        </p:tgtEl>
                                        <p:attrNameLst>
                                          <p:attrName>style.visibility</p:attrName>
                                        </p:attrNameLst>
                                      </p:cBhvr>
                                      <p:to>
                                        <p:strVal val="visible"/>
                                      </p:to>
                                    </p:set>
                                    <p:anim to="" calcmode="lin" valueType="num">
                                      <p:cBhvr>
                                        <p:cTn id="17" dur="1" fill="hold"/>
                                        <p:tgtEl>
                                          <p:spTgt spid="7168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71695"/>
                                        </p:tgtEl>
                                        <p:attrNameLst>
                                          <p:attrName>style.visibility</p:attrName>
                                        </p:attrNameLst>
                                      </p:cBhvr>
                                      <p:to>
                                        <p:strVal val="visible"/>
                                      </p:to>
                                    </p:set>
                                    <p:anim to="" calcmode="lin" valueType="num">
                                      <p:cBhvr>
                                        <p:cTn id="27" dur="1" fill="hold"/>
                                        <p:tgtEl>
                                          <p:spTgt spid="71695"/>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71697"/>
                                        </p:tgtEl>
                                        <p:attrNameLst>
                                          <p:attrName>style.visibility</p:attrName>
                                        </p:attrNameLst>
                                      </p:cBhvr>
                                      <p:to>
                                        <p:strVal val="visible"/>
                                      </p:to>
                                    </p:set>
                                    <p:anim to="" calcmode="lin" valueType="num">
                                      <p:cBhvr>
                                        <p:cTn id="32" dur="1" fill="hold"/>
                                        <p:tgtEl>
                                          <p:spTgt spid="71697"/>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to="" calcmode="lin" valueType="num">
                                      <p:cBhvr>
                                        <p:cTn id="37" dur="1" fill="hold"/>
                                        <p:tgtEl>
                                          <p:spTgt spid="3">
                                            <p:txEl>
                                              <p:pRg st="3" end="3"/>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 to="" calcmode="lin" valueType="num">
                                      <p:cBhvr>
                                        <p:cTn id="42" dur="1" fill="hold"/>
                                        <p:tgtEl>
                                          <p:spTgt spid="1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13"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690864" cy="5577483"/>
          </a:xfrm>
          <a:solidFill>
            <a:srgbClr val="FFFF00"/>
          </a:solidFill>
        </p:spPr>
        <p:txBody>
          <a:bodyPr>
            <a:normAutofit fontScale="85000" lnSpcReduction="20000"/>
          </a:bodyPr>
          <a:lstStyle/>
          <a:p>
            <a:pPr>
              <a:buNone/>
            </a:pPr>
            <a:r>
              <a:rPr lang="es-CO" dirty="0" smtClean="0"/>
              <a:t>    </a:t>
            </a:r>
            <a:r>
              <a:rPr lang="es-CO" sz="3600" b="1" dirty="0" smtClean="0">
                <a:solidFill>
                  <a:srgbClr val="FF0000"/>
                </a:solidFill>
              </a:rPr>
              <a:t>(8)</a:t>
            </a:r>
            <a:r>
              <a:rPr lang="es-CO" dirty="0" smtClean="0"/>
              <a:t> </a:t>
            </a:r>
            <a:r>
              <a:rPr lang="es-CO" sz="3600" b="1" u="sng" dirty="0" smtClean="0">
                <a:solidFill>
                  <a:srgbClr val="FF0000"/>
                </a:solidFill>
              </a:rPr>
              <a:t>Divorcio.</a:t>
            </a:r>
            <a:endParaRPr lang="es-CO" b="1" u="sng" dirty="0" smtClean="0">
              <a:solidFill>
                <a:srgbClr val="FF0000"/>
              </a:solidFill>
            </a:endParaRPr>
          </a:p>
          <a:p>
            <a:pPr>
              <a:buNone/>
            </a:pPr>
            <a:r>
              <a:rPr lang="es-CO" dirty="0" smtClean="0"/>
              <a:t>    Malaquías 2:16. “El Eterno, Dios de Israel dice que él </a:t>
            </a:r>
            <a:r>
              <a:rPr lang="es-CO" b="1" u="sng" dirty="0" smtClean="0">
                <a:solidFill>
                  <a:srgbClr val="0070C0"/>
                </a:solidFill>
              </a:rPr>
              <a:t>aborrece el divorcio</a:t>
            </a:r>
            <a:r>
              <a:rPr lang="es-CO" dirty="0" smtClean="0"/>
              <a:t>…”.</a:t>
            </a:r>
          </a:p>
          <a:p>
            <a:pPr>
              <a:buNone/>
            </a:pPr>
            <a:endParaRPr lang="es-CO" dirty="0" smtClean="0"/>
          </a:p>
          <a:p>
            <a:pPr>
              <a:buNone/>
            </a:pPr>
            <a:r>
              <a:rPr lang="es-CO" dirty="0" smtClean="0"/>
              <a:t>    El matrimonio es un símbolo de la unión entre Cristo y la iglesia </a:t>
            </a:r>
            <a:r>
              <a:rPr lang="es-CO" dirty="0" smtClean="0">
                <a:solidFill>
                  <a:srgbClr val="FF0000"/>
                </a:solidFill>
              </a:rPr>
              <a:t>(2 Cor.11:2)</a:t>
            </a:r>
            <a:r>
              <a:rPr lang="es-CO" dirty="0" smtClean="0"/>
              <a:t>, que se realiza cuando un hombre y una mujer se prometen fidelidad mutua en el altar, y solamente queda roto cuando alguno de los dos muere </a:t>
            </a:r>
            <a:r>
              <a:rPr lang="es-CO" dirty="0" smtClean="0">
                <a:solidFill>
                  <a:srgbClr val="FF0000"/>
                </a:solidFill>
              </a:rPr>
              <a:t>(1 Cor.7:39). </a:t>
            </a:r>
            <a:endParaRPr lang="es-CO" dirty="0">
              <a:solidFill>
                <a:srgbClr val="FF0000"/>
              </a:solidFill>
            </a:endParaRPr>
          </a:p>
        </p:txBody>
      </p:sp>
      <p:pic>
        <p:nvPicPr>
          <p:cNvPr id="17412" name="Picture 4" descr="http://t1.gstatic.com/images?q=tbn:ANd9GcTzuKJ9dKhQNru-AVV_WT1e_b938G1vrcHw7dlDISvPLKWpi8573A"/>
          <p:cNvPicPr>
            <a:picLocks noChangeAspect="1" noChangeArrowheads="1"/>
          </p:cNvPicPr>
          <p:nvPr/>
        </p:nvPicPr>
        <p:blipFill>
          <a:blip r:embed="rId2" cstate="print"/>
          <a:srcRect/>
          <a:stretch>
            <a:fillRect/>
          </a:stretch>
        </p:blipFill>
        <p:spPr bwMode="auto">
          <a:xfrm>
            <a:off x="5796136" y="332656"/>
            <a:ext cx="2600325" cy="2160240"/>
          </a:xfrm>
          <a:prstGeom prst="rect">
            <a:avLst/>
          </a:prstGeom>
          <a:noFill/>
        </p:spPr>
      </p:pic>
      <p:pic>
        <p:nvPicPr>
          <p:cNvPr id="17414" name="Picture 6" descr="http://2.bp.blogspot.com/_Rw6u69udp0g/SmiBVYGuTII/AAAAAAAAAA0/Dhd4yCO49sI/s400/camino+duradero.jpg"/>
          <p:cNvPicPr>
            <a:picLocks noChangeAspect="1" noChangeArrowheads="1"/>
          </p:cNvPicPr>
          <p:nvPr/>
        </p:nvPicPr>
        <p:blipFill>
          <a:blip r:embed="rId3" cstate="print"/>
          <a:srcRect/>
          <a:stretch>
            <a:fillRect/>
          </a:stretch>
        </p:blipFill>
        <p:spPr bwMode="auto">
          <a:xfrm>
            <a:off x="5652120" y="2780928"/>
            <a:ext cx="2857500" cy="1944216"/>
          </a:xfrm>
          <a:prstGeom prst="rect">
            <a:avLst/>
          </a:prstGeom>
          <a:noFill/>
        </p:spPr>
      </p:pic>
      <p:sp>
        <p:nvSpPr>
          <p:cNvPr id="17416" name="AutoShape 8" descr="data:image/jpg;base64,/9j/4AAQSkZJRgABAQAAAQABAAD/2wCEAAkGBhQREBUUExQUFBUVGRwXGBgXFRocFhwgGh0dFiQcGBocHCYfHRwkHRsaHy8gJCopLSwsHSAxNTIqNSYrLSkBCQoKDgwOGg8PGiwkHyUsLCwvKSwqLCwsLCwsLSwqLC8sLCksLCwsLCosLCwsLCwsLCwsLCwsLCwsLCwsLCwsKf/AABEIAHgAoAMBIgACEQEDEQH/xAAcAAAABwEBAAAAAAAAAAAAAAAAAQMEBQYHAgj/xAA/EAACAgAEBQIDBgIIBQUAAAABAgMRAAQSIQUGEzFBIlEyYXEHFCOBkfBCsTNicoKhosHRFVJT4fEXNENjkv/EABkBAAIDAQAAAAAAAAAAAAAAAAIDAAEEBf/EACQRAAICAgIDAQEAAwEAAAAAAAABAhEDEiExBCJBE1FCYfAy/9oADAMBAAIRAxEAPwDW5snFO/U6lgCjpYVWx02NwpO5Hkhb+EDEqp9sYrnvtHykQBuRyx3VUpq8ltVCrAFd8SPDee4O4laAm9z2O9CiupTd2L840PD8TATl/DWsDGdL9psaFFeZH1NpUlStEFQeq4GhBRvUcW/hvNeVnBMc8TUaNOO4omt96sbjCpQaCslTjznzLPmJ88sOac27GZ41lFQayyhZHshSqhFO4FNtuxJ9ErOp7EH6YynnPl2TIyz53qNJHK4CQr6mZmAKqbG9yM5o2FQGt22uDoKPZkmRzJil1IzppkoEkCRe5G4/jDXsfSe9VePSH2dcYkzXDoZJVCtuuyhVYKSA6qNgCPba7rbGL5QZ7OzHL2pZ+k5/BA0iNhGCo70mtbXZig8AEHaMm8fCsjBEUkYgBFjjGtyzW5Vew0j1bmgAMHllYUlzX0suBiI4LzLFmWeNQ6SxVrikXS4Ddm9mU+GUkYl8IA67BgYGIzjfMuWySq2ZmjhDGl1tRJ+Q7mrF+14hDBvte4zksxnC+V1NKPRK4VemxWxaX6y4I06x6aHnFLyvDnkYqg1EK7kDc1GC7kf2Vs158YX5jzEcmczDwg9NpZWjrsVZiQd99J3aqGxxZeQuRvvys90AHAOsr6hQr07mwdz9Bjo7LHjTsZBPpEBkZG+75hBRQiF2YM+nUCwUDSNJc6yQGr+jcDthHhbs2YVzIUKFpi5ZdQKXNep9mewCLssSMLjOfdevGULJPEYtDndDayK9AUxQ6tLbWSd6vDDI8KkmDlFLCMLdLdl20qq7VqssaJ3Ct7HE/rBdpknyspaeR3FmOGWR9W/qA7k9ySx798XfiKrksrlpCgd5VAaRkBdQmg9z8FgkCh3xTuRFeSSfRu0iKgXsCZZQoHyQdyfl88b1leErLBonClkZkDKANQB06iCtDXXw+OwJ74y+Rk0mkOgtk2Y1JnOojI8YVyNV2LKghwJapSa/iXxeG3Gc108sWGoksIwRsg21Fm+oIC/Q4sPPfDOhMWiACNGiqNJ0GrGgE7F27bkEAjasQvKGYbM59YFCsmoOpk2QFFolgD6xd0nkkb7YuMk47IqUadMS5cnQyO/odlVSyOgc7HQOmPcWDZ9t8IcUzQSZw0qfG24UkeNgPobo+MMeVeKQICmY1BerE/US9SKCRKoCsG/ETSpIuqG3nEO2cXrM5hj0Fyxhs9MDVeiwQ4AsAEG9sFGHu2W86cFGi28NykOczKiUiaJFLOol6ZC+ldYq9ku9OxP1x1xnlg5eYRKESGbSelJKX0lN2RmQDa9PqFXqA3IOIvljj4ikjRzUI13QjMluAxClgVNyIgAbuDRIF4f81cciOeQ6TmIlRRKDKF6jMhfSJEBCCPWoULYtCbs4BqW9LoinDVcWyQy3KccsjBS2UjMSuvRR3ttTkCXUwIk0r8KH1Gq7YU4XG2Xnky2ZkkcIVaFirAv2YsrufwnQOjEG6tgx3AxMckVMvVhRrVkWVGmuV5SJGDlzuV09NF2Uaw9AAG4XmXi/Q4kXWV5THDMjVTIskiTIVj2p1VymskeplbwKwlbtuLGycOJRXNkrneY/x1kbMzxsISUkVkBNkqdBIHUj1x+pjvsKrHGV5okemkzUjgQStGxZX7po1gVqGllDbi7B8b4pv2h8dGazrMrF0jjjiTVV0iC70gKCXZrCirB8YjeD8TUZhXzLStFqBl6ZAkYKCKuxufhsnsTh6w3jEfqt9mjVTyYmZSNYzOmY6kQlzLM/VKshkJVi5uzRo7L7bY0LmPiOZy2X6kbxMyC2WSM+oWASCrrpIu/OM/4FzEGhyQmtGZ1KWzgsxBYlGNAitC6btg4F9zh/9p3MMeVyZg3eWdXjAdtbRq1BnYtdUDpUd/V32xlW6lqx2RRl7IWP2rSoGEn3VSNr9YAN7hgX718/nhfg/FvvsrZkrA52iHr/AKNFvWRqXYGTft6tgdkxicmcULsp3PoI+E0TuLFkDehvtQ3rFg5a53XKwsmgsxJCAhVUKaoPLZlqybQLZvZls41ZsXr6C8aUXbJXLchJPmc7PMBFGjl40Pw1J6gX03pB1KQDuAaIGHOYhm4Z+HlZFcyE9BYQDcjrQDKykEEi6BFFVPvgfZvzLEFm6mlZVLyPKzUsglK1q39NaAoG9enyaxL8azGXk4plDIsrtGPxYYw50CvQTHGCQ4MmtgNwtaqJAKdpN6SGapLZGZjk3PTSsnRkMq2GV2AkOnewGNsAPK7e2GGTz7wwyoqt+Og9QutK3rFDYWrUWuwNS9pGxuXG+d0g4YnRkdp5QYom0/igBgpY7bMlhNwPxKHvjJ+F8djWYxuyrERp1d0F7EH+rRq+xrDo5ZSXK4QrRcp8DblcVBmGYegGIEkUKUu9Egd9r/TftjTOLfaKuTy5VnWfMHSVQ+miyhtbhQNKAaSQNmJpaF4oOe5fzAXMPDH0svES0g1DRsChddR31KaFDc0FvFV4lxGWeUySuXdtNsa/hGkVW1AChW2LljWZpsmzxWvo741zFPnHLZiRpCLIBNKvyVB6V/IfUnFr+zjJHMzMWVTGrwCQgAVpLFFQDsSw1ljtS13OM9BxN8qcyvkcz1kGo6HStv4h6TuCNn0tvtth2XF6VFAqdO5EKcEMdrHZoAk+w3P0oYOfLsjFXVkZSQwYFWBHghtwfkcGmjPQn+/++FMu1NeFcvw+R0d1RmSMKXYD0pqOkaz2Fm6s/wCtEcqyH1KwsA+oEGmGoGjWzDcHsffB7R6DhxJE/wAG43NldZy8jRl00MVrtd+m7Ct7PRK2a+I4bspYhQCxakUDzfoCqPqQKHbCSKAO/YYCZoo6uunVGQ632tWDgn+r6aOEtdtGuldjfi3C5IpSjo6OBbKVII+ewO1Eb9vnh3wLgQkTW4sMyxx70CxZVLOe5QawKHc+dsbF/wAW4fxbLIm8U0wGXdBpE6K0kbkISNLxhlB7EUfB2xR89lGhkfLgL1YJViPam9SlWJAsISA2lvh3okbmsORz4fAChGU7Bw3gy5mchgHBkdfVuzLCo3BJsAalsitIX3s4s3EuT8tEsMgg/peoS0g6jenpgG3J1d5GBJ9tq7NeF8MMkcvT9YQPD3K+p/ikbQdWp2YitgFB74vcPHYs7mvuLQFumXdi4ChVT8O0rcNqZRX/ACt37jCPIlJy9TSnDG05K19RkHOPB1F5mNFAUqsoJoPqHxHTWwJAJXyR88WzlPkzK5rKuUCq8i9RFZFuKQAxk2fxBFrVl6bFl7kG+0fLnSMx0yWKLM0YqXRZjZqsn+IafBBLAVi8cs8oZYzK46jPDGnSmjMqJo1NUatel1ofD6tqsmxi8zdRV8gZdV7Lop2Q4d/wmNG6erN6uhlUKgdedlCvM17tBGHWNNwNmagXsahynyunD4TqbXPJ68xO3xyP3JJPZRvQ7AfniYzXDo5SjOisYm1oSN1aiLB8bEjFe+0/in3fhOZba2TpKD5Mv4f8mOErlmKzz/znzec5nZp4gY0cdNFPcJ3v2VmJLmuxPvvhny1y8+cn6aXpVDJIVUsyxr3Kxjdz2VU7kn2vENe+HGU4lJET05HjJBUmNirEGrDUQaNLtfgY6GjUaiW2S3HszHEqw5aad1vVLqYdMuKC6aA1lACuo7AgaR5MA5vBs145OChDVFS7CXc0POHWc4Y8SwswGmZOrGQbtdTIb9iGUivp74Qy1dRbqtS3farF38qwtxDPPNIXc2STQ8AX2UdgvsBtiSb2SXRJdFq5S5pihjeN2SAgllkEZZmu9jXxFT/zEg34xU8zm2kcvIxZj8TGyzH3Yk+pje9nHUGQd4pZFrTCU197/EYqD7VYrf3w2/x79vpd4TDGlJtElkckk/haeUue3yNpWuA2xjFbPQXWbFMdI00dq8ecNuO8zSZ90tAFhVxHsC6p8RDOd2A712UbLVnFerBhv3+/zwaxR22RW7rUfJmVJFnb9jBzzJRph2r+WGH64MnDGh37MvX2ecShSeB5pCq5WZpvgJtZk6R0kb6uose1DayTth5xTjMc/E8xmIraKVestqRdJSnSd71iqPj67UrgGZ05hR77fXcNv+gxMx2rFV7lXRKHnUiL8713X5e2AjCpbDMS/wAjS+DZUvl4wjlZMzBYRW0xvHHS1O5BJZ7cmUUV1AC8POCcw5bKZuVpIXjX0pG6qKijfSvTdFOwDwltYBHeyDd85ODRJIbEGVjdYWEZBlijrYdZSajdhTBKKs7UbvFcyORZNaSMDTQqO9ABHfSPIovX038nCIxUrsbpvaZEatCvL8dyvMO1EIzyKRY7sE1Bq8jFkyf2hyJEYoGp8lDKHsDpPIcxFCmxOsqqs29gE+TWK3xuN0dcvqYgQvNuvcvE4C/1lEhKA4jMrmQseabv1ZQ1+SI5JpTVdwRRPjbF5FtQuUdpJG4clc8tnIQ0yIklkVGZGBAtddaPSCyOACx+E7k7Yzv7fZ3MmVJb8No5SsdUQQUGsg3uQwAsAiiNrONI5B4eIIhFVPFDBHJ/bIec/lcxxh/2s8d+9cSnN2kR6CVdVH3HbzIXP935DCcSuZl+lKB3/d45GAcGuOiXQMADAbxgViEcTknB45rHRxYMib4bBeUzTI7dQmNemh+JQ6vuoBOzDv8AXEV92kU/0bAkEUVI77bX8sXfIThN1DIL7xvQ9/hOpa+uJCPiZIouD2vqxkf5hqW/yGOf++t8GxeI/rM0ETCrU9+1H/THC41EUVP4YIYEWhDLv/Zvv9Pyw85ijyWclUrCsREaIFXZhpGwIIANClG3YYteUvqBl4rvgyM4FXi9y8j5ZjQlKH5D/fY/UHDeX7PioYq4kGkgbkUTW5I3r5HBrycbBfjTRU8kG6qaRbahQ9zdYu/Bssn3/LiUERRU0hN2QgMzHa23bRVedvOIbI8pypOjPWhW1ExkattwNxW+LFwyJ0Z5SV6oiLGz6dZlZ9NA38MYXbf1AecN/SLTpjMWOSTTLJDNMMqxLCOWVTLJIx1zz/iLl1TUFqMJa9VBqYFlFDUxxH5B9SyPKwF5l9TC9giqpI7fCoPceDiY4plhJBl49Loizk65NpTIymRh0zuoUEA2bNigcRPLvDHnRItV9bMSROO9ozBme99xGmgeNJPzwvHSi2NXFsR45C3VgmagRFCrre69fMyZlR+SMikjteK1y7w8ZhctC1FZpI0IHsSu52sGi4/PGgcdykmZzefVBQXqFG1aaMEcKgICRfqLWfhFfPFX5EgJznDVC2CUkseP6V6o71SDf5YBzVCk1Tf+jcOBsGmzbAf/ADhf/wARRr/PHmz7QuDxZTiWYggJMaEUCb06lVyl9yAWqz473WPS/AR6ZGr4ppT/AJtP+mPLnNvEevnszLYYPNIQQdiAxRSP7qrisH/syIhVG+Oj3xypwZ743BpBkYLVjrBBd8Qs5Y45vHbYTI7fXFgz6Lbl0b4qV/mnxfqu/ud/bD8z2bspfYaQyjbsPI7X8WF+FZeEKJOpTG0pgNRvLm2RoxTRtIzRixY9O43wjHlSFG1V77dv34xxZtWdqD2VoeRy97VW8WCQf81V+RxIrKrDSWNe0gu/PZgR+hxDRp6q0OT39ABYf4g1fn5gecOss16hHIG0qWKsCrKq7km/FEYTJDETqZVWA9K/VbU/lpOn52QcD/h4O6uy/UBl39iCG/fbEXDmiKtT9VP88P4eLaj8S9qpkAN773Y8bafzvCHsugtUKHJyKLFP/Zbc/wB1gP5nHEk7gDWvbsWUihdGjvt+ffEgkobxQ/qnb9DWO1UD+Jh8tx/h2wH6Ndlao54Ywfa3ISmUK1Ud0770NO1Dxh/weMZVw8caArqrUSQus2apr3/Pvg8rllUMbFkjso8e5qvODM4H8QX2Nr3H6YJZ5rpgSxpqqG86lJMzNE1yTJIoXWilXkcOWDsDRGlFAoAVdecMeSuFdHiGQD7rDkpW1gegsksqNR7GhJfuAy2N8Pnzimz1R3o0bPv2qzvZwyGc0aunJIQ4ZXX1lWDAKQQwoWK3FHYHDsfkv6Z5+LxUeC38I5mrgRzuy1DLKuo7WC+kH6mh9TjzEuwA+Q/ljaOYeOQxctNlYidQZcuVcb+pzNa1YI0Akb+N98Y0V7/uv/PfHX8Zds5iVNo5qsH5/LB4AONRYdYLB98FWIE0E3bHLDt9Rjo4Juw/LEFz6NC4jwnonSitJFalUdGEulAWLAUbhIZiXi2Fm/AwnlsqrANFK0Z9nplB/wBj4O1ijWJHJrEs2iWd1gmj6WpATIFkuMQh7J0K3q1ADWU9Srq3ic9yzm8vOxCy9IMITKign0rqV3jUkLqUgb2B6/bHHrb6bseX8x2kTKXEkIkVo1AKEgHTMkpsCiQBHRpgRqJ+i2SzEekgykkiZQr7svqiAOs1YIEmw7EC7JOIrKcbkX4lDrt6oiAfzRiVO/gMMS2W4xBP6bQk76HHTku/63xfkfN4VOMl2jXDJBvhiphI3O5+e/8AjWBImkEkAgbmyBt72dv/ABhX7iFPod4j7N8P6nbHciuukvGkq9SKyvauqhOoUQQRY/M+Lwm7fZobpWKLAqVvJCfnY/U/Dh7lIpGIAkRwQW32NDb+GwdyADQ74Yx5hQ0SozoWcCpixUganJksXsq6djue/nEzwo7L5uK9QBCmnDEgH53ZGxIsYTK6stsdRcJYxa6Whq+Ijxvt322wnlsi7hiAqhRq2A9QBAP5C7v2BxLzZhlgJFCh4UljQJ7Ddje1D54in4bIsoeKMEoANUhZVa2CaXjq/wAQSMoJseewJAQTbM88qUXbDGRdjp1qWqwqguwA80u/6e+GMvCWoEk0dipsNdWAEIDA0L7dq98WHgeQWBgR04yYwWBfStKB1DqKsxAZW32AAG5usTU+QQW4amvuPWJARspLX6a003grZ2GNCxOrM8/LV0Vjg+d4cOHy5bOWyxSXmTJGzRiR/WCJIwUFAgbEEbA994XmXkHhh4RmM3kmLKq642DalBQkMq6twGum38Cu26cHLGWVs5PIiO8rOVPqeIrIy0NY/DHqshT6jp1bAhTUebeLOqPDozMasAFLEpCwFH0xI2gqQNrGw743wbbpHPattlLI/f8ArgCIlqAJPsBZ/T2+eOlP+3v8sTXKuVJd3okKujvVk0av6Lf546U5aqy3GyMzWSaNqcaTXax9LFH3w2Ud/OJjmLLyqylyCm4Q0F7+o2L7jYXiI+V+MSDtWGIHvWO1BOHHD8qJZkVrCkmytWABe17frhXMRLHJW5A73QJPe/oLqsXt7UJSvn4bFwv7JnmVjnHMbOKOhw79qsSEfAdzXy0ih8Vh5M4G6xZtZXR5jL0fxIyRojUJGJE1+tCh6gAIvqGydzgYGOLs32ObdP8A76RnMPJAjGoZODNKFtjAPuuYFEH0hLjkFE+ghTsLJxUs1y1l2JUSTZdv+lxCD0bbf+4S0FnycHgYik+i4t/0PM8vZnKxhkaSOM9ipGYyh+e5OkfQjB8J4pO1XlJpB/1MokjKP7Ubj63TH5DAwMU0pcNDFllBNxLMnCJJYhIY3KgkjqRvG90V3VgCNiReCghCMApKBeylQdgb0ISdKgn+I7Dc0cDAxiyx0dG7BleZOyR4RxOXWqSaW0jWoRpQlqp2bSh3diCNZFgNsarD1ZpEWkMZcLrUlygVG095VjdWbUxXbuRdUDgsDGjC/U5Xlx1yNHJ1SxKIMxIZHoGUMWQAMEYFjpGvz2UsY9x4JDjJZH0GSSMBVVW1fih0LAsdO7uKc2AosA2TQGBhyMew6XSYhrMqdLS/ooDQyhSsLRqCFsEKBu+1CmFUHm/kOWaMvGEQImsRGUegyyBaKsNQPTAZ5CSWbSihQlEYGCUnDlDIt2Uv/wBOc9sRHHv/APegv374nuHcDfh+VlbMIxJe9MREm1BRe1V3NmqrAwMNeaWSkzXX0rvMHHkniUJHpGu7Zl1gjwqqdhuLZvFYrzj5/Pbt+7wWBjoxgoKkBdkjwVZbcxRLIQAGJFlQbG3qAN+ccrwed51hEbmZ2ChdtTFrPftvub8AHAwMIc9ZMFr1P//Z"/>
          <p:cNvSpPr>
            <a:spLocks noChangeAspect="1" noChangeArrowheads="1"/>
          </p:cNvSpPr>
          <p:nvPr/>
        </p:nvSpPr>
        <p:spPr bwMode="auto">
          <a:xfrm>
            <a:off x="80963" y="-547688"/>
            <a:ext cx="1524000" cy="11430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7418" name="Picture 10" descr="http://t2.gstatic.com/images?q=tbn:ANd9GcSxOMGIym9xlMR3sbCDB7xNsilVqGxqxj8IyeKk_3FH4yuXv_kp"/>
          <p:cNvPicPr>
            <a:picLocks noChangeAspect="1" noChangeArrowheads="1"/>
          </p:cNvPicPr>
          <p:nvPr/>
        </p:nvPicPr>
        <p:blipFill>
          <a:blip r:embed="rId4" cstate="print"/>
          <a:srcRect/>
          <a:stretch>
            <a:fillRect/>
          </a:stretch>
        </p:blipFill>
        <p:spPr bwMode="auto">
          <a:xfrm>
            <a:off x="5940152" y="4941168"/>
            <a:ext cx="2619375" cy="19168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7412"/>
                                        </p:tgtEl>
                                        <p:attrNameLst>
                                          <p:attrName>style.visibility</p:attrName>
                                        </p:attrNameLst>
                                      </p:cBhvr>
                                      <p:to>
                                        <p:strVal val="visible"/>
                                      </p:to>
                                    </p:set>
                                    <p:anim to="" calcmode="lin" valueType="num">
                                      <p:cBhvr>
                                        <p:cTn id="27" dur="1" fill="hold"/>
                                        <p:tgtEl>
                                          <p:spTgt spid="1741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7414"/>
                                        </p:tgtEl>
                                        <p:attrNameLst>
                                          <p:attrName>style.visibility</p:attrName>
                                        </p:attrNameLst>
                                      </p:cBhvr>
                                      <p:to>
                                        <p:strVal val="visible"/>
                                      </p:to>
                                    </p:set>
                                    <p:anim to="" calcmode="lin" valueType="num">
                                      <p:cBhvr>
                                        <p:cTn id="32" dur="1" fill="hold"/>
                                        <p:tgtEl>
                                          <p:spTgt spid="17414"/>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7418"/>
                                        </p:tgtEl>
                                        <p:attrNameLst>
                                          <p:attrName>style.visibility</p:attrName>
                                        </p:attrNameLst>
                                      </p:cBhvr>
                                      <p:to>
                                        <p:strVal val="visible"/>
                                      </p:to>
                                    </p:set>
                                    <p:anim to="" calcmode="lin" valueType="num">
                                      <p:cBhvr>
                                        <p:cTn id="37" dur="1" fill="hold"/>
                                        <p:tgtEl>
                                          <p:spTgt spid="1741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7.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t>¿Si Dios aborrece el divorcio, será que se goza en la apostasía? </a:t>
            </a:r>
            <a:endParaRPr lang="es-CO" dirty="0"/>
          </a:p>
        </p:txBody>
      </p:sp>
      <p:sp>
        <p:nvSpPr>
          <p:cNvPr id="3" name="2 Marcador de contenido"/>
          <p:cNvSpPr>
            <a:spLocks noGrp="1"/>
          </p:cNvSpPr>
          <p:nvPr>
            <p:ph idx="1"/>
          </p:nvPr>
        </p:nvSpPr>
        <p:spPr>
          <a:xfrm>
            <a:off x="251520" y="1600200"/>
            <a:ext cx="6120680" cy="4925144"/>
          </a:xfrm>
          <a:solidFill>
            <a:schemeClr val="accent3">
              <a:lumMod val="20000"/>
              <a:lumOff val="80000"/>
            </a:schemeClr>
          </a:solidFill>
        </p:spPr>
        <p:txBody>
          <a:bodyPr>
            <a:normAutofit fontScale="92500" lnSpcReduction="20000"/>
          </a:bodyPr>
          <a:lstStyle/>
          <a:p>
            <a:pPr algn="ctr">
              <a:buNone/>
            </a:pPr>
            <a:r>
              <a:rPr lang="es-CO" dirty="0" smtClean="0"/>
              <a:t>   </a:t>
            </a:r>
          </a:p>
          <a:p>
            <a:pPr algn="ctr">
              <a:buNone/>
            </a:pPr>
            <a:r>
              <a:rPr lang="es-CO" dirty="0" smtClean="0"/>
              <a:t> Notemos la relación que existe entre el matrimonio y el bautismo. </a:t>
            </a:r>
          </a:p>
          <a:p>
            <a:pPr algn="ctr">
              <a:buNone/>
            </a:pPr>
            <a:r>
              <a:rPr lang="es-CO" dirty="0" smtClean="0"/>
              <a:t>    Esta relación con Cristo se inicia en el bautisterio, cuando prometemos ser fieles a Cristo por el resto de nuestra vida, la apostasía espiritual tiene intima relación con la infidelidad en el matrimonio, que se profetiza como una señal de la segunda venida de Cristo.</a:t>
            </a:r>
          </a:p>
          <a:p>
            <a:pPr>
              <a:buNone/>
            </a:pPr>
            <a:r>
              <a:rPr lang="es-CO" dirty="0" smtClean="0"/>
              <a:t>    </a:t>
            </a:r>
            <a:endParaRPr lang="es-CO" dirty="0"/>
          </a:p>
        </p:txBody>
      </p:sp>
      <p:pic>
        <p:nvPicPr>
          <p:cNvPr id="4" name="Picture 4" descr="http://t1.gstatic.com/images?q=tbn:ANd9GcTzuKJ9dKhQNru-AVV_WT1e_b938G1vrcHw7dlDISvPLKWpi8573A"/>
          <p:cNvPicPr>
            <a:picLocks noChangeAspect="1" noChangeArrowheads="1"/>
          </p:cNvPicPr>
          <p:nvPr/>
        </p:nvPicPr>
        <p:blipFill>
          <a:blip r:embed="rId2" cstate="print"/>
          <a:srcRect/>
          <a:stretch>
            <a:fillRect/>
          </a:stretch>
        </p:blipFill>
        <p:spPr bwMode="auto">
          <a:xfrm>
            <a:off x="6543675" y="1700808"/>
            <a:ext cx="2276797" cy="1512168"/>
          </a:xfrm>
          <a:prstGeom prst="rect">
            <a:avLst/>
          </a:prstGeom>
          <a:noFill/>
        </p:spPr>
      </p:pic>
      <p:pic>
        <p:nvPicPr>
          <p:cNvPr id="16386" name="Picture 2" descr="http://t1.gstatic.com/images?q=tbn:ANd9GcSjHz4LiNcUirgDUOKHrp8L4LCjqPlvQINoaQ1bT0Wtgq2os4S5"/>
          <p:cNvPicPr>
            <a:picLocks noChangeAspect="1" noChangeArrowheads="1"/>
          </p:cNvPicPr>
          <p:nvPr/>
        </p:nvPicPr>
        <p:blipFill>
          <a:blip r:embed="rId3" cstate="print"/>
          <a:srcRect/>
          <a:stretch>
            <a:fillRect/>
          </a:stretch>
        </p:blipFill>
        <p:spPr bwMode="auto">
          <a:xfrm>
            <a:off x="6444208" y="3429001"/>
            <a:ext cx="2466975" cy="1872208"/>
          </a:xfrm>
          <a:prstGeom prst="rect">
            <a:avLst/>
          </a:prstGeom>
          <a:noFill/>
        </p:spPr>
      </p:pic>
      <p:sp>
        <p:nvSpPr>
          <p:cNvPr id="6" name="5 Rectángulo"/>
          <p:cNvSpPr/>
          <p:nvPr/>
        </p:nvSpPr>
        <p:spPr>
          <a:xfrm>
            <a:off x="6588224" y="5445224"/>
            <a:ext cx="2304256" cy="1477328"/>
          </a:xfrm>
          <a:prstGeom prst="rect">
            <a:avLst/>
          </a:prstGeom>
          <a:solidFill>
            <a:srgbClr val="FFFF00"/>
          </a:solidFill>
        </p:spPr>
        <p:txBody>
          <a:bodyPr wrap="square">
            <a:spAutoFit/>
          </a:bodyPr>
          <a:lstStyle/>
          <a:p>
            <a:pPr algn="ctr">
              <a:buNone/>
            </a:pPr>
            <a:r>
              <a:rPr lang="es-CO" dirty="0" smtClean="0"/>
              <a:t> Ambas instituciones fueron instituidas por Dios</a:t>
            </a:r>
            <a:r>
              <a:rPr lang="es-CO" dirty="0" smtClean="0">
                <a:solidFill>
                  <a:srgbClr val="FF0000"/>
                </a:solidFill>
              </a:rPr>
              <a:t> </a:t>
            </a:r>
            <a:r>
              <a:rPr lang="es-CO" b="1" dirty="0" smtClean="0">
                <a:solidFill>
                  <a:srgbClr val="FF0000"/>
                </a:solidFill>
              </a:rPr>
              <a:t>(Gén.1:28; Mat.3:13).</a:t>
            </a:r>
            <a:r>
              <a:rPr lang="es-CO" b="1" dirty="0" smtClean="0"/>
              <a:t> Y su ruptura es pecado.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6386"/>
                                        </p:tgtEl>
                                        <p:attrNameLst>
                                          <p:attrName>style.visibility</p:attrName>
                                        </p:attrNameLst>
                                      </p:cBhvr>
                                      <p:to>
                                        <p:strVal val="visible"/>
                                      </p:to>
                                    </p:set>
                                    <p:anim to="" calcmode="lin" valueType="num">
                                      <p:cBhvr>
                                        <p:cTn id="32" dur="1" fill="hold"/>
                                        <p:tgtEl>
                                          <p:spTgt spid="16386"/>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53"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Effect transition="in" filter="fade">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P spid="6"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1030" name="Picture 6" descr="http://t3.gstatic.com/images?q=tbn:ANd9GcSG3WfAhw1GQ-p4HhJBR-y7sEJfSesSfr5Uswmb0hKGa766B9CnAw"/>
          <p:cNvPicPr>
            <a:picLocks noChangeAspect="1" noChangeArrowheads="1"/>
          </p:cNvPicPr>
          <p:nvPr/>
        </p:nvPicPr>
        <p:blipFill>
          <a:blip r:embed="rId2" cstate="print"/>
          <a:srcRect/>
          <a:stretch>
            <a:fillRect/>
          </a:stretch>
        </p:blipFill>
        <p:spPr bwMode="auto">
          <a:xfrm>
            <a:off x="467544" y="260648"/>
            <a:ext cx="8208912" cy="4824536"/>
          </a:xfrm>
          <a:prstGeom prst="rect">
            <a:avLst/>
          </a:prstGeom>
          <a:solidFill>
            <a:schemeClr val="bg1"/>
          </a:solidFill>
        </p:spPr>
      </p:pic>
      <p:sp>
        <p:nvSpPr>
          <p:cNvPr id="11" name="10 Rectángulo"/>
          <p:cNvSpPr/>
          <p:nvPr/>
        </p:nvSpPr>
        <p:spPr>
          <a:xfrm>
            <a:off x="395536" y="5301209"/>
            <a:ext cx="8424936" cy="1384995"/>
          </a:xfrm>
          <a:prstGeom prst="rect">
            <a:avLst/>
          </a:prstGeom>
          <a:solidFill>
            <a:srgbClr val="002060"/>
          </a:solidFill>
        </p:spPr>
        <p:txBody>
          <a:bodyPr wrap="square">
            <a:spAutoFit/>
          </a:bodyPr>
          <a:lstStyle/>
          <a:p>
            <a:pPr algn="ctr"/>
            <a:r>
              <a:rPr lang="es-CO" sz="2800" b="1" dirty="0" smtClean="0">
                <a:solidFill>
                  <a:srgbClr val="FFFF00"/>
                </a:solidFill>
              </a:rPr>
              <a:t>Las estadísticas de divorcio que va en aumento nos indica que Cristo está próximo a venir por su pueblo. </a:t>
            </a:r>
            <a:br>
              <a:rPr lang="es-CO" sz="2800" b="1" dirty="0" smtClean="0">
                <a:solidFill>
                  <a:srgbClr val="FFFF00"/>
                </a:solidFill>
              </a:rPr>
            </a:br>
            <a:endParaRPr lang="es-CO"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to="" calcmode="lin" valueType="num">
                                      <p:cBhvr>
                                        <p:cTn id="7" dur="1" fill="hold"/>
                                        <p:tgtEl>
                                          <p:spTgt spid="11"/>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30"/>
                                        </p:tgtEl>
                                        <p:attrNameLst>
                                          <p:attrName>style.visibility</p:attrName>
                                        </p:attrNameLst>
                                      </p:cBhvr>
                                      <p:to>
                                        <p:strVal val="visible"/>
                                      </p:to>
                                    </p:set>
                                    <p:anim to="" calcmode="lin" valueType="num">
                                      <p:cBhvr>
                                        <p:cTn id="12" dur="1" fill="hold"/>
                                        <p:tgtEl>
                                          <p:spTgt spid="103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736303"/>
          </a:xfrm>
          <a:solidFill>
            <a:schemeClr val="accent5">
              <a:lumMod val="20000"/>
              <a:lumOff val="80000"/>
            </a:schemeClr>
          </a:solidFill>
        </p:spPr>
        <p:txBody>
          <a:bodyPr>
            <a:normAutofit fontScale="25000" lnSpcReduction="20000"/>
          </a:bodyPr>
          <a:lstStyle/>
          <a:p>
            <a:pPr>
              <a:buNone/>
            </a:pPr>
            <a:r>
              <a:rPr lang="es-CO" sz="9600" b="1" dirty="0" smtClean="0">
                <a:solidFill>
                  <a:srgbClr val="FF0000"/>
                </a:solidFill>
              </a:rPr>
              <a:t>(9) </a:t>
            </a:r>
            <a:r>
              <a:rPr lang="es-CO" sz="9600" b="1" u="sng" dirty="0" smtClean="0">
                <a:solidFill>
                  <a:srgbClr val="FF0000"/>
                </a:solidFill>
              </a:rPr>
              <a:t>CASANDOSE Y DANDOSE </a:t>
            </a:r>
            <a:r>
              <a:rPr lang="es-CO" sz="14400" b="1" u="sng" dirty="0" smtClean="0">
                <a:solidFill>
                  <a:srgbClr val="FF0000"/>
                </a:solidFill>
              </a:rPr>
              <a:t>en matrimonio</a:t>
            </a:r>
            <a:r>
              <a:rPr lang="es-CO" sz="9600" b="1" u="sng" dirty="0" smtClean="0">
                <a:solidFill>
                  <a:srgbClr val="FF0000"/>
                </a:solidFill>
              </a:rPr>
              <a:t>.</a:t>
            </a:r>
          </a:p>
          <a:p>
            <a:pPr>
              <a:buNone/>
            </a:pPr>
            <a:r>
              <a:rPr lang="es-CO" sz="14400" dirty="0" smtClean="0"/>
              <a:t>     </a:t>
            </a:r>
            <a:r>
              <a:rPr lang="es-CO" sz="14400" dirty="0" smtClean="0">
                <a:solidFill>
                  <a:srgbClr val="FF0000"/>
                </a:solidFill>
              </a:rPr>
              <a:t>Lea Mateo 24:37-38.</a:t>
            </a:r>
          </a:p>
          <a:p>
            <a:pPr>
              <a:buNone/>
            </a:pPr>
            <a:endParaRPr lang="es-CO" sz="14400" dirty="0" smtClean="0"/>
          </a:p>
          <a:p>
            <a:pPr>
              <a:buNone/>
            </a:pPr>
            <a:r>
              <a:rPr lang="es-CO" sz="14400" dirty="0" smtClean="0"/>
              <a:t>   Pero, </a:t>
            </a:r>
            <a:r>
              <a:rPr lang="es-CO" sz="11200" dirty="0" smtClean="0">
                <a:solidFill>
                  <a:srgbClr val="FF0000"/>
                </a:solidFill>
                <a:latin typeface="Agency FB" pitchFamily="34" charset="0"/>
              </a:rPr>
              <a:t>¿Que señal es esta, que el Señor Jesucristo hablo? ¿a que se refiere? </a:t>
            </a:r>
          </a:p>
          <a:p>
            <a:pPr>
              <a:buNone/>
            </a:pPr>
            <a:r>
              <a:rPr lang="es-CO" sz="2400" dirty="0" smtClean="0">
                <a:solidFill>
                  <a:srgbClr val="FF0000"/>
                </a:solidFill>
                <a:latin typeface="Agency FB" pitchFamily="34" charset="0"/>
              </a:rPr>
              <a:t>    </a:t>
            </a:r>
          </a:p>
          <a:p>
            <a:pPr>
              <a:buNone/>
            </a:pPr>
            <a:r>
              <a:rPr lang="es-CO" dirty="0" smtClean="0"/>
              <a:t>    </a:t>
            </a:r>
          </a:p>
          <a:p>
            <a:pPr>
              <a:buNone/>
            </a:pPr>
            <a:r>
              <a:rPr lang="es-CO" dirty="0" smtClean="0"/>
              <a:t/>
            </a:r>
            <a:br>
              <a:rPr lang="es-CO" dirty="0" smtClean="0"/>
            </a:br>
            <a:r>
              <a:rPr lang="es-CO" dirty="0" smtClean="0"/>
              <a:t/>
            </a:r>
            <a:br>
              <a:rPr lang="es-CO" dirty="0" smtClean="0"/>
            </a:br>
            <a:endParaRPr lang="es-CO" dirty="0" smtClean="0"/>
          </a:p>
          <a:p>
            <a:endParaRPr lang="es-CO" dirty="0"/>
          </a:p>
        </p:txBody>
      </p:sp>
      <p:pic>
        <p:nvPicPr>
          <p:cNvPr id="12290" name="Picture 2" descr="http://t3.gstatic.com/images?q=tbn:ANd9GcRXtfoy17WHqrarAVRTVgplXZZOdtyaznIr2DH5ebj0EIZVIZYP"/>
          <p:cNvPicPr>
            <a:picLocks noChangeAspect="1" noChangeArrowheads="1"/>
          </p:cNvPicPr>
          <p:nvPr/>
        </p:nvPicPr>
        <p:blipFill>
          <a:blip r:embed="rId2" cstate="print"/>
          <a:srcRect/>
          <a:stretch>
            <a:fillRect/>
          </a:stretch>
        </p:blipFill>
        <p:spPr bwMode="auto">
          <a:xfrm>
            <a:off x="5796136" y="3573016"/>
            <a:ext cx="2534022" cy="2880320"/>
          </a:xfrm>
          <a:prstGeom prst="rect">
            <a:avLst/>
          </a:prstGeom>
          <a:noFill/>
        </p:spPr>
      </p:pic>
      <p:sp>
        <p:nvSpPr>
          <p:cNvPr id="4" name="3 Recortar rectángulo de esquina sencilla"/>
          <p:cNvSpPr/>
          <p:nvPr/>
        </p:nvSpPr>
        <p:spPr>
          <a:xfrm>
            <a:off x="683568" y="3573016"/>
            <a:ext cx="4752528" cy="2880320"/>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800" dirty="0" smtClean="0"/>
              <a:t>A lo largo de la historia el hombre se ha casado y todos conocemos de los matrimonio.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2290"/>
                                        </p:tgtEl>
                                        <p:attrNameLst>
                                          <p:attrName>style.visibility</p:attrName>
                                        </p:attrNameLst>
                                      </p:cBhvr>
                                      <p:to>
                                        <p:strVal val="visible"/>
                                      </p:to>
                                    </p:set>
                                    <p:anim to="" calcmode="lin" valueType="num">
                                      <p:cBhvr>
                                        <p:cTn id="37" dur="1" fill="hold"/>
                                        <p:tgtEl>
                                          <p:spTgt spid="12290"/>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1000" fill="hold"/>
                                        <p:tgtEl>
                                          <p:spTgt spid="4"/>
                                        </p:tgtEl>
                                        <p:attrNameLst>
                                          <p:attrName>ppt_w</p:attrName>
                                        </p:attrNameLst>
                                      </p:cBhvr>
                                      <p:tavLst>
                                        <p:tav tm="0">
                                          <p:val>
                                            <p:strVal val="#ppt_w*0.70"/>
                                          </p:val>
                                        </p:tav>
                                        <p:tav tm="100000">
                                          <p:val>
                                            <p:strVal val="#ppt_w"/>
                                          </p:val>
                                        </p:tav>
                                      </p:tavLst>
                                    </p:anim>
                                    <p:anim calcmode="lin" valueType="num">
                                      <p:cBhvr>
                                        <p:cTn id="43" dur="1000" fill="hold"/>
                                        <p:tgtEl>
                                          <p:spTgt spid="4"/>
                                        </p:tgtEl>
                                        <p:attrNameLst>
                                          <p:attrName>ppt_h</p:attrName>
                                        </p:attrNameLst>
                                      </p:cBhvr>
                                      <p:tavLst>
                                        <p:tav tm="0">
                                          <p:val>
                                            <p:strVal val="#ppt_h"/>
                                          </p:val>
                                        </p:tav>
                                        <p:tav tm="100000">
                                          <p:val>
                                            <p:strVal val="#ppt_h"/>
                                          </p:val>
                                        </p:tav>
                                      </p:tavLst>
                                    </p:anim>
                                    <p:animEffect transition="in" filter="fade">
                                      <p:cBhvr>
                                        <p:cTn id="4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6408712"/>
          </a:xfrm>
          <a:solidFill>
            <a:schemeClr val="bg1"/>
          </a:solidFill>
        </p:spPr>
        <p:txBody>
          <a:bodyPr>
            <a:normAutofit/>
          </a:bodyPr>
          <a:lstStyle/>
          <a:p>
            <a:pPr algn="ctr">
              <a:buNone/>
            </a:pPr>
            <a:r>
              <a:rPr lang="es-CO" sz="2400" b="1" dirty="0" smtClean="0">
                <a:solidFill>
                  <a:srgbClr val="FF0000"/>
                </a:solidFill>
              </a:rPr>
              <a:t>¿Que significado tiene esta frase, “</a:t>
            </a:r>
            <a:r>
              <a:rPr lang="es-CO" sz="2400" b="1" u="sng" dirty="0" smtClean="0">
                <a:solidFill>
                  <a:srgbClr val="FF0000"/>
                </a:solidFill>
              </a:rPr>
              <a:t>se casaban y se daban en casamiento</a:t>
            </a:r>
            <a:r>
              <a:rPr lang="es-CO" sz="2400" b="1" dirty="0" smtClean="0">
                <a:solidFill>
                  <a:srgbClr val="FF0000"/>
                </a:solidFill>
              </a:rPr>
              <a:t>”, para los tiempos del fin?</a:t>
            </a:r>
          </a:p>
          <a:p>
            <a:endParaRPr lang="es-CO" sz="1600" dirty="0" smtClean="0"/>
          </a:p>
          <a:p>
            <a:pPr>
              <a:buNone/>
            </a:pPr>
            <a:r>
              <a:rPr lang="es-CO" sz="1600" dirty="0" smtClean="0"/>
              <a:t>        </a:t>
            </a:r>
            <a:r>
              <a:rPr lang="es-CO" sz="2400" dirty="0" smtClean="0"/>
              <a:t>En el Griego original en el que esta escrita esta frase se escribe de la siguiente forma: </a:t>
            </a:r>
            <a:br>
              <a:rPr lang="es-CO" sz="2400" dirty="0" smtClean="0"/>
            </a:br>
            <a:r>
              <a:rPr lang="es-CO" sz="2400" dirty="0" smtClean="0"/>
              <a:t/>
            </a:r>
            <a:br>
              <a:rPr lang="es-CO" sz="2400" dirty="0" smtClean="0"/>
            </a:br>
            <a:r>
              <a:rPr lang="es-CO" sz="4400" dirty="0" smtClean="0"/>
              <a:t/>
            </a:r>
            <a:br>
              <a:rPr lang="es-CO" sz="4400" dirty="0" smtClean="0"/>
            </a:br>
            <a:r>
              <a:rPr lang="es-CO" sz="4400" dirty="0" smtClean="0"/>
              <a:t/>
            </a:r>
            <a:br>
              <a:rPr lang="es-CO" sz="4400" dirty="0" smtClean="0"/>
            </a:br>
            <a:r>
              <a:rPr lang="es-CO" sz="4400" dirty="0" smtClean="0"/>
              <a:t/>
            </a:r>
            <a:br>
              <a:rPr lang="es-CO" sz="4400" dirty="0" smtClean="0"/>
            </a:br>
            <a:r>
              <a:rPr lang="es-CO" dirty="0" smtClean="0"/>
              <a:t/>
            </a:r>
            <a:br>
              <a:rPr lang="es-CO" dirty="0" smtClean="0"/>
            </a:br>
            <a:endParaRPr lang="es-CO" dirty="0"/>
          </a:p>
        </p:txBody>
      </p:sp>
      <p:sp>
        <p:nvSpPr>
          <p:cNvPr id="4" name="3 Recortar rectángulo de esquina sencilla"/>
          <p:cNvSpPr/>
          <p:nvPr/>
        </p:nvSpPr>
        <p:spPr>
          <a:xfrm>
            <a:off x="3347864" y="4509120"/>
            <a:ext cx="5616624" cy="2160240"/>
          </a:xfrm>
          <a:prstGeom prst="snip1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smtClean="0"/>
              <a:t>γαμέωgaméo </a:t>
            </a:r>
            <a:br>
              <a:rPr lang="es-CO" sz="2800" dirty="0" smtClean="0"/>
            </a:br>
            <a:r>
              <a:rPr lang="es-CO" sz="2800" dirty="0" smtClean="0"/>
              <a:t>es la traducción que se le da a </a:t>
            </a:r>
            <a:r>
              <a:rPr lang="es-CO" sz="2800" u="sng" dirty="0" smtClean="0"/>
              <a:t>CASANDOSE</a:t>
            </a:r>
            <a:r>
              <a:rPr lang="es-CO" sz="2800" dirty="0" smtClean="0"/>
              <a:t> y su significado es: casarse, unirse, </a:t>
            </a:r>
            <a:r>
              <a:rPr lang="es-CO" sz="2800" b="1" u="sng" dirty="0" smtClean="0">
                <a:solidFill>
                  <a:srgbClr val="FFFF00"/>
                </a:solidFill>
              </a:rPr>
              <a:t>unión de cualquier sexo</a:t>
            </a:r>
            <a:r>
              <a:rPr lang="es-CO" sz="2800" dirty="0" smtClean="0">
                <a:solidFill>
                  <a:srgbClr val="FFFF00"/>
                </a:solidFill>
              </a:rPr>
              <a:t>.</a:t>
            </a:r>
            <a:r>
              <a:rPr lang="es-CO" sz="2800" dirty="0" smtClean="0"/>
              <a:t/>
            </a:r>
            <a:br>
              <a:rPr lang="es-CO" sz="2800" dirty="0" smtClean="0"/>
            </a:br>
            <a:endParaRPr lang="es-CO" sz="2800" dirty="0"/>
          </a:p>
        </p:txBody>
      </p:sp>
      <p:pic>
        <p:nvPicPr>
          <p:cNvPr id="11266" name="Picture 2" descr="http://t2.gstatic.com/images?q=tbn:ANd9GcRSfgWkUGz03VUJOWW346-rLOJx5oPzjQi7OSX8Dnagq9lEKyK6WA"/>
          <p:cNvPicPr>
            <a:picLocks noChangeAspect="1" noChangeArrowheads="1"/>
          </p:cNvPicPr>
          <p:nvPr/>
        </p:nvPicPr>
        <p:blipFill>
          <a:blip r:embed="rId2" cstate="print"/>
          <a:srcRect/>
          <a:stretch>
            <a:fillRect/>
          </a:stretch>
        </p:blipFill>
        <p:spPr bwMode="auto">
          <a:xfrm>
            <a:off x="5868144" y="1916832"/>
            <a:ext cx="3024336" cy="1971676"/>
          </a:xfrm>
          <a:prstGeom prst="rect">
            <a:avLst/>
          </a:prstGeom>
          <a:noFill/>
        </p:spPr>
      </p:pic>
      <p:pic>
        <p:nvPicPr>
          <p:cNvPr id="11268" name="Picture 4" descr="http://t3.gstatic.com/images?q=tbn:ANd9GcS3Bf2PtO26mVXk90a6l_hYQHdqYW9ylOFitzp_gVCAK1jjkgZOhw"/>
          <p:cNvPicPr>
            <a:picLocks noChangeAspect="1" noChangeArrowheads="1"/>
          </p:cNvPicPr>
          <p:nvPr/>
        </p:nvPicPr>
        <p:blipFill>
          <a:blip r:embed="rId3" cstate="print"/>
          <a:srcRect/>
          <a:stretch>
            <a:fillRect/>
          </a:stretch>
        </p:blipFill>
        <p:spPr bwMode="auto">
          <a:xfrm>
            <a:off x="251520" y="4581128"/>
            <a:ext cx="2736304" cy="1999109"/>
          </a:xfrm>
          <a:prstGeom prst="rect">
            <a:avLst/>
          </a:prstGeom>
          <a:noFill/>
        </p:spPr>
      </p:pic>
      <p:sp>
        <p:nvSpPr>
          <p:cNvPr id="7" name="6 Recortar rectángulo de esquina sencilla"/>
          <p:cNvSpPr/>
          <p:nvPr/>
        </p:nvSpPr>
        <p:spPr>
          <a:xfrm>
            <a:off x="179512" y="2204864"/>
            <a:ext cx="5544616" cy="2160240"/>
          </a:xfrm>
          <a:prstGeom prst="snip1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t>κγαμίζωengamízo </a:t>
            </a:r>
            <a:br>
              <a:rPr lang="es-CO" sz="2400" dirty="0" smtClean="0"/>
            </a:br>
            <a:r>
              <a:rPr lang="es-CO" sz="2400" dirty="0" smtClean="0"/>
              <a:t>es la traducción que se le da a </a:t>
            </a:r>
            <a:r>
              <a:rPr lang="es-CO" sz="2400" u="sng" dirty="0" smtClean="0"/>
              <a:t>Darse en MATRIMONIO</a:t>
            </a:r>
            <a:r>
              <a:rPr lang="es-CO" sz="2400" dirty="0" smtClean="0"/>
              <a:t>, y su significado es:  casamiento, </a:t>
            </a:r>
            <a:r>
              <a:rPr lang="es-CO" sz="2400" b="1" u="sng" dirty="0" smtClean="0">
                <a:solidFill>
                  <a:srgbClr val="FFFF00"/>
                </a:solidFill>
              </a:rPr>
              <a:t>acción de dar a una hija</a:t>
            </a:r>
            <a:r>
              <a:rPr lang="es-CO" sz="2400" dirty="0" smtClean="0"/>
              <a:t>, entregar en casamiento.</a:t>
            </a:r>
            <a:br>
              <a:rPr lang="es-CO" sz="2400" dirty="0" smtClean="0"/>
            </a:b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1266"/>
                                        </p:tgtEl>
                                        <p:attrNameLst>
                                          <p:attrName>style.visibility</p:attrName>
                                        </p:attrNameLst>
                                      </p:cBhvr>
                                      <p:to>
                                        <p:strVal val="visible"/>
                                      </p:to>
                                    </p:set>
                                    <p:anim to="" calcmode="lin" valueType="num">
                                      <p:cBhvr>
                                        <p:cTn id="22" dur="1" fill="hold"/>
                                        <p:tgtEl>
                                          <p:spTgt spid="1126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to="" calcmode="lin" valueType="num">
                                      <p:cBhvr>
                                        <p:cTn id="27" dur="1" fill="hold"/>
                                        <p:tgtEl>
                                          <p:spTgt spid="7"/>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1268"/>
                                        </p:tgtEl>
                                        <p:attrNameLst>
                                          <p:attrName>style.visibility</p:attrName>
                                        </p:attrNameLst>
                                      </p:cBhvr>
                                      <p:to>
                                        <p:strVal val="visible"/>
                                      </p:to>
                                    </p:set>
                                    <p:anim to="" calcmode="lin" valueType="num">
                                      <p:cBhvr>
                                        <p:cTn id="32" dur="1" fill="hold"/>
                                        <p:tgtEl>
                                          <p:spTgt spid="11268"/>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7"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bg1"/>
          </a:solidFill>
        </p:spPr>
        <p:txBody>
          <a:bodyPr>
            <a:normAutofit/>
          </a:bodyPr>
          <a:lstStyle/>
          <a:p>
            <a:pPr algn="ctr">
              <a:buNone/>
            </a:pPr>
            <a:r>
              <a:rPr lang="es-CO" dirty="0" smtClean="0"/>
              <a:t>      </a:t>
            </a:r>
            <a:r>
              <a:rPr lang="es-CO" sz="2800" dirty="0" smtClean="0"/>
              <a:t>Como es evidente,  se “casaban”, según la traducción se refiere a la unión de “</a:t>
            </a:r>
            <a:r>
              <a:rPr lang="es-CO" sz="2800" b="1" u="sng" dirty="0" smtClean="0">
                <a:solidFill>
                  <a:srgbClr val="0070C0"/>
                </a:solidFill>
              </a:rPr>
              <a:t>cualquier sexo"</a:t>
            </a:r>
            <a:r>
              <a:rPr lang="es-CO" sz="2800" dirty="0" smtClean="0"/>
              <a:t>. Hombre con hombre o mujer con mujer.</a:t>
            </a:r>
          </a:p>
          <a:p>
            <a:endParaRPr lang="es-CO" sz="1200" dirty="0" smtClean="0"/>
          </a:p>
          <a:p>
            <a:endParaRPr lang="es-CO" dirty="0" smtClean="0"/>
          </a:p>
          <a:p>
            <a:endParaRPr lang="es-CO" dirty="0" smtClean="0"/>
          </a:p>
          <a:p>
            <a:endParaRPr lang="es-CO" dirty="0" smtClean="0"/>
          </a:p>
          <a:p>
            <a:pPr algn="ctr">
              <a:buNone/>
            </a:pPr>
            <a:r>
              <a:rPr lang="es-CO" dirty="0" smtClean="0"/>
              <a:t>    </a:t>
            </a:r>
            <a:r>
              <a:rPr lang="es-CO" sz="2800" dirty="0" smtClean="0">
                <a:latin typeface="Agency FB" pitchFamily="34" charset="0"/>
              </a:rPr>
              <a:t>Pero “</a:t>
            </a:r>
            <a:r>
              <a:rPr lang="es-CO" sz="2800" b="1" u="sng" dirty="0" smtClean="0">
                <a:solidFill>
                  <a:srgbClr val="FF0000"/>
                </a:solidFill>
                <a:latin typeface="Agency FB" pitchFamily="34" charset="0"/>
              </a:rPr>
              <a:t>se daban en casamiento”</a:t>
            </a:r>
            <a:r>
              <a:rPr lang="es-CO" sz="2800" dirty="0" smtClean="0">
                <a:latin typeface="Agency FB" pitchFamily="34" charset="0"/>
              </a:rPr>
              <a:t> es la acción de un padre, al entregar una </a:t>
            </a:r>
            <a:r>
              <a:rPr lang="es-CO" sz="2800" u="sng" dirty="0" smtClean="0">
                <a:solidFill>
                  <a:srgbClr val="0070C0"/>
                </a:solidFill>
                <a:latin typeface="Agency FB" pitchFamily="34" charset="0"/>
              </a:rPr>
              <a:t>hija en casamiento con un hombre.</a:t>
            </a:r>
            <a:r>
              <a:rPr lang="es-CO" sz="2800" dirty="0" smtClean="0">
                <a:latin typeface="Agency FB" pitchFamily="34" charset="0"/>
              </a:rPr>
              <a:t/>
            </a:r>
            <a:br>
              <a:rPr lang="es-CO" sz="2800" dirty="0" smtClean="0">
                <a:latin typeface="Agency FB" pitchFamily="34" charset="0"/>
              </a:rPr>
            </a:br>
            <a:endParaRPr lang="es-CO" sz="2800" dirty="0" smtClean="0">
              <a:latin typeface="Agency FB" pitchFamily="34" charset="0"/>
            </a:endParaRPr>
          </a:p>
          <a:p>
            <a:endParaRPr lang="es-CO" dirty="0"/>
          </a:p>
        </p:txBody>
      </p:sp>
      <p:pic>
        <p:nvPicPr>
          <p:cNvPr id="10244" name="Picture 4" descr="http://t0.gstatic.com/images?q=tbn:ANd9GcRvzldztmZ0MnHABfRq_3AtdXtXkK6XaeQ4EYDj2Gi5CGLDAVNG"/>
          <p:cNvPicPr>
            <a:picLocks noChangeAspect="1" noChangeArrowheads="1"/>
          </p:cNvPicPr>
          <p:nvPr/>
        </p:nvPicPr>
        <p:blipFill>
          <a:blip r:embed="rId2" cstate="print"/>
          <a:srcRect/>
          <a:stretch>
            <a:fillRect/>
          </a:stretch>
        </p:blipFill>
        <p:spPr bwMode="auto">
          <a:xfrm>
            <a:off x="5220072" y="1772816"/>
            <a:ext cx="2958455" cy="2047876"/>
          </a:xfrm>
          <a:prstGeom prst="rect">
            <a:avLst/>
          </a:prstGeom>
          <a:noFill/>
        </p:spPr>
      </p:pic>
      <p:pic>
        <p:nvPicPr>
          <p:cNvPr id="11266" name="Picture 2" descr="http://t0.gstatic.com/images?q=tbn:ANd9GcQKfJMDWV_AQ-YLFkMbOoYpKoX2Igg-6XGNYxVgy0VgE8A8Kr2zeQ"/>
          <p:cNvPicPr>
            <a:picLocks noChangeAspect="1" noChangeArrowheads="1"/>
          </p:cNvPicPr>
          <p:nvPr/>
        </p:nvPicPr>
        <p:blipFill>
          <a:blip r:embed="rId3" cstate="print"/>
          <a:srcRect/>
          <a:stretch>
            <a:fillRect/>
          </a:stretch>
        </p:blipFill>
        <p:spPr bwMode="auto">
          <a:xfrm>
            <a:off x="3419872" y="4725144"/>
            <a:ext cx="2160240" cy="1800200"/>
          </a:xfrm>
          <a:prstGeom prst="rect">
            <a:avLst/>
          </a:prstGeom>
          <a:noFill/>
        </p:spPr>
      </p:pic>
      <p:pic>
        <p:nvPicPr>
          <p:cNvPr id="11268" name="Picture 4" descr="http://laprensaus.com/uploads/contenidos/4565matrimonio_gay.jpg"/>
          <p:cNvPicPr>
            <a:picLocks noChangeAspect="1" noChangeArrowheads="1"/>
          </p:cNvPicPr>
          <p:nvPr/>
        </p:nvPicPr>
        <p:blipFill>
          <a:blip r:embed="rId4" cstate="print"/>
          <a:srcRect/>
          <a:stretch>
            <a:fillRect/>
          </a:stretch>
        </p:blipFill>
        <p:spPr bwMode="auto">
          <a:xfrm>
            <a:off x="971600" y="1772816"/>
            <a:ext cx="3024336" cy="19469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44"/>
                                        </p:tgtEl>
                                        <p:attrNameLst>
                                          <p:attrName>style.visibility</p:attrName>
                                        </p:attrNameLst>
                                      </p:cBhvr>
                                      <p:to>
                                        <p:strVal val="visible"/>
                                      </p:to>
                                    </p:set>
                                    <p:anim to="" calcmode="lin" valueType="num">
                                      <p:cBhvr>
                                        <p:cTn id="17" dur="1" fill="hold"/>
                                        <p:tgtEl>
                                          <p:spTgt spid="1024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1268"/>
                                        </p:tgtEl>
                                        <p:attrNameLst>
                                          <p:attrName>style.visibility</p:attrName>
                                        </p:attrNameLst>
                                      </p:cBhvr>
                                      <p:to>
                                        <p:strVal val="visible"/>
                                      </p:to>
                                    </p:set>
                                    <p:anim to="" calcmode="lin" valueType="num">
                                      <p:cBhvr>
                                        <p:cTn id="22" dur="1" fill="hold"/>
                                        <p:tgtEl>
                                          <p:spTgt spid="1126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11266"/>
                                        </p:tgtEl>
                                        <p:attrNameLst>
                                          <p:attrName>style.visibility</p:attrName>
                                        </p:attrNameLst>
                                      </p:cBhvr>
                                      <p:to>
                                        <p:strVal val="visible"/>
                                      </p:to>
                                    </p:set>
                                    <p:anim calcmode="lin" valueType="num">
                                      <p:cBhvr>
                                        <p:cTn id="27" dur="500" fill="hold"/>
                                        <p:tgtEl>
                                          <p:spTgt spid="11266"/>
                                        </p:tgtEl>
                                        <p:attrNameLst>
                                          <p:attrName>ppt_w</p:attrName>
                                        </p:attrNameLst>
                                      </p:cBhvr>
                                      <p:tavLst>
                                        <p:tav tm="0">
                                          <p:val>
                                            <p:fltVal val="0"/>
                                          </p:val>
                                        </p:tav>
                                        <p:tav tm="100000">
                                          <p:val>
                                            <p:strVal val="#ppt_w"/>
                                          </p:val>
                                        </p:tav>
                                      </p:tavLst>
                                    </p:anim>
                                    <p:anim calcmode="lin" valueType="num">
                                      <p:cBhvr>
                                        <p:cTn id="28" dur="500" fill="hold"/>
                                        <p:tgtEl>
                                          <p:spTgt spid="11266"/>
                                        </p:tgtEl>
                                        <p:attrNameLst>
                                          <p:attrName>ppt_h</p:attrName>
                                        </p:attrNameLst>
                                      </p:cBhvr>
                                      <p:tavLst>
                                        <p:tav tm="0">
                                          <p:val>
                                            <p:fltVal val="0"/>
                                          </p:val>
                                        </p:tav>
                                        <p:tav tm="100000">
                                          <p:val>
                                            <p:strVal val="#ppt_h"/>
                                          </p:val>
                                        </p:tav>
                                      </p:tavLst>
                                    </p:anim>
                                    <p:animEffect transition="in" filter="fade">
                                      <p:cBhvr>
                                        <p:cTn id="29" dur="500"/>
                                        <p:tgtEl>
                                          <p:spTgt spid="11266"/>
                                        </p:tgtEl>
                                      </p:cBhvr>
                                    </p:animEffect>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to="" calcmode="lin" valueType="num">
                                      <p:cBhvr>
                                        <p:cTn id="34"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12.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568952" cy="6192688"/>
          </a:xfrm>
          <a:solidFill>
            <a:schemeClr val="accent6">
              <a:lumMod val="20000"/>
              <a:lumOff val="80000"/>
            </a:schemeClr>
          </a:solidFill>
        </p:spPr>
        <p:txBody>
          <a:bodyPr>
            <a:normAutofit fontScale="62500" lnSpcReduction="20000"/>
          </a:bodyPr>
          <a:lstStyle/>
          <a:p>
            <a:pPr>
              <a:buNone/>
            </a:pPr>
            <a:r>
              <a:rPr lang="es-CO" sz="5800" b="1" dirty="0" smtClean="0">
                <a:solidFill>
                  <a:srgbClr val="FF0000"/>
                </a:solidFill>
              </a:rPr>
              <a:t>    </a:t>
            </a:r>
          </a:p>
          <a:p>
            <a:pPr>
              <a:buNone/>
            </a:pPr>
            <a:r>
              <a:rPr lang="es-CO" sz="5800" b="1" dirty="0" smtClean="0">
                <a:solidFill>
                  <a:srgbClr val="FF0000"/>
                </a:solidFill>
              </a:rPr>
              <a:t>   Sodomía</a:t>
            </a:r>
          </a:p>
          <a:p>
            <a:pPr>
              <a:buNone/>
            </a:pPr>
            <a:r>
              <a:rPr lang="es-CO" dirty="0" smtClean="0"/>
              <a:t>      </a:t>
            </a:r>
            <a:r>
              <a:rPr lang="es-CO" sz="3600" dirty="0" smtClean="0"/>
              <a:t>El término </a:t>
            </a:r>
            <a:r>
              <a:rPr lang="es-CO" sz="3600" i="1" dirty="0" smtClean="0"/>
              <a:t>sodomía</a:t>
            </a:r>
            <a:r>
              <a:rPr lang="es-CO" sz="3600" dirty="0" smtClean="0"/>
              <a:t> proviene del nombre de la antigua ciudad de </a:t>
            </a:r>
            <a:r>
              <a:rPr lang="es-CO" sz="3600" dirty="0" smtClean="0">
                <a:hlinkClick r:id="rId2" action="ppaction://hlinkfile"/>
              </a:rPr>
              <a:t>Sodoma</a:t>
            </a:r>
            <a:r>
              <a:rPr lang="es-CO" sz="3600" dirty="0" smtClean="0"/>
              <a:t>, y la palabra incluía todas aquellas actividades sexuales que </a:t>
            </a:r>
            <a:r>
              <a:rPr lang="es-CO" sz="5100" b="1" dirty="0" smtClean="0">
                <a:solidFill>
                  <a:srgbClr val="0070C0"/>
                </a:solidFill>
              </a:rPr>
              <a:t>no servían para la</a:t>
            </a:r>
            <a:r>
              <a:rPr lang="es-CO" sz="3600" dirty="0" smtClean="0">
                <a:solidFill>
                  <a:srgbClr val="0070C0"/>
                </a:solidFill>
              </a:rPr>
              <a:t> </a:t>
            </a:r>
            <a:r>
              <a:rPr lang="es-CO" sz="4400" b="1" dirty="0" smtClean="0">
                <a:solidFill>
                  <a:srgbClr val="0070C0"/>
                </a:solidFill>
              </a:rPr>
              <a:t>reproducción</a:t>
            </a:r>
            <a:r>
              <a:rPr lang="es-CO" sz="3600" dirty="0" smtClean="0"/>
              <a:t>. </a:t>
            </a:r>
          </a:p>
          <a:p>
            <a:pPr>
              <a:buNone/>
            </a:pPr>
            <a:endParaRPr lang="es-CO" sz="3600" dirty="0" smtClean="0"/>
          </a:p>
          <a:p>
            <a:pPr>
              <a:buNone/>
            </a:pPr>
            <a:r>
              <a:rPr lang="es-CO" sz="3600" dirty="0" smtClean="0"/>
              <a:t>     Por tanto, se empleaba el término «</a:t>
            </a:r>
            <a:r>
              <a:rPr lang="es-CO" sz="3600" b="1" dirty="0" smtClean="0"/>
              <a:t>sodomita</a:t>
            </a:r>
            <a:r>
              <a:rPr lang="es-CO" sz="3600" dirty="0" smtClean="0"/>
              <a:t>» para denominar tanto a los </a:t>
            </a:r>
            <a:r>
              <a:rPr lang="es-CO" sz="3600" b="1" u="sng" dirty="0" smtClean="0">
                <a:solidFill>
                  <a:srgbClr val="0070C0"/>
                </a:solidFill>
              </a:rPr>
              <a:t>hombres que tenían relaciones sexuales con otros hombres</a:t>
            </a:r>
            <a:r>
              <a:rPr lang="es-CO" sz="3600" dirty="0" smtClean="0"/>
              <a:t>, como a las </a:t>
            </a:r>
            <a:r>
              <a:rPr lang="es-CO" sz="3600" b="1" u="sng" dirty="0" smtClean="0">
                <a:solidFill>
                  <a:srgbClr val="0070C0"/>
                </a:solidFill>
              </a:rPr>
              <a:t>mujeres que lo hacían con otras mujeres.</a:t>
            </a:r>
          </a:p>
          <a:p>
            <a:endParaRPr lang="es-CO" sz="3600" dirty="0" smtClean="0"/>
          </a:p>
          <a:p>
            <a:endParaRPr lang="es-CO" sz="3600" dirty="0" smtClean="0"/>
          </a:p>
          <a:p>
            <a:pPr>
              <a:buNone/>
            </a:pPr>
            <a:r>
              <a:rPr lang="es-CO" sz="3600" dirty="0" smtClean="0"/>
              <a:t>      Así que acá hay una clara señal, en la cual el Señor Jesucristo nos muestra que en aquellos días de Noé, la gente se casaba en sexos iguales, y alcanzaba la </a:t>
            </a:r>
            <a:r>
              <a:rPr lang="es-CO" sz="3600" b="1" u="sng" dirty="0" smtClean="0">
                <a:solidFill>
                  <a:srgbClr val="0070C0"/>
                </a:solidFill>
              </a:rPr>
              <a:t>aprobación social</a:t>
            </a:r>
            <a:r>
              <a:rPr lang="es-CO" sz="3600" dirty="0" smtClean="0"/>
              <a:t>.</a:t>
            </a:r>
          </a:p>
          <a:p>
            <a:endParaRPr lang="es-CO" dirty="0" smtClean="0"/>
          </a:p>
          <a:p>
            <a:pPr>
              <a:buNone/>
            </a:pPr>
            <a:r>
              <a:rPr lang="es-CO" dirty="0" smtClean="0"/>
              <a:t/>
            </a:r>
            <a:br>
              <a:rPr lang="es-CO" dirty="0" smtClean="0"/>
            </a:br>
            <a:r>
              <a:rPr lang="es-CO" dirty="0" smtClean="0"/>
              <a:t/>
            </a:r>
            <a:br>
              <a:rPr lang="es-CO"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to="" calcmode="lin" valueType="num">
                                      <p:cBhvr>
                                        <p:cTn id="27"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1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1354162"/>
          </a:xfrm>
          <a:solidFill>
            <a:srgbClr val="FFFF00"/>
          </a:solidFill>
        </p:spPr>
        <p:txBody>
          <a:bodyPr>
            <a:noAutofit/>
          </a:bodyPr>
          <a:lstStyle/>
          <a:p>
            <a:r>
              <a:rPr lang="es-CO" sz="4800" b="1" dirty="0" smtClean="0">
                <a:latin typeface="Vladimir Script" pitchFamily="66" charset="0"/>
              </a:rPr>
              <a:t>¿Se está cumpliendo en nuestros días la profecía de la “sodomía”?</a:t>
            </a:r>
            <a:endParaRPr lang="es-CO" sz="4800" b="1" dirty="0">
              <a:latin typeface="Vladimir Script" pitchFamily="66" charset="0"/>
            </a:endParaRPr>
          </a:p>
        </p:txBody>
      </p:sp>
      <p:sp>
        <p:nvSpPr>
          <p:cNvPr id="3" name="2 Marcador de contenido"/>
          <p:cNvSpPr>
            <a:spLocks noGrp="1"/>
          </p:cNvSpPr>
          <p:nvPr>
            <p:ph idx="1"/>
          </p:nvPr>
        </p:nvSpPr>
        <p:spPr>
          <a:xfrm>
            <a:off x="323528" y="1844824"/>
            <a:ext cx="8496944" cy="4680520"/>
          </a:xfrm>
          <a:solidFill>
            <a:srgbClr val="92D050"/>
          </a:solidFill>
        </p:spPr>
        <p:txBody>
          <a:bodyPr>
            <a:normAutofit/>
          </a:bodyPr>
          <a:lstStyle/>
          <a:p>
            <a:pPr algn="ctr">
              <a:buNone/>
            </a:pPr>
            <a:r>
              <a:rPr lang="es-CO" dirty="0" smtClean="0"/>
              <a:t>   </a:t>
            </a:r>
          </a:p>
          <a:p>
            <a:pPr algn="ctr">
              <a:buNone/>
            </a:pPr>
            <a:r>
              <a:rPr lang="es-CO" dirty="0" smtClean="0"/>
              <a:t> ¡En nuestro tiempo también esta pasando lo mismo que pasaba antes del diluvio, y aun mucho peor! en muchos países ya se llego a realizar como ley civil.</a:t>
            </a:r>
          </a:p>
          <a:p>
            <a:pPr>
              <a:buNone/>
            </a:pPr>
            <a:endParaRPr lang="es-CO" dirty="0" smtClean="0"/>
          </a:p>
          <a:p>
            <a:pPr algn="ctr">
              <a:buNone/>
            </a:pPr>
            <a:r>
              <a:rPr lang="es-CO" dirty="0" smtClean="0"/>
              <a:t>     </a:t>
            </a:r>
            <a:r>
              <a:rPr lang="es-CO" b="1" dirty="0" smtClean="0">
                <a:solidFill>
                  <a:srgbClr val="FF0000"/>
                </a:solidFill>
              </a:rPr>
              <a:t>Ya son 47 los países que permiten las uniones entre personas del mismo sexo.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animBg="1"/>
    </p:bldLst>
  </p:timing>
</p:sld>
</file>

<file path=ppt/slides/slide1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3">
              <a:lumMod val="20000"/>
              <a:lumOff val="80000"/>
            </a:schemeClr>
          </a:solidFill>
        </p:spPr>
        <p:txBody>
          <a:bodyPr>
            <a:normAutofit/>
          </a:bodyPr>
          <a:lstStyle/>
          <a:p>
            <a:pPr algn="ctr">
              <a:buNone/>
            </a:pPr>
            <a:r>
              <a:rPr lang="es-CO" dirty="0" smtClean="0"/>
              <a:t>    </a:t>
            </a:r>
          </a:p>
          <a:p>
            <a:pPr>
              <a:buNone/>
            </a:pPr>
            <a:r>
              <a:rPr lang="es-CO" dirty="0" smtClean="0"/>
              <a:t>     </a:t>
            </a:r>
            <a:r>
              <a:rPr lang="es-CO" sz="5900" dirty="0" smtClean="0"/>
              <a:t>  </a:t>
            </a:r>
          </a:p>
          <a:p>
            <a:pPr>
              <a:buNone/>
            </a:pPr>
            <a:r>
              <a:rPr lang="es-CO" sz="5900" dirty="0" smtClean="0"/>
              <a:t>     </a:t>
            </a:r>
          </a:p>
          <a:p>
            <a:pPr>
              <a:buNone/>
            </a:pPr>
            <a:endParaRPr lang="es-CO" sz="5900" dirty="0" smtClean="0"/>
          </a:p>
          <a:p>
            <a:pPr>
              <a:buNone/>
            </a:pPr>
            <a:endParaRPr lang="es-CO" sz="4200" b="1" dirty="0" smtClean="0"/>
          </a:p>
          <a:p>
            <a:pPr>
              <a:buNone/>
            </a:pPr>
            <a:r>
              <a:rPr lang="es-CO" dirty="0" smtClean="0"/>
              <a:t/>
            </a:r>
            <a:br>
              <a:rPr lang="es-CO" dirty="0" smtClean="0"/>
            </a:br>
            <a:endParaRPr lang="es-CO" dirty="0" smtClean="0"/>
          </a:p>
          <a:p>
            <a:endParaRPr lang="es-CO" dirty="0"/>
          </a:p>
        </p:txBody>
      </p:sp>
      <p:pic>
        <p:nvPicPr>
          <p:cNvPr id="21506" name="Picture 2" descr="http://upload.wikimedia.org/wikipedia/commons/7/7c/Gay_March_celebrating_2005_Pride_Day_and_Same-Sex_Marriage_Law_in_Spain.jpg">
            <a:hlinkClick r:id="rId2"/>
          </p:cNvPr>
          <p:cNvPicPr>
            <a:picLocks noChangeAspect="1" noChangeArrowheads="1"/>
          </p:cNvPicPr>
          <p:nvPr/>
        </p:nvPicPr>
        <p:blipFill>
          <a:blip r:embed="rId3" cstate="print"/>
          <a:srcRect/>
          <a:stretch>
            <a:fillRect/>
          </a:stretch>
        </p:blipFill>
        <p:spPr bwMode="auto">
          <a:xfrm>
            <a:off x="1115616" y="692696"/>
            <a:ext cx="6840760" cy="3960440"/>
          </a:xfrm>
          <a:prstGeom prst="rect">
            <a:avLst/>
          </a:prstGeom>
          <a:noFill/>
        </p:spPr>
      </p:pic>
      <p:sp>
        <p:nvSpPr>
          <p:cNvPr id="6" name="5 Terminador"/>
          <p:cNvSpPr/>
          <p:nvPr/>
        </p:nvSpPr>
        <p:spPr>
          <a:xfrm>
            <a:off x="611560" y="4869160"/>
            <a:ext cx="7920880" cy="1080120"/>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400" b="1" dirty="0" smtClean="0"/>
              <a:t>Marcha celebrando el </a:t>
            </a:r>
            <a:r>
              <a:rPr lang="es-CO" sz="2400" b="1" dirty="0" smtClean="0">
                <a:solidFill>
                  <a:srgbClr val="FFFF00"/>
                </a:solidFill>
                <a:hlinkClick r:id="rId4" action="ppaction://hlinkfile" tooltip="Día del Orgullo Gay"/>
              </a:rPr>
              <a:t>día del Orgullo Gay</a:t>
            </a:r>
            <a:r>
              <a:rPr lang="es-CO" sz="2400" b="1" dirty="0" smtClean="0"/>
              <a:t> y la legalización del </a:t>
            </a:r>
            <a:r>
              <a:rPr lang="es-CO" sz="2400" b="1" dirty="0" smtClean="0">
                <a:hlinkClick r:id="rId5" action="ppaction://hlinkfile" tooltip="Matrimonio homosexual"/>
              </a:rPr>
              <a:t>matrimonio homosexual</a:t>
            </a:r>
            <a:r>
              <a:rPr lang="es-CO" sz="2400" b="1" dirty="0" smtClean="0"/>
              <a:t> en España.</a:t>
            </a:r>
            <a:endParaRPr lang="es-CO" sz="4400" b="1" dirty="0" smtClean="0"/>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accent5">
              <a:lumMod val="20000"/>
              <a:lumOff val="80000"/>
            </a:schemeClr>
          </a:solidFill>
        </p:spPr>
        <p:txBody>
          <a:bodyPr/>
          <a:lstStyle/>
          <a:p>
            <a:pPr algn="ctr">
              <a:buNone/>
            </a:pPr>
            <a:r>
              <a:rPr lang="es-CO" dirty="0" smtClean="0"/>
              <a:t>   Durante los siglos del V al XVIII, la </a:t>
            </a:r>
            <a:r>
              <a:rPr lang="es-CO" dirty="0" smtClean="0">
                <a:hlinkClick r:id="rId2" action="ppaction://hlinkfile"/>
              </a:rPr>
              <a:t>tortura</a:t>
            </a:r>
            <a:r>
              <a:rPr lang="es-CO" dirty="0" smtClean="0"/>
              <a:t> y la </a:t>
            </a:r>
            <a:r>
              <a:rPr lang="es-CO" dirty="0" smtClean="0">
                <a:hlinkClick r:id="rId3" action="ppaction://hlinkfile" tooltip="Pena capital"/>
              </a:rPr>
              <a:t>pena capital</a:t>
            </a:r>
            <a:r>
              <a:rPr lang="es-CO" dirty="0" smtClean="0"/>
              <a:t>, generalmente en la hoguera, eran los suplicios a los que se condenaba en la mayor parte de Europa a los homosexuales.</a:t>
            </a:r>
            <a:endParaRPr lang="es-CO" dirty="0"/>
          </a:p>
        </p:txBody>
      </p:sp>
      <p:pic>
        <p:nvPicPr>
          <p:cNvPr id="1026" name="Picture 2" descr="C:\Users\FAMILIA FIERRO CH\Pictures\matrimonios geys2.jpg"/>
          <p:cNvPicPr>
            <a:picLocks noChangeAspect="1" noChangeArrowheads="1"/>
          </p:cNvPicPr>
          <p:nvPr/>
        </p:nvPicPr>
        <p:blipFill>
          <a:blip r:embed="rId4" cstate="print"/>
          <a:srcRect/>
          <a:stretch>
            <a:fillRect/>
          </a:stretch>
        </p:blipFill>
        <p:spPr bwMode="auto">
          <a:xfrm>
            <a:off x="4067944" y="2420888"/>
            <a:ext cx="4608512" cy="3672408"/>
          </a:xfrm>
          <a:prstGeom prst="rect">
            <a:avLst/>
          </a:prstGeom>
          <a:noFill/>
        </p:spPr>
      </p:pic>
      <p:sp>
        <p:nvSpPr>
          <p:cNvPr id="5" name="4 Rectángulo"/>
          <p:cNvSpPr/>
          <p:nvPr/>
        </p:nvSpPr>
        <p:spPr>
          <a:xfrm>
            <a:off x="395536" y="3068960"/>
            <a:ext cx="3312368" cy="2677656"/>
          </a:xfrm>
          <a:prstGeom prst="rect">
            <a:avLst/>
          </a:prstGeom>
        </p:spPr>
        <p:txBody>
          <a:bodyPr wrap="square">
            <a:spAutoFit/>
          </a:bodyPr>
          <a:lstStyle/>
          <a:p>
            <a:pPr algn="ctr"/>
            <a:r>
              <a:rPr lang="es-CO" sz="2400" dirty="0" smtClean="0"/>
              <a:t>En la foto se muestra la quema del caballero de Hohenberg y de su sirviente condenados a morir en la hoguera por sodomía junto a la muralla de </a:t>
            </a:r>
            <a:r>
              <a:rPr lang="es-CO" sz="2400" dirty="0" smtClean="0">
                <a:hlinkClick r:id="rId5" action="ppaction://hlinkfile"/>
              </a:rPr>
              <a:t>Zúrich</a:t>
            </a:r>
            <a:r>
              <a:rPr lang="es-CO" sz="2400" dirty="0" smtClean="0"/>
              <a:t>, </a:t>
            </a:r>
            <a:r>
              <a:rPr lang="es-CO" sz="2400" dirty="0" smtClean="0">
                <a:hlinkClick r:id="rId6" action="ppaction://hlinkfile"/>
              </a:rPr>
              <a:t>1482</a:t>
            </a:r>
            <a:r>
              <a:rPr lang="es-CO" sz="2400" dirty="0" smtClean="0"/>
              <a:t>.</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Lst>
  </p:timing>
</p:sld>
</file>

<file path=ppt/slides/slide1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251521" y="116632"/>
          <a:ext cx="8568953" cy="6571938"/>
        </p:xfrm>
        <a:graphic>
          <a:graphicData uri="http://schemas.openxmlformats.org/drawingml/2006/table">
            <a:tbl>
              <a:tblPr/>
              <a:tblGrid>
                <a:gridCol w="1247895"/>
                <a:gridCol w="1200377"/>
                <a:gridCol w="1228887"/>
                <a:gridCol w="1249403"/>
                <a:gridCol w="1194118"/>
                <a:gridCol w="1132898"/>
                <a:gridCol w="1315375"/>
              </a:tblGrid>
              <a:tr h="1883086">
                <a:tc>
                  <a:txBody>
                    <a:bodyPr/>
                    <a:lstStyle/>
                    <a:p>
                      <a:pPr algn="ctr"/>
                      <a:r>
                        <a:rPr lang="es-CO" sz="1800" dirty="0"/>
                        <a:t>País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endParaRPr lang="es-CO" sz="1800" dirty="0" smtClean="0"/>
                    </a:p>
                    <a:p>
                      <a:pPr algn="ctr"/>
                      <a:endParaRPr lang="es-CO" sz="1800" dirty="0" smtClean="0"/>
                    </a:p>
                    <a:p>
                      <a:pPr algn="ctr"/>
                      <a:r>
                        <a:rPr lang="es-CO" sz="1800" dirty="0" smtClean="0"/>
                        <a:t>Prácticas </a:t>
                      </a:r>
                      <a:r>
                        <a:rPr lang="es-CO" sz="1800" dirty="0"/>
                        <a:t>homosexuales despenalizadas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r>
                        <a:rPr lang="es-CO" sz="1800" dirty="0" smtClean="0"/>
                        <a:t>Uniones reconocidas</a:t>
                      </a:r>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r>
                        <a:rPr lang="es-CO" sz="1800" b="1" dirty="0" smtClean="0"/>
                        <a:t>Ma</a:t>
                      </a:r>
                      <a:r>
                        <a:rPr lang="es-CO" sz="1800" dirty="0" smtClean="0"/>
                        <a:t>trimonio </a:t>
                      </a:r>
                      <a:r>
                        <a:rPr lang="es-CO" sz="1800" dirty="0"/>
                        <a:t>homosexual</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endParaRPr lang="es-CO" sz="1800" dirty="0" smtClean="0"/>
                    </a:p>
                    <a:p>
                      <a:pPr algn="ctr"/>
                      <a:endParaRPr lang="es-CO" sz="1800" dirty="0" smtClean="0"/>
                    </a:p>
                    <a:p>
                      <a:pPr algn="ctr"/>
                      <a:r>
                        <a:rPr lang="es-CO" sz="1800" dirty="0" smtClean="0"/>
                        <a:t>Permite </a:t>
                      </a:r>
                      <a:r>
                        <a:rPr lang="es-CO" sz="1800" dirty="0"/>
                        <a:t>servir en el ejército a los homosexuales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r>
                        <a:rPr lang="es-CO" sz="1800" dirty="0"/>
                        <a:t>Adopción</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endParaRPr lang="es-CO" sz="1800" dirty="0" smtClean="0"/>
                    </a:p>
                    <a:p>
                      <a:pPr algn="ctr"/>
                      <a:endParaRPr lang="es-CO" sz="1800" dirty="0" smtClean="0"/>
                    </a:p>
                    <a:p>
                      <a:pPr algn="ctr"/>
                      <a:r>
                        <a:rPr lang="es-CO" sz="1800" dirty="0" smtClean="0"/>
                        <a:t>Prohíbe </a:t>
                      </a:r>
                      <a:r>
                        <a:rPr lang="es-CO" sz="1800" dirty="0"/>
                        <a:t>la discriminación</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065607">
                <a:tc>
                  <a:txBody>
                    <a:bodyPr/>
                    <a:lstStyle/>
                    <a:p>
                      <a:r>
                        <a:rPr lang="es-CO" sz="1800" dirty="0">
                          <a:hlinkClick r:id="rId2" action="ppaction://hlinkfile"/>
                        </a:rPr>
                        <a:t>Dinamarca</a:t>
                      </a:r>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legal desde 1933</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smtClean="0"/>
                        <a:t>legal desde 1989</a:t>
                      </a:r>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prohíbe cualquier discriminación</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177342">
                <a:tc>
                  <a:txBody>
                    <a:bodyPr/>
                    <a:lstStyle/>
                    <a:p>
                      <a:r>
                        <a:rPr lang="es-CO" sz="1800" dirty="0">
                          <a:hlinkClick r:id="rId3" action="ppaction://hlinkfile"/>
                        </a:rPr>
                        <a:t>Estonia</a:t>
                      </a:r>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legal desde 1992</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prohíbe algunas discriminaciones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177342">
                <a:tc>
                  <a:txBody>
                    <a:bodyPr/>
                    <a:lstStyle/>
                    <a:p>
                      <a:r>
                        <a:rPr lang="es-CO" sz="1800" dirty="0">
                          <a:hlinkClick r:id="rId4" action="ppaction://hlinkfile"/>
                        </a:rPr>
                        <a:t>Finlandia</a:t>
                      </a:r>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legal desde 1971</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smtClean="0"/>
                        <a:t>legal desde 2002</a:t>
                      </a:r>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sólo los hijos de los cónyuges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prohíbe cualquier discriminación</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177342">
                <a:tc>
                  <a:txBody>
                    <a:bodyPr/>
                    <a:lstStyle/>
                    <a:p>
                      <a:r>
                        <a:rPr lang="es-CO" sz="1800" dirty="0">
                          <a:hlinkClick r:id="rId5" action="ppaction://hlinkfile"/>
                        </a:rPr>
                        <a:t>Isla de Man</a:t>
                      </a:r>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legal desde 1994</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smtClean="0"/>
                        <a:t>legal desde 2005</a:t>
                      </a:r>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prohíbe la mayoría discriminaciones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bl>
          </a:graphicData>
        </a:graphic>
      </p:graphicFrame>
      <p:pic>
        <p:nvPicPr>
          <p:cNvPr id="98367" name="Picture 63" descr="Sí">
            <a:hlinkClick r:id="rId6" tooltip="Sí"/>
          </p:cNvPr>
          <p:cNvPicPr>
            <a:picLocks noChangeAspect="1" noChangeArrowheads="1"/>
          </p:cNvPicPr>
          <p:nvPr/>
        </p:nvPicPr>
        <p:blipFill>
          <a:blip r:embed="rId7" cstate="print"/>
          <a:srcRect/>
          <a:stretch>
            <a:fillRect/>
          </a:stretch>
        </p:blipFill>
        <p:spPr bwMode="auto">
          <a:xfrm>
            <a:off x="10064750" y="84138"/>
            <a:ext cx="142875" cy="161925"/>
          </a:xfrm>
          <a:prstGeom prst="rect">
            <a:avLst/>
          </a:prstGeom>
          <a:noFill/>
        </p:spPr>
      </p:pic>
      <p:pic>
        <p:nvPicPr>
          <p:cNvPr id="98368" name="Picture 64" descr="Sí">
            <a:hlinkClick r:id="rId8" tooltip="Sí"/>
          </p:cNvPr>
          <p:cNvPicPr>
            <a:picLocks noChangeAspect="1" noChangeArrowheads="1"/>
          </p:cNvPicPr>
          <p:nvPr/>
        </p:nvPicPr>
        <p:blipFill>
          <a:blip r:embed="rId9" cstate="print"/>
          <a:srcRect/>
          <a:stretch>
            <a:fillRect/>
          </a:stretch>
        </p:blipFill>
        <p:spPr bwMode="auto">
          <a:xfrm>
            <a:off x="10226675" y="84138"/>
            <a:ext cx="142875" cy="142875"/>
          </a:xfrm>
          <a:prstGeom prst="rect">
            <a:avLst/>
          </a:prstGeom>
          <a:noFill/>
        </p:spPr>
      </p:pic>
      <p:pic>
        <p:nvPicPr>
          <p:cNvPr id="98369" name="Picture 65" descr="Bandera de Suecia"/>
          <p:cNvPicPr>
            <a:picLocks noChangeAspect="1" noChangeArrowheads="1"/>
          </p:cNvPicPr>
          <p:nvPr/>
        </p:nvPicPr>
        <p:blipFill>
          <a:blip r:embed="rId10" cstate="print"/>
          <a:srcRect/>
          <a:stretch>
            <a:fillRect/>
          </a:stretch>
        </p:blipFill>
        <p:spPr bwMode="auto">
          <a:xfrm>
            <a:off x="10385425" y="84138"/>
            <a:ext cx="190500" cy="123825"/>
          </a:xfrm>
          <a:prstGeom prst="rect">
            <a:avLst/>
          </a:prstGeom>
          <a:noFill/>
        </p:spPr>
      </p:pic>
      <p:pic>
        <p:nvPicPr>
          <p:cNvPr id="98370" name="Picture 66" descr="Sí">
            <a:hlinkClick r:id="rId8" tooltip="Sí"/>
          </p:cNvPr>
          <p:cNvPicPr>
            <a:picLocks noChangeAspect="1" noChangeArrowheads="1"/>
          </p:cNvPicPr>
          <p:nvPr/>
        </p:nvPicPr>
        <p:blipFill>
          <a:blip r:embed="rId9" cstate="print"/>
          <a:srcRect/>
          <a:stretch>
            <a:fillRect/>
          </a:stretch>
        </p:blipFill>
        <p:spPr bwMode="auto">
          <a:xfrm>
            <a:off x="10601325" y="84138"/>
            <a:ext cx="142875" cy="142875"/>
          </a:xfrm>
          <a:prstGeom prst="rect">
            <a:avLst/>
          </a:prstGeom>
          <a:noFill/>
        </p:spPr>
      </p:pic>
      <p:pic>
        <p:nvPicPr>
          <p:cNvPr id="98371" name="Picture 67" descr="Sí">
            <a:hlinkClick r:id="rId8" tooltip="Sí"/>
          </p:cNvPr>
          <p:cNvPicPr>
            <a:picLocks noChangeAspect="1" noChangeArrowheads="1"/>
          </p:cNvPicPr>
          <p:nvPr/>
        </p:nvPicPr>
        <p:blipFill>
          <a:blip r:embed="rId9" cstate="print"/>
          <a:srcRect/>
          <a:stretch>
            <a:fillRect/>
          </a:stretch>
        </p:blipFill>
        <p:spPr bwMode="auto">
          <a:xfrm>
            <a:off x="10760075" y="84138"/>
            <a:ext cx="142875" cy="142875"/>
          </a:xfrm>
          <a:prstGeom prst="rect">
            <a:avLst/>
          </a:prstGeom>
          <a:noFill/>
        </p:spPr>
      </p:pic>
      <p:pic>
        <p:nvPicPr>
          <p:cNvPr id="98372" name="Picture 68" descr="Sí">
            <a:hlinkClick r:id="rId8" tooltip="Sí"/>
          </p:cNvPr>
          <p:cNvPicPr>
            <a:picLocks noChangeAspect="1" noChangeArrowheads="1"/>
          </p:cNvPicPr>
          <p:nvPr/>
        </p:nvPicPr>
        <p:blipFill>
          <a:blip r:embed="rId9" cstate="print"/>
          <a:srcRect/>
          <a:stretch>
            <a:fillRect/>
          </a:stretch>
        </p:blipFill>
        <p:spPr bwMode="auto">
          <a:xfrm>
            <a:off x="10918825" y="84138"/>
            <a:ext cx="142875" cy="142875"/>
          </a:xfrm>
          <a:prstGeom prst="rect">
            <a:avLst/>
          </a:prstGeom>
          <a:noFill/>
        </p:spPr>
      </p:pic>
      <p:pic>
        <p:nvPicPr>
          <p:cNvPr id="98373" name="Picture 69" descr="Sí">
            <a:hlinkClick r:id="rId8" tooltip="Sí"/>
          </p:cNvPr>
          <p:cNvPicPr>
            <a:picLocks noChangeAspect="1" noChangeArrowheads="1"/>
          </p:cNvPicPr>
          <p:nvPr/>
        </p:nvPicPr>
        <p:blipFill>
          <a:blip r:embed="rId9" cstate="print"/>
          <a:srcRect/>
          <a:stretch>
            <a:fillRect/>
          </a:stretch>
        </p:blipFill>
        <p:spPr bwMode="auto">
          <a:xfrm>
            <a:off x="11077575" y="84138"/>
            <a:ext cx="142875" cy="142875"/>
          </a:xfrm>
          <a:prstGeom prst="rect">
            <a:avLst/>
          </a:prstGeom>
          <a:noFill/>
        </p:spPr>
      </p:pic>
      <p:pic>
        <p:nvPicPr>
          <p:cNvPr id="98374" name="Picture 70" descr="Sí">
            <a:hlinkClick r:id="rId8" tooltip="Sí"/>
          </p:cNvPr>
          <p:cNvPicPr>
            <a:picLocks noChangeAspect="1" noChangeArrowheads="1"/>
          </p:cNvPicPr>
          <p:nvPr/>
        </p:nvPicPr>
        <p:blipFill>
          <a:blip r:embed="rId9" cstate="print"/>
          <a:srcRect/>
          <a:stretch>
            <a:fillRect/>
          </a:stretch>
        </p:blipFill>
        <p:spPr bwMode="auto">
          <a:xfrm>
            <a:off x="11236325" y="84138"/>
            <a:ext cx="142875" cy="142875"/>
          </a:xfrm>
          <a:prstGeom prst="rect">
            <a:avLst/>
          </a:prstGeom>
          <a:noFill/>
        </p:spPr>
      </p:pic>
      <p:pic>
        <p:nvPicPr>
          <p:cNvPr id="98375" name="Picture 71" descr="Sí">
            <a:hlinkClick r:id="rId8" tooltip="Sí"/>
          </p:cNvPr>
          <p:cNvPicPr>
            <a:picLocks noChangeAspect="1" noChangeArrowheads="1"/>
          </p:cNvPicPr>
          <p:nvPr/>
        </p:nvPicPr>
        <p:blipFill>
          <a:blip r:embed="rId9" cstate="print"/>
          <a:srcRect/>
          <a:stretch>
            <a:fillRect/>
          </a:stretch>
        </p:blipFill>
        <p:spPr bwMode="auto">
          <a:xfrm>
            <a:off x="11395075" y="84138"/>
            <a:ext cx="142875" cy="142875"/>
          </a:xfrm>
          <a:prstGeom prst="rect">
            <a:avLst/>
          </a:prstGeom>
          <a:noFill/>
        </p:spPr>
      </p:pic>
      <p:pic>
        <p:nvPicPr>
          <p:cNvPr id="98376" name="Picture 72" descr="Bandera del Reino Unido"/>
          <p:cNvPicPr>
            <a:picLocks noChangeAspect="1" noChangeArrowheads="1"/>
          </p:cNvPicPr>
          <p:nvPr/>
        </p:nvPicPr>
        <p:blipFill>
          <a:blip r:embed="rId11" cstate="print"/>
          <a:srcRect/>
          <a:stretch>
            <a:fillRect/>
          </a:stretch>
        </p:blipFill>
        <p:spPr bwMode="auto">
          <a:xfrm>
            <a:off x="11553825" y="84138"/>
            <a:ext cx="190500" cy="95250"/>
          </a:xfrm>
          <a:prstGeom prst="rect">
            <a:avLst/>
          </a:prstGeom>
          <a:noFill/>
        </p:spPr>
      </p:pic>
      <p:pic>
        <p:nvPicPr>
          <p:cNvPr id="98377" name="Picture 73" descr="Sí">
            <a:hlinkClick r:id="rId8" tooltip="Sí"/>
          </p:cNvPr>
          <p:cNvPicPr>
            <a:picLocks noChangeAspect="1" noChangeArrowheads="1"/>
          </p:cNvPicPr>
          <p:nvPr/>
        </p:nvPicPr>
        <p:blipFill>
          <a:blip r:embed="rId9" cstate="print"/>
          <a:srcRect/>
          <a:stretch>
            <a:fillRect/>
          </a:stretch>
        </p:blipFill>
        <p:spPr bwMode="auto">
          <a:xfrm>
            <a:off x="11764963" y="84138"/>
            <a:ext cx="142875" cy="142875"/>
          </a:xfrm>
          <a:prstGeom prst="rect">
            <a:avLst/>
          </a:prstGeom>
          <a:noFill/>
        </p:spPr>
      </p:pic>
      <p:pic>
        <p:nvPicPr>
          <p:cNvPr id="98378" name="Picture 74" descr="Sí">
            <a:hlinkClick r:id="rId8" tooltip="Sí"/>
          </p:cNvPr>
          <p:cNvPicPr>
            <a:picLocks noChangeAspect="1" noChangeArrowheads="1"/>
          </p:cNvPicPr>
          <p:nvPr/>
        </p:nvPicPr>
        <p:blipFill>
          <a:blip r:embed="rId9" cstate="print"/>
          <a:srcRect/>
          <a:stretch>
            <a:fillRect/>
          </a:stretch>
        </p:blipFill>
        <p:spPr bwMode="auto">
          <a:xfrm>
            <a:off x="11923713" y="84138"/>
            <a:ext cx="142875" cy="142875"/>
          </a:xfrm>
          <a:prstGeom prst="rect">
            <a:avLst/>
          </a:prstGeom>
          <a:noFill/>
        </p:spPr>
      </p:pic>
      <p:pic>
        <p:nvPicPr>
          <p:cNvPr id="98379" name="Picture 75" descr="No">
            <a:hlinkClick r:id="rId6" tooltip="No"/>
          </p:cNvPr>
          <p:cNvPicPr>
            <a:picLocks noChangeAspect="1" noChangeArrowheads="1"/>
          </p:cNvPicPr>
          <p:nvPr/>
        </p:nvPicPr>
        <p:blipFill>
          <a:blip r:embed="rId7" cstate="print"/>
          <a:srcRect/>
          <a:stretch>
            <a:fillRect/>
          </a:stretch>
        </p:blipFill>
        <p:spPr bwMode="auto">
          <a:xfrm>
            <a:off x="12082463" y="84138"/>
            <a:ext cx="142875" cy="161925"/>
          </a:xfrm>
          <a:prstGeom prst="rect">
            <a:avLst/>
          </a:prstGeom>
          <a:noFill/>
        </p:spPr>
      </p:pic>
      <p:pic>
        <p:nvPicPr>
          <p:cNvPr id="98380" name="Picture 76" descr="Sí">
            <a:hlinkClick r:id="rId8" tooltip="Sí"/>
          </p:cNvPr>
          <p:cNvPicPr>
            <a:picLocks noChangeAspect="1" noChangeArrowheads="1"/>
          </p:cNvPicPr>
          <p:nvPr/>
        </p:nvPicPr>
        <p:blipFill>
          <a:blip r:embed="rId9" cstate="print"/>
          <a:srcRect/>
          <a:stretch>
            <a:fillRect/>
          </a:stretch>
        </p:blipFill>
        <p:spPr bwMode="auto">
          <a:xfrm>
            <a:off x="12244388" y="84138"/>
            <a:ext cx="142875" cy="142875"/>
          </a:xfrm>
          <a:prstGeom prst="rect">
            <a:avLst/>
          </a:prstGeom>
          <a:noFill/>
        </p:spPr>
      </p:pic>
      <p:pic>
        <p:nvPicPr>
          <p:cNvPr id="98381" name="Picture 77" descr="Sí">
            <a:hlinkClick r:id="rId8" tooltip="Sí"/>
          </p:cNvPr>
          <p:cNvPicPr>
            <a:picLocks noChangeAspect="1" noChangeArrowheads="1"/>
          </p:cNvPicPr>
          <p:nvPr/>
        </p:nvPicPr>
        <p:blipFill>
          <a:blip r:embed="rId9" cstate="print"/>
          <a:srcRect/>
          <a:stretch>
            <a:fillRect/>
          </a:stretch>
        </p:blipFill>
        <p:spPr bwMode="auto">
          <a:xfrm>
            <a:off x="12403138" y="84138"/>
            <a:ext cx="142875" cy="142875"/>
          </a:xfrm>
          <a:prstGeom prst="rect">
            <a:avLst/>
          </a:prstGeom>
          <a:noFill/>
        </p:spPr>
      </p:pic>
      <p:pic>
        <p:nvPicPr>
          <p:cNvPr id="98382" name="Picture 78" descr="Sí">
            <a:hlinkClick r:id="rId8" tooltip="Sí"/>
          </p:cNvPr>
          <p:cNvPicPr>
            <a:picLocks noChangeAspect="1" noChangeArrowheads="1"/>
          </p:cNvPicPr>
          <p:nvPr/>
        </p:nvPicPr>
        <p:blipFill>
          <a:blip r:embed="rId9" cstate="print"/>
          <a:srcRect/>
          <a:stretch>
            <a:fillRect/>
          </a:stretch>
        </p:blipFill>
        <p:spPr bwMode="auto">
          <a:xfrm>
            <a:off x="12561888" y="84138"/>
            <a:ext cx="142875" cy="142875"/>
          </a:xfrm>
          <a:prstGeom prst="rect">
            <a:avLst/>
          </a:prstGeom>
          <a:noFill/>
        </p:spPr>
      </p:pic>
      <p:sp>
        <p:nvSpPr>
          <p:cNvPr id="85" name="84 Terminador"/>
          <p:cNvSpPr/>
          <p:nvPr/>
        </p:nvSpPr>
        <p:spPr>
          <a:xfrm>
            <a:off x="0" y="0"/>
            <a:ext cx="9144000" cy="634408"/>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smtClean="0"/>
              <a:t>Legislación sobre homosexualidad por países</a:t>
            </a:r>
            <a:endParaRPr lang="es-CO"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85"/>
                                        </p:tgtEl>
                                        <p:attrNameLst>
                                          <p:attrName>style.visibility</p:attrName>
                                        </p:attrNameLst>
                                      </p:cBhvr>
                                      <p:to>
                                        <p:strVal val="visible"/>
                                      </p:to>
                                    </p:set>
                                    <p:anim to="" calcmode="lin" valueType="num">
                                      <p:cBhvr>
                                        <p:cTn id="7" dur="1" fill="hold"/>
                                        <p:tgtEl>
                                          <p:spTgt spid="8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251519" y="260649"/>
          <a:ext cx="8640961" cy="6336703"/>
        </p:xfrm>
        <a:graphic>
          <a:graphicData uri="http://schemas.openxmlformats.org/drawingml/2006/table">
            <a:tbl>
              <a:tblPr/>
              <a:tblGrid>
                <a:gridCol w="1234423"/>
                <a:gridCol w="1234423"/>
                <a:gridCol w="1234423"/>
                <a:gridCol w="1264693"/>
                <a:gridCol w="1204153"/>
                <a:gridCol w="1234423"/>
                <a:gridCol w="1234423"/>
              </a:tblGrid>
              <a:tr h="1861342">
                <a:tc>
                  <a:txBody>
                    <a:bodyPr/>
                    <a:lstStyle/>
                    <a:p>
                      <a:r>
                        <a:rPr lang="es-CO" sz="2000" dirty="0">
                          <a:hlinkClick r:id="rId2" action="ppaction://hlinkfile"/>
                        </a:rPr>
                        <a:t>Islandia</a:t>
                      </a:r>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1940</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1996</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2010</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sólo parejas registradas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prohíbe la mayoría de las </a:t>
                      </a:r>
                      <a:r>
                        <a:rPr lang="es-CO" sz="2000" dirty="0" smtClean="0"/>
                        <a:t>discriminaciones</a:t>
                      </a:r>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491787">
                <a:tc>
                  <a:txBody>
                    <a:bodyPr/>
                    <a:lstStyle/>
                    <a:p>
                      <a:r>
                        <a:rPr lang="es-CO" sz="2000" dirty="0">
                          <a:hlinkClick r:id="rId3" action="ppaction://hlinkfile"/>
                        </a:rPr>
                        <a:t>Letonia</a:t>
                      </a:r>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1992</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prohibición constitucional</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vetados del servicio militar</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solo las parejas casadas pueden</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prohíbe algunas discriminaciones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1491787">
                <a:tc>
                  <a:txBody>
                    <a:bodyPr/>
                    <a:lstStyle/>
                    <a:p>
                      <a:r>
                        <a:rPr lang="es-CO" sz="2000" dirty="0">
                          <a:hlinkClick r:id="rId4" action="ppaction://hlinkfile"/>
                        </a:rPr>
                        <a:t>Lituania</a:t>
                      </a:r>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1993</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prohíbe cualquier discriminación</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1491787">
                <a:tc>
                  <a:txBody>
                    <a:bodyPr/>
                    <a:lstStyle/>
                    <a:p>
                      <a:r>
                        <a:rPr lang="es-CO" sz="2000" dirty="0">
                          <a:hlinkClick r:id="rId5" action="ppaction://hlinkfile"/>
                        </a:rPr>
                        <a:t>Noruega</a:t>
                      </a:r>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1972</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1993</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1/1/2009</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prohíbe algunas discriminaciones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bl>
          </a:graphicData>
        </a:graphic>
      </p:graphicFrame>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251519" y="260648"/>
          <a:ext cx="8712968" cy="6336703"/>
        </p:xfrm>
        <a:graphic>
          <a:graphicData uri="http://schemas.openxmlformats.org/drawingml/2006/table">
            <a:tbl>
              <a:tblPr/>
              <a:tblGrid>
                <a:gridCol w="1244710"/>
                <a:gridCol w="1244710"/>
                <a:gridCol w="1244710"/>
                <a:gridCol w="1275231"/>
                <a:gridCol w="1214187"/>
                <a:gridCol w="1244710"/>
                <a:gridCol w="1244710"/>
              </a:tblGrid>
              <a:tr h="3162564">
                <a:tc>
                  <a:txBody>
                    <a:bodyPr/>
                    <a:lstStyle/>
                    <a:p>
                      <a:r>
                        <a:rPr lang="es-CO" sz="2000" dirty="0">
                          <a:hlinkClick r:id="rId2" action="ppaction://hlinkfile" tooltip="República de Irlanda"/>
                        </a:rPr>
                        <a:t>República de Irlanda</a:t>
                      </a:r>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legal desde 1993</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propuesta la unión civil</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sólo se puede adoptar el hijo de la pareja / Las parejas homosexuales pueden acoger niños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prohíbe algunas discriminaciones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271971">
                <a:tc>
                  <a:txBody>
                    <a:bodyPr/>
                    <a:lstStyle/>
                    <a:p>
                      <a:r>
                        <a:rPr lang="es-CO" sz="2000" dirty="0">
                          <a:hlinkClick r:id="rId3" action="ppaction://hlinkfile"/>
                        </a:rPr>
                        <a:t>Suecia</a:t>
                      </a:r>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legal desde 1944</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legal desde 1995</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legal desde 1/05/2009</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sólo parejas registradas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prohíbe algunas discriminaciones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902168">
                <a:tc>
                  <a:txBody>
                    <a:bodyPr/>
                    <a:lstStyle/>
                    <a:p>
                      <a:r>
                        <a:rPr lang="es-CO" sz="2000" dirty="0">
                          <a:hlinkClick r:id="rId4" action="ppaction://hlinkfile"/>
                        </a:rPr>
                        <a:t>Reino Unido</a:t>
                      </a:r>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legal desde 1967 (1980 en </a:t>
                      </a:r>
                      <a:r>
                        <a:rPr lang="es-CO" sz="2000" dirty="0">
                          <a:hlinkClick r:id="rId5" action="ppaction://hlinkfile"/>
                        </a:rPr>
                        <a:t>Escocia</a:t>
                      </a:r>
                      <a:r>
                        <a:rPr lang="es-CO" sz="2000" dirty="0"/>
                        <a:t> y 1982 en </a:t>
                      </a:r>
                      <a:r>
                        <a:rPr lang="es-CO" sz="2000" dirty="0">
                          <a:hlinkClick r:id="rId6" action="ppaction://hlinkfile" tooltip="Irlanda del norte"/>
                        </a:rPr>
                        <a:t>Irlanda del norte</a:t>
                      </a:r>
                      <a:r>
                        <a:rPr lang="es-CO" sz="2000" dirty="0"/>
                        <a:t>)</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legal desde 2005</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prohíbe la mayoría discriminaciones</a:t>
                      </a:r>
                    </a:p>
                  </a:txBody>
                  <a:tcPr marL="5598" marR="5598" marT="5598" marB="559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bl>
          </a:graphicData>
        </a:graphic>
      </p:graphicFrame>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179511" y="188640"/>
          <a:ext cx="8712970" cy="6419315"/>
        </p:xfrm>
        <a:graphic>
          <a:graphicData uri="http://schemas.openxmlformats.org/drawingml/2006/table">
            <a:tbl>
              <a:tblPr/>
              <a:tblGrid>
                <a:gridCol w="1244710"/>
                <a:gridCol w="1244710"/>
                <a:gridCol w="1244710"/>
                <a:gridCol w="1244710"/>
                <a:gridCol w="1244710"/>
                <a:gridCol w="1244710"/>
                <a:gridCol w="1244710"/>
              </a:tblGrid>
              <a:tr h="1602179">
                <a:tc>
                  <a:txBody>
                    <a:bodyPr/>
                    <a:lstStyle/>
                    <a:p>
                      <a:pPr algn="ctr"/>
                      <a:r>
                        <a:rPr lang="es-CO" sz="1800" dirty="0"/>
                        <a:t>País</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dirty="0"/>
                        <a:t>Prácticas homosexuales despenalizadas</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dirty="0"/>
                        <a:t>Uniones reconocidas</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dirty="0"/>
                        <a:t>Matrimonio homosexual</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dirty="0"/>
                        <a:t>Permite servir en el ejército a los homosexuales</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dirty="0"/>
                        <a:t>Adopción</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dirty="0"/>
                        <a:t>Prohíbe la discriminación</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r>
              <a:tr h="1158497">
                <a:tc>
                  <a:txBody>
                    <a:bodyPr/>
                    <a:lstStyle/>
                    <a:p>
                      <a:r>
                        <a:rPr lang="es-CO" sz="1800" dirty="0">
                          <a:hlinkClick r:id="rId2" action="ppaction://hlinkfile"/>
                        </a:rPr>
                        <a:t>Chipre</a:t>
                      </a:r>
                      <a:endParaRPr lang="es-CO" sz="1800" dirty="0"/>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legal desde 1998</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dirty="0"/>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dirty="0"/>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vetados en el servicio militar</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dirty="0"/>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prohíbe algunas discriminaciones</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2489539">
                <a:tc>
                  <a:txBody>
                    <a:bodyPr/>
                    <a:lstStyle/>
                    <a:p>
                      <a:r>
                        <a:rPr lang="es-CO" sz="1800" dirty="0">
                          <a:hlinkClick r:id="rId3" action="ppaction://hlinkfile"/>
                        </a:rPr>
                        <a:t>España</a:t>
                      </a:r>
                      <a:endParaRPr lang="es-CO" sz="1800" dirty="0"/>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legal desde 1979</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legal desde 1998 (Reguladas en 12 de las 17 </a:t>
                      </a:r>
                      <a:r>
                        <a:rPr lang="es-CO" sz="1800" dirty="0">
                          <a:hlinkClick r:id="rId4" action="ppaction://hlinkfile" tooltip="Comunidad autónoma"/>
                        </a:rPr>
                        <a:t>comunidades </a:t>
                      </a:r>
                      <a:r>
                        <a:rPr lang="es-CO" sz="1800" dirty="0" err="1">
                          <a:hlinkClick r:id="rId4" action="ppaction://hlinkfile" tooltip="Comunidad autónoma"/>
                        </a:rPr>
                        <a:t>autónomomas</a:t>
                      </a:r>
                      <a:r>
                        <a:rPr lang="es-CO" sz="1800" dirty="0"/>
                        <a:t>)</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legal desde 2005</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dirty="0"/>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a:t>prohíbe cualquier discriminación</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1158497">
                <a:tc>
                  <a:txBody>
                    <a:bodyPr/>
                    <a:lstStyle/>
                    <a:p>
                      <a:r>
                        <a:rPr lang="es-CO" sz="1800">
                          <a:hlinkClick r:id="rId5" action="ppaction://hlinkfile"/>
                        </a:rPr>
                        <a:t>Grecia</a:t>
                      </a:r>
                      <a:endParaRPr lang="es-CO" sz="1800"/>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a:t>legal desde 1951</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vetados en el servicio militar</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dirty="0"/>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prohíbe algunas discriminaciones</a:t>
                      </a:r>
                    </a:p>
                  </a:txBody>
                  <a:tcPr marL="15631" marR="15631" marT="15631" marB="15631"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bl>
          </a:graphicData>
        </a:graphic>
      </p:graphicFrame>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show="0">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179511" y="188637"/>
          <a:ext cx="8712970" cy="6423114"/>
        </p:xfrm>
        <a:graphic>
          <a:graphicData uri="http://schemas.openxmlformats.org/drawingml/2006/table">
            <a:tbl>
              <a:tblPr/>
              <a:tblGrid>
                <a:gridCol w="1244710"/>
                <a:gridCol w="1244710"/>
                <a:gridCol w="1244710"/>
                <a:gridCol w="1244710"/>
                <a:gridCol w="1244710"/>
                <a:gridCol w="1244710"/>
                <a:gridCol w="1244710"/>
              </a:tblGrid>
              <a:tr h="1247986">
                <a:tc>
                  <a:txBody>
                    <a:bodyPr/>
                    <a:lstStyle/>
                    <a:p>
                      <a:r>
                        <a:rPr lang="es-CO" sz="2000" dirty="0">
                          <a:hlinkClick r:id="rId2" action="ppaction://hlinkfile"/>
                        </a:rPr>
                        <a:t>Italia</a:t>
                      </a:r>
                      <a:endParaRPr lang="es-CO" sz="2000" dirty="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legal desde 1890</a:t>
                      </a:r>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solo las parejas casadas pueden</a:t>
                      </a:r>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prohíbe algunas discriminaciones</a:t>
                      </a:r>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247986">
                <a:tc>
                  <a:txBody>
                    <a:bodyPr/>
                    <a:lstStyle/>
                    <a:p>
                      <a:r>
                        <a:rPr lang="es-CO" sz="2000">
                          <a:hlinkClick r:id="rId3" action="ppaction://hlinkfile"/>
                        </a:rPr>
                        <a:t>Malta</a:t>
                      </a:r>
                      <a:endParaRPr lang="es-CO" sz="200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legal desde 1973</a:t>
                      </a:r>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prohíbe algunas discriminaciones</a:t>
                      </a:r>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247986">
                <a:tc>
                  <a:txBody>
                    <a:bodyPr/>
                    <a:lstStyle/>
                    <a:p>
                      <a:r>
                        <a:rPr lang="es-CO" sz="2000">
                          <a:hlinkClick r:id="rId4" action="ppaction://hlinkfile"/>
                        </a:rPr>
                        <a:t>Portugal</a:t>
                      </a:r>
                      <a:endParaRPr lang="es-CO" sz="200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legal desde 1983</a:t>
                      </a:r>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legal desde 2001</a:t>
                      </a:r>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legal desde 2010</a:t>
                      </a:r>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prohíbe cualquier discriminación</a:t>
                      </a:r>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2664756">
                <a:tc>
                  <a:txBody>
                    <a:bodyPr/>
                    <a:lstStyle/>
                    <a:p>
                      <a:r>
                        <a:rPr lang="es-CO" sz="2000">
                          <a:hlinkClick r:id="rId5" action="ppaction://hlinkfile"/>
                        </a:rPr>
                        <a:t>San Marino</a:t>
                      </a:r>
                      <a:endParaRPr lang="es-CO" sz="200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legal desde 1864, penalizado de nuevo en 1974 y despenalizado en 2001</a:t>
                      </a:r>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Desconocido</a:t>
                      </a:r>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16793" marR="16793" marT="16793" marB="16793"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bl>
          </a:graphicData>
        </a:graphic>
      </p:graphicFrame>
      <p:pic>
        <p:nvPicPr>
          <p:cNvPr id="101377" name="Picture 1"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78" name="Picture 2"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01379" name="Picture 3"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01380" name="Picture 4"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81" name="Picture 5"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01382" name="Picture 6"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83" name="Picture 7" descr="Bandera de Malta"/>
          <p:cNvPicPr>
            <a:picLocks noChangeAspect="1" noChangeArrowheads="1"/>
          </p:cNvPicPr>
          <p:nvPr/>
        </p:nvPicPr>
        <p:blipFill>
          <a:blip r:embed="rId8" cstate="print"/>
          <a:srcRect/>
          <a:stretch>
            <a:fillRect/>
          </a:stretch>
        </p:blipFill>
        <p:spPr bwMode="auto">
          <a:xfrm>
            <a:off x="0" y="0"/>
            <a:ext cx="190500" cy="123825"/>
          </a:xfrm>
          <a:prstGeom prst="rect">
            <a:avLst/>
          </a:prstGeom>
          <a:noFill/>
        </p:spPr>
      </p:pic>
      <p:pic>
        <p:nvPicPr>
          <p:cNvPr id="101384" name="Picture 8"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85" name="Picture 9"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01386" name="Picture 10"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01387" name="Picture 11"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88" name="Picture 12"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01389" name="Picture 13"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90" name="Picture 14" descr="Bandera de Portugal"/>
          <p:cNvPicPr>
            <a:picLocks noChangeAspect="1" noChangeArrowheads="1"/>
          </p:cNvPicPr>
          <p:nvPr/>
        </p:nvPicPr>
        <p:blipFill>
          <a:blip r:embed="rId9" cstate="print"/>
          <a:srcRect/>
          <a:stretch>
            <a:fillRect/>
          </a:stretch>
        </p:blipFill>
        <p:spPr bwMode="auto">
          <a:xfrm>
            <a:off x="0" y="0"/>
            <a:ext cx="190500" cy="123825"/>
          </a:xfrm>
          <a:prstGeom prst="rect">
            <a:avLst/>
          </a:prstGeom>
          <a:noFill/>
        </p:spPr>
      </p:pic>
      <p:pic>
        <p:nvPicPr>
          <p:cNvPr id="101391" name="Picture 15"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92" name="Picture 16"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93" name="Picture 17"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94" name="Picture 18"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95" name="Picture 19"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01396" name="Picture 20"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97" name="Picture 21" descr="Flag of San Marino.svg"/>
          <p:cNvPicPr>
            <a:picLocks noChangeAspect="1" noChangeArrowheads="1"/>
          </p:cNvPicPr>
          <p:nvPr/>
        </p:nvPicPr>
        <p:blipFill>
          <a:blip r:embed="rId10" cstate="print"/>
          <a:srcRect/>
          <a:stretch>
            <a:fillRect/>
          </a:stretch>
        </p:blipFill>
        <p:spPr bwMode="auto">
          <a:xfrm>
            <a:off x="0" y="0"/>
            <a:ext cx="190500" cy="142875"/>
          </a:xfrm>
          <a:prstGeom prst="rect">
            <a:avLst/>
          </a:prstGeom>
          <a:noFill/>
        </p:spPr>
      </p:pic>
      <p:pic>
        <p:nvPicPr>
          <p:cNvPr id="101398" name="Picture 22"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01399" name="Picture 23"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spTree>
  </p:cSld>
  <p:clrMapOvr>
    <a:masterClrMapping/>
  </p:clrMapOv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611557" y="692696"/>
          <a:ext cx="7776867" cy="5616624"/>
        </p:xfrm>
        <a:graphic>
          <a:graphicData uri="http://schemas.openxmlformats.org/drawingml/2006/table">
            <a:tbl>
              <a:tblPr/>
              <a:tblGrid>
                <a:gridCol w="1368155"/>
                <a:gridCol w="853807"/>
                <a:gridCol w="1110981"/>
                <a:gridCol w="1110981"/>
                <a:gridCol w="1316719"/>
                <a:gridCol w="905243"/>
                <a:gridCol w="1110981"/>
              </a:tblGrid>
              <a:tr h="3679858">
                <a:tc>
                  <a:txBody>
                    <a:bodyPr/>
                    <a:lstStyle/>
                    <a:p>
                      <a:r>
                        <a:rPr lang="es-CO" sz="2800" dirty="0">
                          <a:hlinkClick r:id="rId2" action="ppaction://hlinkfile"/>
                        </a:rPr>
                        <a:t>Turquía</a:t>
                      </a:r>
                      <a:endParaRPr lang="es-CO" sz="2800"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800" dirty="0"/>
                        <a:t>legal desde 1858</a:t>
                      </a:r>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800"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80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800"/>
                        <a:t>vetados en el servicio militar</a:t>
                      </a:r>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936766">
                <a:tc>
                  <a:txBody>
                    <a:bodyPr/>
                    <a:lstStyle/>
                    <a:p>
                      <a:r>
                        <a:rPr lang="es-CO" sz="2800">
                          <a:hlinkClick r:id="rId3" action="ppaction://hlinkfile" tooltip="Vaticano"/>
                        </a:rPr>
                        <a:t>Vaticano</a:t>
                      </a:r>
                      <a:endParaRPr lang="es-CO" sz="280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80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800"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800"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800" dirty="0"/>
                        <a:t>no tiene ejército</a:t>
                      </a:r>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bl>
          </a:graphicData>
        </a:graphic>
      </p:graphicFrame>
      <p:pic>
        <p:nvPicPr>
          <p:cNvPr id="100353" name="Picture 1" descr="Yes"/>
          <p:cNvPicPr>
            <a:picLocks noChangeAspect="1" noChangeArrowheads="1"/>
          </p:cNvPicPr>
          <p:nvPr/>
        </p:nvPicPr>
        <p:blipFill>
          <a:blip r:embed="rId4" cstate="print"/>
          <a:srcRect/>
          <a:stretch>
            <a:fillRect/>
          </a:stretch>
        </p:blipFill>
        <p:spPr bwMode="auto">
          <a:xfrm>
            <a:off x="0" y="0"/>
            <a:ext cx="142875" cy="142875"/>
          </a:xfrm>
          <a:prstGeom prst="rect">
            <a:avLst/>
          </a:prstGeom>
          <a:noFill/>
        </p:spPr>
      </p:pic>
      <p:pic>
        <p:nvPicPr>
          <p:cNvPr id="100354" name="Picture 2" descr="No"/>
          <p:cNvPicPr>
            <a:picLocks noChangeAspect="1" noChangeArrowheads="1"/>
          </p:cNvPicPr>
          <p:nvPr/>
        </p:nvPicPr>
        <p:blipFill>
          <a:blip r:embed="rId5" cstate="print"/>
          <a:srcRect/>
          <a:stretch>
            <a:fillRect/>
          </a:stretch>
        </p:blipFill>
        <p:spPr bwMode="auto">
          <a:xfrm>
            <a:off x="0" y="0"/>
            <a:ext cx="142875" cy="161925"/>
          </a:xfrm>
          <a:prstGeom prst="rect">
            <a:avLst/>
          </a:prstGeom>
          <a:noFill/>
        </p:spPr>
      </p:pic>
      <p:pic>
        <p:nvPicPr>
          <p:cNvPr id="100355" name="Picture 3" descr="No"/>
          <p:cNvPicPr>
            <a:picLocks noChangeAspect="1" noChangeArrowheads="1"/>
          </p:cNvPicPr>
          <p:nvPr/>
        </p:nvPicPr>
        <p:blipFill>
          <a:blip r:embed="rId5" cstate="print"/>
          <a:srcRect/>
          <a:stretch>
            <a:fillRect/>
          </a:stretch>
        </p:blipFill>
        <p:spPr bwMode="auto">
          <a:xfrm>
            <a:off x="0" y="0"/>
            <a:ext cx="142875" cy="161925"/>
          </a:xfrm>
          <a:prstGeom prst="rect">
            <a:avLst/>
          </a:prstGeom>
          <a:noFill/>
        </p:spPr>
      </p:pic>
      <p:pic>
        <p:nvPicPr>
          <p:cNvPr id="100356" name="Picture 4" descr="No"/>
          <p:cNvPicPr>
            <a:picLocks noChangeAspect="1" noChangeArrowheads="1"/>
          </p:cNvPicPr>
          <p:nvPr/>
        </p:nvPicPr>
        <p:blipFill>
          <a:blip r:embed="rId5" cstate="print"/>
          <a:srcRect/>
          <a:stretch>
            <a:fillRect/>
          </a:stretch>
        </p:blipFill>
        <p:spPr bwMode="auto">
          <a:xfrm>
            <a:off x="0" y="0"/>
            <a:ext cx="142875" cy="161925"/>
          </a:xfrm>
          <a:prstGeom prst="rect">
            <a:avLst/>
          </a:prstGeom>
          <a:noFill/>
        </p:spPr>
      </p:pic>
      <p:pic>
        <p:nvPicPr>
          <p:cNvPr id="100357" name="Picture 5" descr="No"/>
          <p:cNvPicPr>
            <a:picLocks noChangeAspect="1" noChangeArrowheads="1"/>
          </p:cNvPicPr>
          <p:nvPr/>
        </p:nvPicPr>
        <p:blipFill>
          <a:blip r:embed="rId5" cstate="print"/>
          <a:srcRect/>
          <a:stretch>
            <a:fillRect/>
          </a:stretch>
        </p:blipFill>
        <p:spPr bwMode="auto">
          <a:xfrm>
            <a:off x="0" y="0"/>
            <a:ext cx="142875" cy="161925"/>
          </a:xfrm>
          <a:prstGeom prst="rect">
            <a:avLst/>
          </a:prstGeom>
          <a:noFill/>
        </p:spPr>
      </p:pic>
      <p:pic>
        <p:nvPicPr>
          <p:cNvPr id="100358" name="Picture 6" descr="No"/>
          <p:cNvPicPr>
            <a:picLocks noChangeAspect="1" noChangeArrowheads="1"/>
          </p:cNvPicPr>
          <p:nvPr/>
        </p:nvPicPr>
        <p:blipFill>
          <a:blip r:embed="rId5" cstate="print"/>
          <a:srcRect/>
          <a:stretch>
            <a:fillRect/>
          </a:stretch>
        </p:blipFill>
        <p:spPr bwMode="auto">
          <a:xfrm>
            <a:off x="0" y="0"/>
            <a:ext cx="142875" cy="161925"/>
          </a:xfrm>
          <a:prstGeom prst="rect">
            <a:avLst/>
          </a:prstGeom>
          <a:noFill/>
        </p:spPr>
      </p:pic>
      <p:pic>
        <p:nvPicPr>
          <p:cNvPr id="100359" name="Picture 7" descr="Flag of the Vatican City.svg"/>
          <p:cNvPicPr>
            <a:picLocks noChangeAspect="1" noChangeArrowheads="1"/>
          </p:cNvPicPr>
          <p:nvPr/>
        </p:nvPicPr>
        <p:blipFill>
          <a:blip r:embed="rId6" cstate="print"/>
          <a:srcRect/>
          <a:stretch>
            <a:fillRect/>
          </a:stretch>
        </p:blipFill>
        <p:spPr bwMode="auto">
          <a:xfrm>
            <a:off x="0" y="0"/>
            <a:ext cx="190500" cy="190500"/>
          </a:xfrm>
          <a:prstGeom prst="rect">
            <a:avLst/>
          </a:prstGeom>
          <a:noFill/>
        </p:spPr>
      </p:pic>
      <p:pic>
        <p:nvPicPr>
          <p:cNvPr id="100360" name="Picture 8" descr="No"/>
          <p:cNvPicPr>
            <a:picLocks noChangeAspect="1" noChangeArrowheads="1"/>
          </p:cNvPicPr>
          <p:nvPr/>
        </p:nvPicPr>
        <p:blipFill>
          <a:blip r:embed="rId5" cstate="print"/>
          <a:srcRect/>
          <a:stretch>
            <a:fillRect/>
          </a:stretch>
        </p:blipFill>
        <p:spPr bwMode="auto">
          <a:xfrm>
            <a:off x="0" y="0"/>
            <a:ext cx="142875" cy="161925"/>
          </a:xfrm>
          <a:prstGeom prst="rect">
            <a:avLst/>
          </a:prstGeom>
          <a:noFill/>
        </p:spPr>
      </p:pic>
      <p:pic>
        <p:nvPicPr>
          <p:cNvPr id="100361" name="Picture 9" descr="No"/>
          <p:cNvPicPr>
            <a:picLocks noChangeAspect="1" noChangeArrowheads="1"/>
          </p:cNvPicPr>
          <p:nvPr/>
        </p:nvPicPr>
        <p:blipFill>
          <a:blip r:embed="rId5" cstate="print"/>
          <a:srcRect/>
          <a:stretch>
            <a:fillRect/>
          </a:stretch>
        </p:blipFill>
        <p:spPr bwMode="auto">
          <a:xfrm>
            <a:off x="0" y="0"/>
            <a:ext cx="142875" cy="161925"/>
          </a:xfrm>
          <a:prstGeom prst="rect">
            <a:avLst/>
          </a:prstGeom>
          <a:noFill/>
        </p:spPr>
      </p:pic>
      <p:pic>
        <p:nvPicPr>
          <p:cNvPr id="100362" name="Picture 10" descr="No"/>
          <p:cNvPicPr>
            <a:picLocks noChangeAspect="1" noChangeArrowheads="1"/>
          </p:cNvPicPr>
          <p:nvPr/>
        </p:nvPicPr>
        <p:blipFill>
          <a:blip r:embed="rId5" cstate="print"/>
          <a:srcRect/>
          <a:stretch>
            <a:fillRect/>
          </a:stretch>
        </p:blipFill>
        <p:spPr bwMode="auto">
          <a:xfrm>
            <a:off x="0" y="0"/>
            <a:ext cx="142875" cy="161925"/>
          </a:xfrm>
          <a:prstGeom prst="rect">
            <a:avLst/>
          </a:prstGeom>
          <a:noFill/>
        </p:spPr>
      </p:pic>
      <p:pic>
        <p:nvPicPr>
          <p:cNvPr id="100363" name="Picture 11" descr="No"/>
          <p:cNvPicPr>
            <a:picLocks noChangeAspect="1" noChangeArrowheads="1"/>
          </p:cNvPicPr>
          <p:nvPr/>
        </p:nvPicPr>
        <p:blipFill>
          <a:blip r:embed="rId5" cstate="print"/>
          <a:srcRect/>
          <a:stretch>
            <a:fillRect/>
          </a:stretch>
        </p:blipFill>
        <p:spPr bwMode="auto">
          <a:xfrm>
            <a:off x="0" y="0"/>
            <a:ext cx="142875" cy="161925"/>
          </a:xfrm>
          <a:prstGeom prst="rect">
            <a:avLst/>
          </a:prstGeom>
          <a:noFill/>
        </p:spPr>
      </p:pic>
      <p:pic>
        <p:nvPicPr>
          <p:cNvPr id="100364" name="Picture 12" descr="No"/>
          <p:cNvPicPr>
            <a:picLocks noChangeAspect="1" noChangeArrowheads="1"/>
          </p:cNvPicPr>
          <p:nvPr/>
        </p:nvPicPr>
        <p:blipFill>
          <a:blip r:embed="rId5" cstate="print"/>
          <a:srcRect/>
          <a:stretch>
            <a:fillRect/>
          </a:stretch>
        </p:blipFill>
        <p:spPr bwMode="auto">
          <a:xfrm>
            <a:off x="0" y="0"/>
            <a:ext cx="142875" cy="161925"/>
          </a:xfrm>
          <a:prstGeom prst="rect">
            <a:avLst/>
          </a:prstGeom>
          <a:noFill/>
        </p:spPr>
      </p:pic>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251523" y="332657"/>
          <a:ext cx="8640957" cy="6324996"/>
        </p:xfrm>
        <a:graphic>
          <a:graphicData uri="http://schemas.openxmlformats.org/drawingml/2006/table">
            <a:tbl>
              <a:tblPr/>
              <a:tblGrid>
                <a:gridCol w="1244709"/>
                <a:gridCol w="1244709"/>
                <a:gridCol w="1244709"/>
                <a:gridCol w="1244709"/>
                <a:gridCol w="1244709"/>
                <a:gridCol w="1244709"/>
                <a:gridCol w="1172703"/>
              </a:tblGrid>
              <a:tr h="1521742">
                <a:tc>
                  <a:txBody>
                    <a:bodyPr/>
                    <a:lstStyle/>
                    <a:p>
                      <a:pPr algn="ctr"/>
                      <a:r>
                        <a:rPr lang="es-CO" sz="1800" dirty="0"/>
                        <a:t>País</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r>
                        <a:rPr lang="es-CO" sz="1800" dirty="0"/>
                        <a:t>Prácticas homosexuales despenalizadas</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r>
                        <a:rPr lang="es-CO" sz="1800"/>
                        <a:t>Uniones reconocidas</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r>
                        <a:rPr lang="es-CO" sz="1800" dirty="0"/>
                        <a:t>Matrimonio homosexual</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r>
                        <a:rPr lang="es-CO" sz="1800"/>
                        <a:t>Permite servir en el ejército a los homosexuales</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r>
                        <a:rPr lang="es-CO" sz="1800"/>
                        <a:t>Adopción</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pPr algn="ctr"/>
                      <a:r>
                        <a:rPr lang="es-CO" sz="1800" dirty="0"/>
                        <a:t>Prohíbe la discriminación</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732500">
                <a:tc>
                  <a:txBody>
                    <a:bodyPr/>
                    <a:lstStyle/>
                    <a:p>
                      <a:r>
                        <a:rPr lang="es-CO" sz="1800" dirty="0">
                          <a:hlinkClick r:id="rId2" action="ppaction://hlinkfile"/>
                        </a:rPr>
                        <a:t>Alemania</a:t>
                      </a:r>
                      <a:endParaRPr lang="es-CO" sz="1800" dirty="0"/>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legal desde 1969 (1968 en </a:t>
                      </a:r>
                      <a:r>
                        <a:rPr lang="es-CO" sz="1800" dirty="0">
                          <a:hlinkClick r:id="rId3" action="ppaction://hlinkfile" tooltip="Alemania oriental"/>
                        </a:rPr>
                        <a:t>Alemania oriental</a:t>
                      </a:r>
                      <a:r>
                        <a:rPr lang="es-CO" sz="1800" dirty="0"/>
                        <a:t>)</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legal desde 2001</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a:t>sólo los hijos de los cónyuges</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prohíbe cualquier discriminación</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943258">
                <a:tc>
                  <a:txBody>
                    <a:bodyPr/>
                    <a:lstStyle/>
                    <a:p>
                      <a:r>
                        <a:rPr lang="es-CO" sz="1800" dirty="0">
                          <a:hlinkClick r:id="rId4" action="ppaction://hlinkfile"/>
                        </a:rPr>
                        <a:t>Austria</a:t>
                      </a:r>
                      <a:endParaRPr lang="es-CO" sz="1800" dirty="0"/>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legal desde 1971</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smtClean="0"/>
                        <a:t>cohabitación </a:t>
                      </a:r>
                      <a:r>
                        <a:rPr lang="es-CO" sz="1800" dirty="0"/>
                        <a:t>sin registrar desde 2003, propuesta la registrada</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prohíbe algunas discriminaciones</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100224">
                <a:tc>
                  <a:txBody>
                    <a:bodyPr/>
                    <a:lstStyle/>
                    <a:p>
                      <a:r>
                        <a:rPr lang="es-CO" sz="1800">
                          <a:hlinkClick r:id="rId5" action="ppaction://hlinkfile"/>
                        </a:rPr>
                        <a:t>Bélgica</a:t>
                      </a:r>
                      <a:endParaRPr lang="es-CO" sz="1800"/>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a:t>legal desde 1792</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legal desde 2000</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legal desde 2003</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1800" dirty="0"/>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1800" dirty="0"/>
                        <a:t>prohíbe cualquier discriminación</a:t>
                      </a:r>
                    </a:p>
                  </a:txBody>
                  <a:tcPr marL="15108" marR="15108" marT="15108" marB="1510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bl>
          </a:graphicData>
        </a:graphic>
      </p:graphicFrame>
      <p:sp>
        <p:nvSpPr>
          <p:cNvPr id="99329" name="Rectangle 1"/>
          <p:cNvSpPr>
            <a:spLocks noChangeArrowheads="1"/>
          </p:cNvSpPr>
          <p:nvPr/>
        </p:nvSpPr>
        <p:spPr bwMode="auto">
          <a:xfrm>
            <a:off x="0" y="-140731"/>
            <a:ext cx="3541354" cy="73866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O" sz="2400" b="1" i="0" u="none" strike="noStrike" cap="none" normalizeH="0" baseline="0" dirty="0" smtClean="0">
                <a:ln>
                  <a:noFill/>
                </a:ln>
                <a:solidFill>
                  <a:schemeClr val="tx1"/>
                </a:solidFill>
                <a:effectLst/>
                <a:latin typeface="Arial" pitchFamily="34" charset="0"/>
                <a:cs typeface="Arial" pitchFamily="34" charset="0"/>
              </a:rPr>
              <a:t>Europa central</a:t>
            </a:r>
          </a:p>
          <a:p>
            <a:pPr marL="0" marR="0" lvl="0" indent="0" algn="l" defTabSz="914400" rtl="0" eaLnBrk="0" fontAlgn="base" latinLnBrk="0" hangingPunct="0">
              <a:lnSpc>
                <a:spcPct val="100000"/>
              </a:lnSpc>
              <a:spcBef>
                <a:spcPct val="0"/>
              </a:spcBef>
              <a:spcAft>
                <a:spcPct val="0"/>
              </a:spcAft>
              <a:buClrTx/>
              <a:buSzTx/>
              <a:buFontTx/>
              <a:buNone/>
              <a:tabLst/>
            </a:pP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7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7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7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p>
        </p:txBody>
      </p:sp>
      <p:pic>
        <p:nvPicPr>
          <p:cNvPr id="99330" name="Picture 2" descr="Bandera de Alemania"/>
          <p:cNvPicPr>
            <a:picLocks noChangeAspect="1" noChangeArrowheads="1"/>
          </p:cNvPicPr>
          <p:nvPr/>
        </p:nvPicPr>
        <p:blipFill>
          <a:blip r:embed="rId6" cstate="print"/>
          <a:srcRect/>
          <a:stretch>
            <a:fillRect/>
          </a:stretch>
        </p:blipFill>
        <p:spPr bwMode="auto">
          <a:xfrm>
            <a:off x="0" y="-38100"/>
            <a:ext cx="190500" cy="114300"/>
          </a:xfrm>
          <a:prstGeom prst="rect">
            <a:avLst/>
          </a:prstGeom>
          <a:noFill/>
        </p:spPr>
      </p:pic>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251519" y="188641"/>
          <a:ext cx="8712970" cy="6480718"/>
        </p:xfrm>
        <a:graphic>
          <a:graphicData uri="http://schemas.openxmlformats.org/drawingml/2006/table">
            <a:tbl>
              <a:tblPr/>
              <a:tblGrid>
                <a:gridCol w="1244710"/>
                <a:gridCol w="1244710"/>
                <a:gridCol w="1244710"/>
                <a:gridCol w="1244710"/>
                <a:gridCol w="1244710"/>
                <a:gridCol w="1244710"/>
                <a:gridCol w="1244710"/>
              </a:tblGrid>
              <a:tr h="1478450">
                <a:tc>
                  <a:txBody>
                    <a:bodyPr/>
                    <a:lstStyle/>
                    <a:p>
                      <a:endParaRPr lang="es-CO" sz="2000" dirty="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1962</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2001</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prohíbe cualquier discriminación</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2045368">
                <a:tc>
                  <a:txBody>
                    <a:bodyPr/>
                    <a:lstStyle/>
                    <a:p>
                      <a:r>
                        <a:rPr lang="es-CO" sz="2000">
                          <a:hlinkClick r:id="rId2" action="ppaction://hlinkfile"/>
                        </a:rPr>
                        <a:t>Eslovenia</a:t>
                      </a:r>
                      <a:endParaRPr lang="es-CO" sz="200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1977</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2006</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prohíbe la mayoría de las discriminaciones</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1478450">
                <a:tc>
                  <a:txBody>
                    <a:bodyPr/>
                    <a:lstStyle/>
                    <a:p>
                      <a:r>
                        <a:rPr lang="es-CO" sz="2000">
                          <a:hlinkClick r:id="rId3" action="ppaction://hlinkfile"/>
                        </a:rPr>
                        <a:t>Eslovaquia</a:t>
                      </a:r>
                      <a:endParaRPr lang="es-CO" sz="200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1962</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prohíbe cualquier discriminación</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1478450">
                <a:tc>
                  <a:txBody>
                    <a:bodyPr/>
                    <a:lstStyle/>
                    <a:p>
                      <a:r>
                        <a:rPr lang="es-CO" sz="2000">
                          <a:hlinkClick r:id="rId4" action="ppaction://hlinkfile"/>
                        </a:rPr>
                        <a:t>Francia</a:t>
                      </a:r>
                      <a:endParaRPr lang="es-CO" sz="200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1791</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1999</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Los gays solteros pueden adoptar</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prohíbe cualquier discriminación</a:t>
                      </a:r>
                    </a:p>
                  </a:txBody>
                  <a:tcPr marL="19728" marR="19728" marT="19728" marB="19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bl>
          </a:graphicData>
        </a:graphic>
      </p:graphicFrame>
      <p:pic>
        <p:nvPicPr>
          <p:cNvPr id="111617" name="Picture 1"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18" name="Picture 2"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19" name="Picture 3"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11620" name="Picture 4"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21" name="Picture 5"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11622" name="Picture 6"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23" name="Picture 7" descr="Flag of Slovenia.svg"/>
          <p:cNvPicPr>
            <a:picLocks noChangeAspect="1" noChangeArrowheads="1"/>
          </p:cNvPicPr>
          <p:nvPr/>
        </p:nvPicPr>
        <p:blipFill>
          <a:blip r:embed="rId7" cstate="print"/>
          <a:srcRect/>
          <a:stretch>
            <a:fillRect/>
          </a:stretch>
        </p:blipFill>
        <p:spPr bwMode="auto">
          <a:xfrm>
            <a:off x="0" y="0"/>
            <a:ext cx="190500" cy="95250"/>
          </a:xfrm>
          <a:prstGeom prst="rect">
            <a:avLst/>
          </a:prstGeom>
          <a:noFill/>
        </p:spPr>
      </p:pic>
      <p:pic>
        <p:nvPicPr>
          <p:cNvPr id="111624" name="Picture 8"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25" name="Picture 9"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26" name="Picture 10"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11627" name="Picture 11"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28" name="Picture 12"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11629" name="Picture 13"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30" name="Picture 14" descr="Flag of Slovakia.svg"/>
          <p:cNvPicPr>
            <a:picLocks noChangeAspect="1" noChangeArrowheads="1"/>
          </p:cNvPicPr>
          <p:nvPr/>
        </p:nvPicPr>
        <p:blipFill>
          <a:blip r:embed="rId8" cstate="print"/>
          <a:srcRect/>
          <a:stretch>
            <a:fillRect/>
          </a:stretch>
        </p:blipFill>
        <p:spPr bwMode="auto">
          <a:xfrm>
            <a:off x="0" y="0"/>
            <a:ext cx="190500" cy="123825"/>
          </a:xfrm>
          <a:prstGeom prst="rect">
            <a:avLst/>
          </a:prstGeom>
          <a:noFill/>
        </p:spPr>
      </p:pic>
      <p:pic>
        <p:nvPicPr>
          <p:cNvPr id="111631" name="Picture 15"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32" name="Picture 16"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11633" name="Picture 17"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11634" name="Picture 18"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35" name="Picture 19"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11636" name="Picture 20"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37" name="Picture 21" descr="Bandera de Francia"/>
          <p:cNvPicPr>
            <a:picLocks noChangeAspect="1" noChangeArrowheads="1"/>
          </p:cNvPicPr>
          <p:nvPr/>
        </p:nvPicPr>
        <p:blipFill>
          <a:blip r:embed="rId9" cstate="print"/>
          <a:srcRect/>
          <a:stretch>
            <a:fillRect/>
          </a:stretch>
        </p:blipFill>
        <p:spPr bwMode="auto">
          <a:xfrm>
            <a:off x="0" y="0"/>
            <a:ext cx="190500" cy="123825"/>
          </a:xfrm>
          <a:prstGeom prst="rect">
            <a:avLst/>
          </a:prstGeom>
          <a:noFill/>
        </p:spPr>
      </p:pic>
      <p:pic>
        <p:nvPicPr>
          <p:cNvPr id="111638" name="Picture 22"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39" name="Picture 23"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40" name="Picture 24"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11641" name="Picture 25"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42" name="Picture 26"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11643" name="Picture 27"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251518" y="260649"/>
          <a:ext cx="8640961" cy="6336704"/>
        </p:xfrm>
        <a:graphic>
          <a:graphicData uri="http://schemas.openxmlformats.org/drawingml/2006/table">
            <a:tbl>
              <a:tblPr/>
              <a:tblGrid>
                <a:gridCol w="1234423"/>
                <a:gridCol w="1234423"/>
                <a:gridCol w="1234423"/>
                <a:gridCol w="1234423"/>
                <a:gridCol w="1234423"/>
                <a:gridCol w="1234423"/>
                <a:gridCol w="1234423"/>
              </a:tblGrid>
              <a:tr h="1080968">
                <a:tc>
                  <a:txBody>
                    <a:bodyPr/>
                    <a:lstStyle/>
                    <a:p>
                      <a:r>
                        <a:rPr lang="es-CO" sz="2000" dirty="0">
                          <a:hlinkClick r:id="rId2" action="ppaction://hlinkfile"/>
                        </a:rPr>
                        <a:t>Liechtenstein</a:t>
                      </a:r>
                      <a:endParaRPr lang="es-CO" sz="2000" dirty="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legal desde 1989</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Desconocido</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751912">
                <a:tc>
                  <a:txBody>
                    <a:bodyPr/>
                    <a:lstStyle/>
                    <a:p>
                      <a:r>
                        <a:rPr lang="es-CO" sz="2000" dirty="0">
                          <a:hlinkClick r:id="rId3" action="ppaction://hlinkfile"/>
                        </a:rPr>
                        <a:t>Luxemburgo</a:t>
                      </a:r>
                      <a:endParaRPr lang="es-CO" sz="2000" dirty="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legal desde 1795</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legal desde 2004</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prohíbe cualquier discriminación</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751912">
                <a:tc>
                  <a:txBody>
                    <a:bodyPr/>
                    <a:lstStyle/>
                    <a:p>
                      <a:r>
                        <a:rPr lang="es-CO" sz="2000" dirty="0">
                          <a:hlinkClick r:id="rId4" action="ppaction://hlinkfile"/>
                        </a:rPr>
                        <a:t>Mónaco</a:t>
                      </a:r>
                      <a:endParaRPr lang="es-CO" sz="2000" dirty="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legal desde 1793</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depende del ejército de Francia</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Desconocido</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Desconocido</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751912">
                <a:tc>
                  <a:txBody>
                    <a:bodyPr/>
                    <a:lstStyle/>
                    <a:p>
                      <a:r>
                        <a:rPr lang="es-CO" sz="2000">
                          <a:hlinkClick r:id="rId5" action="ppaction://hlinkfile"/>
                        </a:rPr>
                        <a:t>Países Bajos</a:t>
                      </a:r>
                      <a:endParaRPr lang="es-CO" sz="200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legal desde 1811</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legal desde 1998</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a:t>legal desde 2001</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endParaRPr lang="es-CO" sz="2000" dirty="0"/>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c>
                  <a:txBody>
                    <a:bodyPr/>
                    <a:lstStyle/>
                    <a:p>
                      <a:r>
                        <a:rPr lang="es-CO" sz="2000" dirty="0"/>
                        <a:t>prohíbe cualquier discriminación</a:t>
                      </a:r>
                    </a:p>
                  </a:txBody>
                  <a:tcPr marL="23906" marR="23906" marT="23906" marB="2390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bl>
          </a:graphicData>
        </a:graphic>
      </p:graphicFrame>
      <p:pic>
        <p:nvPicPr>
          <p:cNvPr id="110593" name="Picture 1"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10594" name="Picture 2"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10595" name="Picture 3"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10596" name="Picture 4"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10597" name="Picture 5"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10598" name="Picture 6" descr="Bandera de Luxemburgo"/>
          <p:cNvPicPr>
            <a:picLocks noChangeAspect="1" noChangeArrowheads="1"/>
          </p:cNvPicPr>
          <p:nvPr/>
        </p:nvPicPr>
        <p:blipFill>
          <a:blip r:embed="rId8" cstate="print"/>
          <a:srcRect/>
          <a:stretch>
            <a:fillRect/>
          </a:stretch>
        </p:blipFill>
        <p:spPr bwMode="auto">
          <a:xfrm>
            <a:off x="0" y="0"/>
            <a:ext cx="190500" cy="114300"/>
          </a:xfrm>
          <a:prstGeom prst="rect">
            <a:avLst/>
          </a:prstGeom>
          <a:noFill/>
        </p:spPr>
      </p:pic>
      <p:pic>
        <p:nvPicPr>
          <p:cNvPr id="110599" name="Picture 7"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10600" name="Picture 8"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10601" name="Picture 9"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10602" name="Picture 10"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10603" name="Picture 11"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10604" name="Picture 12"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10605" name="Picture 13" descr="Flag of Monaco.svg"/>
          <p:cNvPicPr>
            <a:picLocks noChangeAspect="1" noChangeArrowheads="1"/>
          </p:cNvPicPr>
          <p:nvPr/>
        </p:nvPicPr>
        <p:blipFill>
          <a:blip r:embed="rId9" cstate="print"/>
          <a:srcRect/>
          <a:stretch>
            <a:fillRect/>
          </a:stretch>
        </p:blipFill>
        <p:spPr bwMode="auto">
          <a:xfrm>
            <a:off x="0" y="0"/>
            <a:ext cx="190500" cy="152400"/>
          </a:xfrm>
          <a:prstGeom prst="rect">
            <a:avLst/>
          </a:prstGeom>
          <a:noFill/>
        </p:spPr>
      </p:pic>
      <p:pic>
        <p:nvPicPr>
          <p:cNvPr id="110606" name="Picture 14"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10607" name="Picture 15"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10608" name="Picture 16" descr="No"/>
          <p:cNvPicPr>
            <a:picLocks noChangeAspect="1" noChangeArrowheads="1"/>
          </p:cNvPicPr>
          <p:nvPr/>
        </p:nvPicPr>
        <p:blipFill>
          <a:blip r:embed="rId7" cstate="print"/>
          <a:srcRect/>
          <a:stretch>
            <a:fillRect/>
          </a:stretch>
        </p:blipFill>
        <p:spPr bwMode="auto">
          <a:xfrm>
            <a:off x="0" y="0"/>
            <a:ext cx="142875" cy="161925"/>
          </a:xfrm>
          <a:prstGeom prst="rect">
            <a:avLst/>
          </a:prstGeom>
          <a:noFill/>
        </p:spPr>
      </p:pic>
      <p:pic>
        <p:nvPicPr>
          <p:cNvPr id="110609" name="Picture 17" descr="Bandera de los Países Bajos"/>
          <p:cNvPicPr>
            <a:picLocks noChangeAspect="1" noChangeArrowheads="1"/>
          </p:cNvPicPr>
          <p:nvPr/>
        </p:nvPicPr>
        <p:blipFill>
          <a:blip r:embed="rId10" cstate="print"/>
          <a:srcRect/>
          <a:stretch>
            <a:fillRect/>
          </a:stretch>
        </p:blipFill>
        <p:spPr bwMode="auto">
          <a:xfrm>
            <a:off x="0" y="0"/>
            <a:ext cx="238125" cy="161925"/>
          </a:xfrm>
          <a:prstGeom prst="rect">
            <a:avLst/>
          </a:prstGeom>
          <a:noFill/>
        </p:spPr>
      </p:pic>
      <p:pic>
        <p:nvPicPr>
          <p:cNvPr id="110610" name="Picture 18"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10611" name="Picture 19"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10612" name="Picture 20"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10613" name="Picture 21"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10614" name="Picture 22"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pic>
        <p:nvPicPr>
          <p:cNvPr id="110615" name="Picture 23" descr="Yes"/>
          <p:cNvPicPr>
            <a:picLocks noChangeAspect="1" noChangeArrowheads="1"/>
          </p:cNvPicPr>
          <p:nvPr/>
        </p:nvPicPr>
        <p:blipFill>
          <a:blip r:embed="rId6" cstate="print"/>
          <a:srcRect/>
          <a:stretch>
            <a:fillRect/>
          </a:stretch>
        </p:blipFill>
        <p:spPr bwMode="auto">
          <a:xfrm>
            <a:off x="0" y="0"/>
            <a:ext cx="142875" cy="142875"/>
          </a:xfrm>
          <a:prstGeom prst="rect">
            <a:avLst/>
          </a:prstGeom>
          <a:noFill/>
        </p:spPr>
      </p:pic>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467546" y="548680"/>
          <a:ext cx="7920878" cy="5976664"/>
        </p:xfrm>
        <a:graphic>
          <a:graphicData uri="http://schemas.openxmlformats.org/drawingml/2006/table">
            <a:tbl>
              <a:tblPr/>
              <a:tblGrid>
                <a:gridCol w="1131554"/>
                <a:gridCol w="1131554"/>
                <a:gridCol w="1131554"/>
                <a:gridCol w="1131554"/>
                <a:gridCol w="1131554"/>
                <a:gridCol w="809736"/>
                <a:gridCol w="1453372"/>
              </a:tblGrid>
              <a:tr h="3655150">
                <a:tc>
                  <a:txBody>
                    <a:bodyPr/>
                    <a:lstStyle/>
                    <a:p>
                      <a:r>
                        <a:rPr lang="es-CO" sz="2400" dirty="0">
                          <a:hlinkClick r:id="rId3" action="ppaction://hlinkfile"/>
                        </a:rPr>
                        <a:t>Polonia</a:t>
                      </a:r>
                      <a:endParaRPr lang="es-CO" sz="2400"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400" dirty="0"/>
                        <a:t>legal desde 1932 (nunca penalizadas bajo la ley polaca)</a:t>
                      </a:r>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400"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400"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400"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40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400" dirty="0"/>
                        <a:t>prohíbe cualquier de las discriminaciones</a:t>
                      </a:r>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2321514">
                <a:tc>
                  <a:txBody>
                    <a:bodyPr/>
                    <a:lstStyle/>
                    <a:p>
                      <a:r>
                        <a:rPr lang="es-CO" sz="2400">
                          <a:hlinkClick r:id="rId4" action="ppaction://hlinkfile"/>
                        </a:rPr>
                        <a:t>Suiza</a:t>
                      </a:r>
                      <a:endParaRPr lang="es-CO" sz="240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400"/>
                        <a:t>legal desde 1942</a:t>
                      </a:r>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400"/>
                        <a:t>legal desde 2007</a:t>
                      </a:r>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40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400"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400" dirty="0"/>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400" dirty="0"/>
                        <a:t>prohíbe cualquier discriminación</a:t>
                      </a:r>
                    </a:p>
                  </a:txBody>
                  <a:tcPr marL="30480" marR="30480" marT="30480" marB="30480"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bl>
          </a:graphicData>
        </a:graphic>
      </p:graphicFrame>
      <p:pic>
        <p:nvPicPr>
          <p:cNvPr id="109569" name="Picture 1"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09570" name="Picture 2"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09571" name="Picture 3"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09572" name="Picture 4"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09573" name="Picture 5"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09574" name="Picture 6"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09575" name="Picture 7" descr="Flag of Switzerland.svg"/>
          <p:cNvPicPr>
            <a:picLocks noChangeAspect="1" noChangeArrowheads="1"/>
          </p:cNvPicPr>
          <p:nvPr/>
        </p:nvPicPr>
        <p:blipFill>
          <a:blip r:embed="rId7" cstate="print"/>
          <a:srcRect/>
          <a:stretch>
            <a:fillRect/>
          </a:stretch>
        </p:blipFill>
        <p:spPr bwMode="auto">
          <a:xfrm>
            <a:off x="0" y="0"/>
            <a:ext cx="190500" cy="190500"/>
          </a:xfrm>
          <a:prstGeom prst="rect">
            <a:avLst/>
          </a:prstGeom>
          <a:noFill/>
        </p:spPr>
      </p:pic>
      <p:pic>
        <p:nvPicPr>
          <p:cNvPr id="109576" name="Picture 8"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09577" name="Picture 9"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09578" name="Picture 10"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09579" name="Picture 11"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pic>
        <p:nvPicPr>
          <p:cNvPr id="109580" name="Picture 12" descr="No"/>
          <p:cNvPicPr>
            <a:picLocks noChangeAspect="1" noChangeArrowheads="1"/>
          </p:cNvPicPr>
          <p:nvPr/>
        </p:nvPicPr>
        <p:blipFill>
          <a:blip r:embed="rId6" cstate="print"/>
          <a:srcRect/>
          <a:stretch>
            <a:fillRect/>
          </a:stretch>
        </p:blipFill>
        <p:spPr bwMode="auto">
          <a:xfrm>
            <a:off x="0" y="0"/>
            <a:ext cx="142875" cy="161925"/>
          </a:xfrm>
          <a:prstGeom prst="rect">
            <a:avLst/>
          </a:prstGeom>
          <a:noFill/>
        </p:spPr>
      </p:pic>
      <p:pic>
        <p:nvPicPr>
          <p:cNvPr id="109581" name="Picture 13" descr="Yes"/>
          <p:cNvPicPr>
            <a:picLocks noChangeAspect="1" noChangeArrowheads="1"/>
          </p:cNvPicPr>
          <p:nvPr/>
        </p:nvPicPr>
        <p:blipFill>
          <a:blip r:embed="rId5" cstate="print"/>
          <a:srcRect/>
          <a:stretch>
            <a:fillRect/>
          </a:stretch>
        </p:blipFill>
        <p:spPr bwMode="auto">
          <a:xfrm>
            <a:off x="0" y="0"/>
            <a:ext cx="142875" cy="142875"/>
          </a:xfrm>
          <a:prstGeom prst="rect">
            <a:avLst/>
          </a:prstGeom>
          <a:noFill/>
        </p:spPr>
      </p:pic>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251519" y="404662"/>
          <a:ext cx="8712970" cy="6299410"/>
        </p:xfrm>
        <a:graphic>
          <a:graphicData uri="http://schemas.openxmlformats.org/drawingml/2006/table">
            <a:tbl>
              <a:tblPr/>
              <a:tblGrid>
                <a:gridCol w="1244710"/>
                <a:gridCol w="1244710"/>
                <a:gridCol w="1244710"/>
                <a:gridCol w="1244710"/>
                <a:gridCol w="1244710"/>
                <a:gridCol w="1244710"/>
                <a:gridCol w="1244710"/>
              </a:tblGrid>
              <a:tr h="1485476">
                <a:tc>
                  <a:txBody>
                    <a:bodyPr/>
                    <a:lstStyle/>
                    <a:p>
                      <a:pPr algn="ctr"/>
                      <a:r>
                        <a:rPr lang="es-CO" sz="1800" dirty="0"/>
                        <a:t>País</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a:t>Prácticas homosexuales despenalizadas</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a:t>Uniones reconocidas</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a:t>Matrimonio homosexual</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a:t>Permite servir en el ejército a los homosexuales</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a:t>Adopción</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CCCCCC"/>
                    </a:solidFill>
                  </a:tcPr>
                </a:tc>
                <a:tc>
                  <a:txBody>
                    <a:bodyPr/>
                    <a:lstStyle/>
                    <a:p>
                      <a:pPr algn="ctr"/>
                      <a:r>
                        <a:rPr lang="es-CO" sz="1800" dirty="0"/>
                        <a:t>Prohíbe la discriminación</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073912">
                <a:tc>
                  <a:txBody>
                    <a:bodyPr/>
                    <a:lstStyle/>
                    <a:p>
                      <a:r>
                        <a:rPr lang="es-CO" sz="1800" dirty="0">
                          <a:hlinkClick r:id="rId2" action="ppaction://hlinkfile"/>
                        </a:rPr>
                        <a:t>Albania</a:t>
                      </a:r>
                      <a:endParaRPr lang="es-CO" sz="1800" dirty="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legal desde 1995</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prohíbe cualquier discriminación</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868129">
                <a:tc>
                  <a:txBody>
                    <a:bodyPr/>
                    <a:lstStyle/>
                    <a:p>
                      <a:r>
                        <a:rPr lang="es-CO" sz="1800">
                          <a:hlinkClick r:id="rId3" action="ppaction://hlinkfile"/>
                        </a:rPr>
                        <a:t>Bielorrusia</a:t>
                      </a:r>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legal desde 1994</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a:t>vetados en el servicio militar</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dirty="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1691261">
                <a:tc>
                  <a:txBody>
                    <a:bodyPr/>
                    <a:lstStyle/>
                    <a:p>
                      <a:r>
                        <a:rPr lang="es-CO" sz="1800">
                          <a:hlinkClick r:id="rId4" action="ppaction://hlinkfile" tooltip="Bosnia Herzegovina"/>
                        </a:rPr>
                        <a:t>Bosnia Herzegovina</a:t>
                      </a:r>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legal desde 1996 (1998 en </a:t>
                      </a:r>
                      <a:r>
                        <a:rPr lang="es-CO" sz="1800" dirty="0">
                          <a:hlinkClick r:id="rId5" action="ppaction://hlinkfile"/>
                        </a:rPr>
                        <a:t>República Srpska</a:t>
                      </a:r>
                      <a:r>
                        <a:rPr lang="es-CO" sz="1800" dirty="0"/>
                        <a:t>)</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dirty="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dirty="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dirty="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a:t>prohíbe la mayoría de las discriminaciones</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1073912">
                <a:tc>
                  <a:txBody>
                    <a:bodyPr/>
                    <a:lstStyle/>
                    <a:p>
                      <a:r>
                        <a:rPr lang="es-CO" sz="1800">
                          <a:hlinkClick r:id="rId6" action="ppaction://hlinkfile"/>
                        </a:rPr>
                        <a:t>Bulgaria</a:t>
                      </a:r>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a:t>legal desde 1968</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dirty="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1800" dirty="0"/>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1800" dirty="0"/>
                        <a:t>prohíbe cualquier discriminación</a:t>
                      </a:r>
                    </a:p>
                  </a:txBody>
                  <a:tcPr marL="14996" marR="14996" marT="14996" marB="14996"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bl>
          </a:graphicData>
        </a:graphic>
      </p:graphicFrame>
      <p:sp>
        <p:nvSpPr>
          <p:cNvPr id="108545" name="Rectangle 1"/>
          <p:cNvSpPr>
            <a:spLocks noChangeArrowheads="1"/>
          </p:cNvSpPr>
          <p:nvPr/>
        </p:nvSpPr>
        <p:spPr bwMode="auto">
          <a:xfrm>
            <a:off x="0" y="-109953"/>
            <a:ext cx="4750018" cy="677108"/>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O" sz="2000" b="1" i="0" u="none" strike="noStrike" cap="none" normalizeH="0" baseline="0" dirty="0" smtClean="0">
                <a:ln>
                  <a:noFill/>
                </a:ln>
                <a:solidFill>
                  <a:schemeClr val="tx1"/>
                </a:solidFill>
                <a:effectLst/>
                <a:latin typeface="Arial" pitchFamily="34" charset="0"/>
                <a:cs typeface="Arial" pitchFamily="34" charset="0"/>
              </a:rPr>
              <a:t>Europa oriental</a:t>
            </a:r>
          </a:p>
          <a:p>
            <a:pPr marL="0" marR="0" lvl="0" indent="0" algn="l" defTabSz="914400" rtl="0" eaLnBrk="0" fontAlgn="base" latinLnBrk="0" hangingPunct="0">
              <a:lnSpc>
                <a:spcPct val="100000"/>
              </a:lnSpc>
              <a:spcBef>
                <a:spcPct val="0"/>
              </a:spcBef>
              <a:spcAft>
                <a:spcPct val="0"/>
              </a:spcAft>
              <a:buClrTx/>
              <a:buSzTx/>
              <a:buFontTx/>
              <a:buNone/>
              <a:tabLst/>
            </a:pP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6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6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7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10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r>
              <a:rPr kumimoji="0" lang="es-CO" sz="900" b="0" i="0" u="none" strike="noStrike" cap="none" normalizeH="0" baseline="0" dirty="0" smtClean="0">
                <a:ln>
                  <a:noFill/>
                </a:ln>
                <a:solidFill>
                  <a:schemeClr val="tx1"/>
                </a:solidFill>
                <a:effectLst/>
                <a:latin typeface="Arial" pitchFamily="34" charset="0"/>
                <a:cs typeface="Arial" pitchFamily="34" charset="0"/>
              </a:rPr>
              <a:t> </a:t>
            </a:r>
            <a:r>
              <a:rPr kumimoji="0" lang="es-CO" sz="18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251519" y="260645"/>
          <a:ext cx="8640961" cy="6388844"/>
        </p:xfrm>
        <a:graphic>
          <a:graphicData uri="http://schemas.openxmlformats.org/drawingml/2006/table">
            <a:tbl>
              <a:tblPr/>
              <a:tblGrid>
                <a:gridCol w="1234423"/>
                <a:gridCol w="1234423"/>
                <a:gridCol w="1234423"/>
                <a:gridCol w="1234423"/>
                <a:gridCol w="1234423"/>
                <a:gridCol w="1234423"/>
                <a:gridCol w="1234423"/>
              </a:tblGrid>
              <a:tr h="1372465">
                <a:tc>
                  <a:txBody>
                    <a:bodyPr/>
                    <a:lstStyle/>
                    <a:p>
                      <a:r>
                        <a:rPr lang="es-CO" sz="2000" dirty="0">
                          <a:hlinkClick r:id="rId2" action="ppaction://hlinkfile"/>
                        </a:rPr>
                        <a:t>Croacia</a:t>
                      </a:r>
                      <a:endParaRPr lang="es-CO" sz="2000" dirty="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1977</a:t>
                      </a:r>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2003</a:t>
                      </a:r>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prohíbe cualquier discriminación</a:t>
                      </a:r>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2423718">
                <a:tc>
                  <a:txBody>
                    <a:bodyPr/>
                    <a:lstStyle/>
                    <a:p>
                      <a:r>
                        <a:rPr lang="es-CO" sz="2000" dirty="0">
                          <a:hlinkClick r:id="rId3" action="ppaction://hlinkfile"/>
                        </a:rPr>
                        <a:t>Hungría</a:t>
                      </a:r>
                      <a:endParaRPr lang="es-CO" sz="2000" dirty="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1962</a:t>
                      </a:r>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cohabitación sin registrar desde 1996, registrada en 1/1/2009</a:t>
                      </a:r>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prohíbe cualquier discrimincación</a:t>
                      </a:r>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846841">
                <a:tc>
                  <a:txBody>
                    <a:bodyPr/>
                    <a:lstStyle/>
                    <a:p>
                      <a:r>
                        <a:rPr lang="es-CO" sz="2000">
                          <a:hlinkClick r:id="rId4" action="ppaction://hlinkfile" tooltip="República de Macedonia"/>
                        </a:rPr>
                        <a:t>Macedonia</a:t>
                      </a:r>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1996</a:t>
                      </a:r>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846841">
                <a:tc>
                  <a:txBody>
                    <a:bodyPr/>
                    <a:lstStyle/>
                    <a:p>
                      <a:r>
                        <a:rPr lang="es-CO" sz="2000">
                          <a:hlinkClick r:id="rId5" action="ppaction://hlinkfile"/>
                        </a:rPr>
                        <a:t>Moldavia</a:t>
                      </a:r>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1995</a:t>
                      </a:r>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846841">
                <a:tc>
                  <a:txBody>
                    <a:bodyPr/>
                    <a:lstStyle/>
                    <a:p>
                      <a:r>
                        <a:rPr lang="es-CO" sz="2000">
                          <a:hlinkClick r:id="rId6" action="ppaction://hlinkfile"/>
                        </a:rPr>
                        <a:t>Montenegro</a:t>
                      </a:r>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1977</a:t>
                      </a:r>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18728" marR="18728" marT="18728" marB="18728"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bl>
          </a:graphicData>
        </a:graphic>
      </p:graphicFrame>
      <p:pic>
        <p:nvPicPr>
          <p:cNvPr id="107521" name="Picture 1"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22" name="Picture 2"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23" name="Picture 3"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24" name="Picture 4"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25" name="Picture 5"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26" name="Picture 6"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27" name="Picture 7" descr="Bandera de Hungría"/>
          <p:cNvPicPr>
            <a:picLocks noChangeAspect="1" noChangeArrowheads="1"/>
          </p:cNvPicPr>
          <p:nvPr/>
        </p:nvPicPr>
        <p:blipFill>
          <a:blip r:embed="rId9" cstate="print"/>
          <a:srcRect/>
          <a:stretch>
            <a:fillRect/>
          </a:stretch>
        </p:blipFill>
        <p:spPr bwMode="auto">
          <a:xfrm>
            <a:off x="0" y="0"/>
            <a:ext cx="190500" cy="95250"/>
          </a:xfrm>
          <a:prstGeom prst="rect">
            <a:avLst/>
          </a:prstGeom>
          <a:noFill/>
        </p:spPr>
      </p:pic>
      <p:pic>
        <p:nvPicPr>
          <p:cNvPr id="107528" name="Picture 8"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29" name="Picture 9"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30" name="Picture 10"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31" name="Picture 11"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32" name="Picture 12"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33" name="Picture 13"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34" name="Picture 14" descr="Bandera de Macedonia"/>
          <p:cNvPicPr>
            <a:picLocks noChangeAspect="1" noChangeArrowheads="1"/>
          </p:cNvPicPr>
          <p:nvPr/>
        </p:nvPicPr>
        <p:blipFill>
          <a:blip r:embed="rId10" cstate="print"/>
          <a:srcRect/>
          <a:stretch>
            <a:fillRect/>
          </a:stretch>
        </p:blipFill>
        <p:spPr bwMode="auto">
          <a:xfrm>
            <a:off x="0" y="0"/>
            <a:ext cx="190500" cy="95250"/>
          </a:xfrm>
          <a:prstGeom prst="rect">
            <a:avLst/>
          </a:prstGeom>
          <a:noFill/>
        </p:spPr>
      </p:pic>
      <p:pic>
        <p:nvPicPr>
          <p:cNvPr id="107535" name="Picture 15"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36" name="Picture 16"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37" name="Picture 17"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38" name="Picture 18"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39" name="Picture 19"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40" name="Picture 20"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41" name="Picture 21" descr="Bandera de Moldavia"/>
          <p:cNvPicPr>
            <a:picLocks noChangeAspect="1" noChangeArrowheads="1"/>
          </p:cNvPicPr>
          <p:nvPr/>
        </p:nvPicPr>
        <p:blipFill>
          <a:blip r:embed="rId11" cstate="print"/>
          <a:srcRect/>
          <a:stretch>
            <a:fillRect/>
          </a:stretch>
        </p:blipFill>
        <p:spPr bwMode="auto">
          <a:xfrm>
            <a:off x="0" y="0"/>
            <a:ext cx="190500" cy="95250"/>
          </a:xfrm>
          <a:prstGeom prst="rect">
            <a:avLst/>
          </a:prstGeom>
          <a:noFill/>
        </p:spPr>
      </p:pic>
      <p:pic>
        <p:nvPicPr>
          <p:cNvPr id="107542" name="Picture 22"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43" name="Picture 23"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44" name="Picture 24"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45" name="Picture 25"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46" name="Picture 26"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47" name="Picture 27"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48" name="Picture 28" descr="Bandera de Montenegro"/>
          <p:cNvPicPr>
            <a:picLocks noChangeAspect="1" noChangeArrowheads="1"/>
          </p:cNvPicPr>
          <p:nvPr/>
        </p:nvPicPr>
        <p:blipFill>
          <a:blip r:embed="rId12" cstate="print"/>
          <a:srcRect/>
          <a:stretch>
            <a:fillRect/>
          </a:stretch>
        </p:blipFill>
        <p:spPr bwMode="auto">
          <a:xfrm>
            <a:off x="0" y="0"/>
            <a:ext cx="190500" cy="95250"/>
          </a:xfrm>
          <a:prstGeom prst="rect">
            <a:avLst/>
          </a:prstGeom>
          <a:noFill/>
        </p:spPr>
      </p:pic>
      <p:pic>
        <p:nvPicPr>
          <p:cNvPr id="107549" name="Picture 29"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50" name="Picture 30"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51" name="Picture 31"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52" name="Picture 32"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7553" name="Picture 33"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7554" name="Picture 34"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bg>
      <p:bgPr>
        <a:gradFill>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0"/>
        </a:gra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251519" y="332658"/>
          <a:ext cx="8640961" cy="6336701"/>
        </p:xfrm>
        <a:graphic>
          <a:graphicData uri="http://schemas.openxmlformats.org/drawingml/2006/table">
            <a:tbl>
              <a:tblPr/>
              <a:tblGrid>
                <a:gridCol w="1234423"/>
                <a:gridCol w="1234423"/>
                <a:gridCol w="1234423"/>
                <a:gridCol w="1234423"/>
                <a:gridCol w="1234423"/>
                <a:gridCol w="1234423"/>
                <a:gridCol w="1234423"/>
              </a:tblGrid>
              <a:tr h="923438">
                <a:tc>
                  <a:txBody>
                    <a:bodyPr/>
                    <a:lstStyle/>
                    <a:p>
                      <a:r>
                        <a:rPr lang="es-CO" sz="2000" dirty="0" smtClean="0">
                          <a:solidFill>
                            <a:srgbClr val="002060"/>
                          </a:solidFill>
                        </a:rPr>
                        <a:t>Montenegro</a:t>
                      </a:r>
                      <a:endParaRPr lang="es-CO" sz="2000" dirty="0">
                        <a:solidFill>
                          <a:srgbClr val="002060"/>
                        </a:solidFill>
                      </a:endParaRPr>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1977</a:t>
                      </a:r>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chemeClr val="bg1"/>
                    </a:solidFill>
                  </a:tcPr>
                </a:tc>
              </a:tr>
              <a:tr h="1496609">
                <a:tc>
                  <a:txBody>
                    <a:bodyPr/>
                    <a:lstStyle/>
                    <a:p>
                      <a:r>
                        <a:rPr lang="es-CO" sz="2000" dirty="0">
                          <a:hlinkClick r:id="rId2" action="ppaction://hlinkfile"/>
                        </a:rPr>
                        <a:t>Rumania</a:t>
                      </a:r>
                      <a:endParaRPr lang="es-CO" sz="2000" dirty="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legal desde 1996</a:t>
                      </a:r>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prohíbe cualquier discriminación</a:t>
                      </a:r>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923438">
                <a:tc>
                  <a:txBody>
                    <a:bodyPr/>
                    <a:lstStyle/>
                    <a:p>
                      <a:r>
                        <a:rPr lang="es-CO" sz="2000" dirty="0">
                          <a:hlinkClick r:id="rId3" action="ppaction://hlinkfile"/>
                        </a:rPr>
                        <a:t>Rusia</a:t>
                      </a:r>
                      <a:endParaRPr lang="es-CO" sz="2000" dirty="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1993</a:t>
                      </a:r>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2069778">
                <a:tc>
                  <a:txBody>
                    <a:bodyPr/>
                    <a:lstStyle/>
                    <a:p>
                      <a:r>
                        <a:rPr lang="es-CO" sz="2000">
                          <a:hlinkClick r:id="rId4" action="ppaction://hlinkfile"/>
                        </a:rPr>
                        <a:t>Serbia</a:t>
                      </a:r>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1994 (1981 en </a:t>
                      </a:r>
                      <a:r>
                        <a:rPr lang="es-CO" sz="2000">
                          <a:hlinkClick r:id="rId5" action="ppaction://hlinkfile" tooltip="Vojvodina"/>
                        </a:rPr>
                        <a:t>Vojvodina</a:t>
                      </a:r>
                      <a:r>
                        <a:rPr lang="es-CO" sz="2000"/>
                        <a:t>)</a:t>
                      </a:r>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prohibición constitucional</a:t>
                      </a:r>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vetados del servicio militar</a:t>
                      </a:r>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dirty="0"/>
                        <a:t>prohíbe algunas discriminaciones</a:t>
                      </a:r>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r h="923438">
                <a:tc>
                  <a:txBody>
                    <a:bodyPr/>
                    <a:lstStyle/>
                    <a:p>
                      <a:r>
                        <a:rPr lang="es-CO" sz="2000">
                          <a:hlinkClick r:id="rId6" action="ppaction://hlinkfile"/>
                        </a:rPr>
                        <a:t>Ucrania</a:t>
                      </a:r>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r>
                        <a:rPr lang="es-CO" sz="2000"/>
                        <a:t>legal desde 1992</a:t>
                      </a:r>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c>
                  <a:txBody>
                    <a:bodyPr/>
                    <a:lstStyle/>
                    <a:p>
                      <a:endParaRPr lang="es-CO" sz="2000" dirty="0"/>
                    </a:p>
                  </a:txBody>
                  <a:tcPr marL="20422" marR="20422" marT="20422" marB="20422" anchor="ctr">
                    <a:lnL w="7620" cap="flat" cmpd="sng" algn="ctr">
                      <a:solidFill>
                        <a:srgbClr val="AAAAAA"/>
                      </a:solidFill>
                      <a:prstDash val="solid"/>
                      <a:round/>
                      <a:headEnd type="none" w="med" len="med"/>
                      <a:tailEnd type="none" w="med" len="med"/>
                    </a:lnL>
                    <a:lnR w="7620" cap="flat" cmpd="sng" algn="ctr">
                      <a:solidFill>
                        <a:srgbClr val="AAAAAA"/>
                      </a:solidFill>
                      <a:prstDash val="solid"/>
                      <a:round/>
                      <a:headEnd type="none" w="med" len="med"/>
                      <a:tailEnd type="none" w="med" len="med"/>
                    </a:lnR>
                    <a:lnT w="7620" cap="flat" cmpd="sng" algn="ctr">
                      <a:solidFill>
                        <a:srgbClr val="AAAAAA"/>
                      </a:solidFill>
                      <a:prstDash val="solid"/>
                      <a:round/>
                      <a:headEnd type="none" w="med" len="med"/>
                      <a:tailEnd type="none" w="med" len="med"/>
                    </a:lnT>
                    <a:lnB w="7620" cap="flat" cmpd="sng" algn="ctr">
                      <a:solidFill>
                        <a:srgbClr val="AAAAAA"/>
                      </a:solidFill>
                      <a:prstDash val="solid"/>
                      <a:round/>
                      <a:headEnd type="none" w="med" len="med"/>
                      <a:tailEnd type="none" w="med" len="med"/>
                    </a:lnB>
                    <a:solidFill>
                      <a:srgbClr val="F9F9F9"/>
                    </a:solidFill>
                  </a:tcPr>
                </a:tc>
              </a:tr>
            </a:tbl>
          </a:graphicData>
        </a:graphic>
      </p:graphicFrame>
      <p:pic>
        <p:nvPicPr>
          <p:cNvPr id="106497" name="Picture 1"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6498" name="Picture 2"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499" name="Picture 3"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00" name="Picture 4"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6501" name="Picture 5"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02" name="Picture 6"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03" name="Picture 7" descr="Bandera de Rumania"/>
          <p:cNvPicPr>
            <a:picLocks noChangeAspect="1" noChangeArrowheads="1"/>
          </p:cNvPicPr>
          <p:nvPr/>
        </p:nvPicPr>
        <p:blipFill>
          <a:blip r:embed="rId9" cstate="print"/>
          <a:srcRect/>
          <a:stretch>
            <a:fillRect/>
          </a:stretch>
        </p:blipFill>
        <p:spPr bwMode="auto">
          <a:xfrm>
            <a:off x="0" y="0"/>
            <a:ext cx="190500" cy="123825"/>
          </a:xfrm>
          <a:prstGeom prst="rect">
            <a:avLst/>
          </a:prstGeom>
          <a:noFill/>
        </p:spPr>
      </p:pic>
      <p:pic>
        <p:nvPicPr>
          <p:cNvPr id="106504" name="Picture 8"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6505" name="Picture 9"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06" name="Picture 10"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07" name="Picture 11"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6508" name="Picture 12"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09" name="Picture 13"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6510" name="Picture 14" descr="Bandera de Rusia"/>
          <p:cNvPicPr>
            <a:picLocks noChangeAspect="1" noChangeArrowheads="1"/>
          </p:cNvPicPr>
          <p:nvPr/>
        </p:nvPicPr>
        <p:blipFill>
          <a:blip r:embed="rId10" cstate="print"/>
          <a:srcRect/>
          <a:stretch>
            <a:fillRect/>
          </a:stretch>
        </p:blipFill>
        <p:spPr bwMode="auto">
          <a:xfrm>
            <a:off x="0" y="0"/>
            <a:ext cx="190500" cy="123825"/>
          </a:xfrm>
          <a:prstGeom prst="rect">
            <a:avLst/>
          </a:prstGeom>
          <a:noFill/>
        </p:spPr>
      </p:pic>
      <p:pic>
        <p:nvPicPr>
          <p:cNvPr id="106511" name="Picture 15"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6512" name="Picture 16"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13" name="Picture 17"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14" name="Picture 18"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6515" name="Picture 19"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16" name="Picture 20"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17" name="Picture 21" descr="Bandera de Serbia"/>
          <p:cNvPicPr>
            <a:picLocks noChangeAspect="1" noChangeArrowheads="1"/>
          </p:cNvPicPr>
          <p:nvPr/>
        </p:nvPicPr>
        <p:blipFill>
          <a:blip r:embed="rId11" cstate="print"/>
          <a:srcRect/>
          <a:stretch>
            <a:fillRect/>
          </a:stretch>
        </p:blipFill>
        <p:spPr bwMode="auto">
          <a:xfrm>
            <a:off x="0" y="0"/>
            <a:ext cx="190500" cy="123825"/>
          </a:xfrm>
          <a:prstGeom prst="rect">
            <a:avLst/>
          </a:prstGeom>
          <a:noFill/>
        </p:spPr>
      </p:pic>
      <p:pic>
        <p:nvPicPr>
          <p:cNvPr id="106518" name="Picture 22"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6519" name="Picture 23"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20" name="Picture 24"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21" name="Picture 25"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22" name="Picture 26"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23" name="Picture 27"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6524" name="Picture 28" descr="Bandera de Ucrania"/>
          <p:cNvPicPr>
            <a:picLocks noChangeAspect="1" noChangeArrowheads="1"/>
          </p:cNvPicPr>
          <p:nvPr/>
        </p:nvPicPr>
        <p:blipFill>
          <a:blip r:embed="rId12" cstate="print"/>
          <a:srcRect/>
          <a:stretch>
            <a:fillRect/>
          </a:stretch>
        </p:blipFill>
        <p:spPr bwMode="auto">
          <a:xfrm>
            <a:off x="0" y="0"/>
            <a:ext cx="190500" cy="123825"/>
          </a:xfrm>
          <a:prstGeom prst="rect">
            <a:avLst/>
          </a:prstGeom>
          <a:noFill/>
        </p:spPr>
      </p:pic>
      <p:pic>
        <p:nvPicPr>
          <p:cNvPr id="106525" name="Picture 29"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6526" name="Picture 30"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27" name="Picture 31"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28" name="Picture 32" descr="Yes"/>
          <p:cNvPicPr>
            <a:picLocks noChangeAspect="1" noChangeArrowheads="1"/>
          </p:cNvPicPr>
          <p:nvPr/>
        </p:nvPicPr>
        <p:blipFill>
          <a:blip r:embed="rId7" cstate="print"/>
          <a:srcRect/>
          <a:stretch>
            <a:fillRect/>
          </a:stretch>
        </p:blipFill>
        <p:spPr bwMode="auto">
          <a:xfrm>
            <a:off x="0" y="0"/>
            <a:ext cx="142875" cy="142875"/>
          </a:xfrm>
          <a:prstGeom prst="rect">
            <a:avLst/>
          </a:prstGeom>
          <a:noFill/>
        </p:spPr>
      </p:pic>
      <p:pic>
        <p:nvPicPr>
          <p:cNvPr id="106529" name="Picture 33"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pic>
        <p:nvPicPr>
          <p:cNvPr id="106530" name="Picture 34" descr="No"/>
          <p:cNvPicPr>
            <a:picLocks noChangeAspect="1" noChangeArrowheads="1"/>
          </p:cNvPicPr>
          <p:nvPr/>
        </p:nvPicPr>
        <p:blipFill>
          <a:blip r:embed="rId8" cstate="print"/>
          <a:srcRect/>
          <a:stretch>
            <a:fillRect/>
          </a:stretch>
        </p:blipFill>
        <p:spPr bwMode="auto">
          <a:xfrm>
            <a:off x="0" y="0"/>
            <a:ext cx="142875" cy="161925"/>
          </a:xfrm>
          <a:prstGeom prst="rect">
            <a:avLst/>
          </a:prstGeom>
          <a:noFill/>
        </p:spPr>
      </p:pic>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5">
              <a:lumMod val="20000"/>
              <a:lumOff val="80000"/>
            </a:schemeClr>
          </a:solidFill>
        </p:spPr>
        <p:txBody>
          <a:bodyPr>
            <a:normAutofit/>
          </a:bodyPr>
          <a:lstStyle/>
          <a:p>
            <a:pPr algn="ctr">
              <a:buNone/>
            </a:pPr>
            <a:r>
              <a:rPr lang="es-CO" dirty="0" smtClean="0"/>
              <a:t>   </a:t>
            </a:r>
          </a:p>
          <a:p>
            <a:pPr algn="ctr">
              <a:buNone/>
            </a:pPr>
            <a:r>
              <a:rPr lang="es-CO" dirty="0" smtClean="0"/>
              <a:t>     Estados Unidos : solamente un estado, Massachusetts (noreste), autoriza desde 2004 el casamiento entre parejas homosexuales.</a:t>
            </a:r>
          </a:p>
          <a:p>
            <a:pPr algn="ctr">
              <a:buNone/>
            </a:pPr>
            <a:r>
              <a:rPr lang="es-CO" dirty="0" smtClean="0"/>
              <a:t> </a:t>
            </a:r>
          </a:p>
          <a:p>
            <a:pPr algn="ctr">
              <a:buNone/>
            </a:pPr>
            <a:r>
              <a:rPr lang="es-CO" dirty="0" smtClean="0"/>
              <a:t>En 2004 en California (oeste) y en Oregón (noroeste) se celebraron casamientos homosexuales que generaron una viva polémica antes de ser anulados por la justicia.</a:t>
            </a:r>
          </a:p>
          <a:p>
            <a:pPr algn="ctr">
              <a:buNone/>
            </a:pPr>
            <a:endParaRPr lang="es-CO" dirty="0" smtClean="0"/>
          </a:p>
          <a:p>
            <a:pPr algn="ctr">
              <a:buNone/>
            </a:pPr>
            <a:endParaRPr lang="es-CO" dirty="0" smtClean="0"/>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0.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2">
              <a:lumMod val="20000"/>
              <a:lumOff val="80000"/>
            </a:schemeClr>
          </a:solidFill>
        </p:spPr>
        <p:txBody>
          <a:bodyPr>
            <a:normAutofit fontScale="92500" lnSpcReduction="20000"/>
          </a:bodyPr>
          <a:lstStyle/>
          <a:p>
            <a:pPr algn="ctr">
              <a:buNone/>
            </a:pPr>
            <a:r>
              <a:rPr lang="es-CO" dirty="0" smtClean="0"/>
              <a:t>   </a:t>
            </a:r>
          </a:p>
          <a:p>
            <a:pPr algn="ctr">
              <a:buNone/>
            </a:pPr>
            <a:r>
              <a:rPr lang="es-CO" dirty="0" smtClean="0"/>
              <a:t>TRENTON, Nueva Jersey, EEUU (AP) - Nueva Jersey se convirtió el lunes en el quinto estado de la Unión en otorgar igualdad de derechos a las parejas de personas del mismo sexo, aunque no hasta el punto de permitirles casarse.</a:t>
            </a:r>
            <a:br>
              <a:rPr lang="es-CO" dirty="0" smtClean="0"/>
            </a:br>
            <a:endParaRPr lang="es-CO" dirty="0" smtClean="0"/>
          </a:p>
          <a:p>
            <a:endParaRPr lang="es-CO" dirty="0" smtClean="0"/>
          </a:p>
          <a:p>
            <a:pPr algn="ctr">
              <a:buNone/>
            </a:pPr>
            <a:r>
              <a:rPr lang="es-CO" dirty="0" smtClean="0"/>
              <a:t>    Argentina : desde mayo de 2003, el gobierno de la ciudad de Buenos Aires autorizó las uniones civiles de parejas homosexuales, convirtiéndose en la primera ciudad de América Latina que iguala los derechos entre parejas de gays y lesbianas y parejas heterosexuales.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accent2">
              <a:lumMod val="20000"/>
              <a:lumOff val="80000"/>
            </a:schemeClr>
          </a:solidFill>
        </p:spPr>
        <p:txBody>
          <a:bodyPr>
            <a:normAutofit/>
          </a:bodyPr>
          <a:lstStyle/>
          <a:p>
            <a:pPr>
              <a:buNone/>
            </a:pPr>
            <a:r>
              <a:rPr lang="es-CO" b="1" dirty="0" smtClean="0"/>
              <a:t>   </a:t>
            </a:r>
          </a:p>
          <a:p>
            <a:pPr>
              <a:buNone/>
            </a:pPr>
            <a:endParaRPr lang="es-CO" b="1" dirty="0" smtClean="0"/>
          </a:p>
          <a:p>
            <a:pPr>
              <a:buNone/>
            </a:pPr>
            <a:r>
              <a:rPr lang="es-CO" b="1" dirty="0" smtClean="0"/>
              <a:t>     </a:t>
            </a:r>
            <a:r>
              <a:rPr lang="es-CO" b="1" u="sng" dirty="0" smtClean="0"/>
              <a:t>ISRAEL</a:t>
            </a:r>
            <a:r>
              <a:rPr lang="es-CO" b="1" dirty="0" smtClean="0"/>
              <a:t>: </a:t>
            </a:r>
            <a:r>
              <a:rPr lang="es-CO" dirty="0" smtClean="0"/>
              <a:t>Los avances en el reconocimiento legal a parejas homosexuales corren a pasos agigantados </a:t>
            </a:r>
          </a:p>
          <a:p>
            <a:endParaRPr lang="es-CO" dirty="0" smtClean="0"/>
          </a:p>
          <a:p>
            <a:pPr>
              <a:buNone/>
            </a:pPr>
            <a:r>
              <a:rPr lang="es-CO" dirty="0" smtClean="0"/>
              <a:t>    En Julio DE 2010, esta ciudad, Tel Aviv, aprobó legislación para reconocer las relaciones entre </a:t>
            </a:r>
            <a:r>
              <a:rPr lang="es-CO" u="sng" dirty="0" smtClean="0">
                <a:solidFill>
                  <a:srgbClr val="0070C0"/>
                </a:solidFill>
              </a:rPr>
              <a:t>dos hombres y entre dos mujeres. </a:t>
            </a:r>
            <a:br>
              <a:rPr lang="es-CO" u="sng" dirty="0" smtClean="0">
                <a:solidFill>
                  <a:srgbClr val="0070C0"/>
                </a:solidFill>
              </a:rPr>
            </a:br>
            <a:endParaRPr lang="es-CO"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rgbClr val="FFFF00"/>
          </a:solidFill>
        </p:spPr>
        <p:txBody>
          <a:bodyPr>
            <a:normAutofit lnSpcReduction="10000"/>
          </a:bodyPr>
          <a:lstStyle/>
          <a:p>
            <a:pPr>
              <a:buNone/>
            </a:pPr>
            <a:r>
              <a:rPr lang="es-CO" b="1" dirty="0" smtClean="0"/>
              <a:t>    </a:t>
            </a:r>
            <a:r>
              <a:rPr lang="es-CO" b="1" u="sng" dirty="0" smtClean="0"/>
              <a:t>TASMANIA, AUSTRALIA</a:t>
            </a:r>
            <a:r>
              <a:rPr lang="es-CO" b="1" dirty="0" smtClean="0"/>
              <a:t>: </a:t>
            </a:r>
            <a:r>
              <a:rPr lang="es-CO" dirty="0" smtClean="0"/>
              <a:t>Registro de Parejas a partir del 1° de Enero DE 2011.</a:t>
            </a:r>
            <a:r>
              <a:rPr lang="es-CO" b="1" dirty="0" smtClean="0"/>
              <a:t> </a:t>
            </a:r>
          </a:p>
          <a:p>
            <a:pPr>
              <a:buNone/>
            </a:pPr>
            <a:r>
              <a:rPr lang="es-CO" dirty="0" smtClean="0"/>
              <a:t>     </a:t>
            </a:r>
          </a:p>
          <a:p>
            <a:pPr>
              <a:buNone/>
            </a:pPr>
            <a:r>
              <a:rPr lang="es-CO" dirty="0" smtClean="0"/>
              <a:t>    El pasado 30 de diciembre, Judy Jackson, Procuradora General de Justicia de Tasmania, Australia, emitió un comunicado para recordar las reformas a la ley del estado que entraron en efecto el 1° de Enero del 2004. Entre estas medidas se encuentran las </a:t>
            </a:r>
            <a:r>
              <a:rPr lang="es-CO" u="sng" dirty="0" smtClean="0"/>
              <a:t>modificaciones</a:t>
            </a:r>
            <a:r>
              <a:rPr lang="es-CO" dirty="0" smtClean="0"/>
              <a:t> a la Ley de Relaciones: para las parejas de adultos no casados, </a:t>
            </a:r>
            <a:r>
              <a:rPr lang="es-CO" u="sng" dirty="0" smtClean="0">
                <a:solidFill>
                  <a:srgbClr val="0070C0"/>
                </a:solidFill>
              </a:rPr>
              <a:t>incluyendo parejas del mismo género.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lstStyle/>
          <a:p>
            <a:pPr>
              <a:buNone/>
            </a:pPr>
            <a:r>
              <a:rPr lang="es-CO" b="1" dirty="0" smtClean="0"/>
              <a:t>BODAS GAY EN ALEMANIA </a:t>
            </a:r>
          </a:p>
          <a:p>
            <a:pPr>
              <a:buNone/>
            </a:pPr>
            <a:endParaRPr lang="es-CO" dirty="0"/>
          </a:p>
        </p:txBody>
      </p:sp>
      <p:pic>
        <p:nvPicPr>
          <p:cNvPr id="88066" name="Picture 2" descr="paises bodas gay"/>
          <p:cNvPicPr>
            <a:picLocks noChangeAspect="1" noChangeArrowheads="1"/>
          </p:cNvPicPr>
          <p:nvPr/>
        </p:nvPicPr>
        <p:blipFill>
          <a:blip r:embed="rId2" cstate="print"/>
          <a:srcRect/>
          <a:stretch>
            <a:fillRect/>
          </a:stretch>
        </p:blipFill>
        <p:spPr bwMode="auto">
          <a:xfrm>
            <a:off x="251520" y="1268760"/>
            <a:ext cx="3600400" cy="5040560"/>
          </a:xfrm>
          <a:prstGeom prst="rect">
            <a:avLst/>
          </a:prstGeom>
          <a:noFill/>
        </p:spPr>
      </p:pic>
      <p:sp>
        <p:nvSpPr>
          <p:cNvPr id="5" name="4 Rectángulo"/>
          <p:cNvSpPr/>
          <p:nvPr/>
        </p:nvSpPr>
        <p:spPr>
          <a:xfrm>
            <a:off x="5076056" y="260649"/>
            <a:ext cx="3816424" cy="2554545"/>
          </a:xfrm>
          <a:prstGeom prst="rect">
            <a:avLst/>
          </a:prstGeom>
          <a:solidFill>
            <a:schemeClr val="accent2">
              <a:lumMod val="20000"/>
              <a:lumOff val="80000"/>
            </a:schemeClr>
          </a:solidFill>
        </p:spPr>
        <p:txBody>
          <a:bodyPr wrap="square">
            <a:spAutoFit/>
          </a:bodyPr>
          <a:lstStyle/>
          <a:p>
            <a:pPr algn="ctr"/>
            <a:r>
              <a:rPr lang="es-CO" sz="2000" dirty="0" smtClean="0"/>
              <a:t>"¡Por fin!"- me dijo Roswitha, una lesbiana de 42 años que hace 10 vive con Annette, de 40. El miércoles es el gran día, por fin su boda, casi como la boda de su hermano heterosexual, frente a un juez, con </a:t>
            </a:r>
            <a:r>
              <a:rPr lang="es-CO" sz="2000" b="1" u="sng" dirty="0" smtClean="0">
                <a:solidFill>
                  <a:srgbClr val="0070C0"/>
                </a:solidFill>
              </a:rPr>
              <a:t>invitados</a:t>
            </a:r>
            <a:r>
              <a:rPr lang="es-CO" sz="2000" dirty="0" smtClean="0"/>
              <a:t> y fiesta. </a:t>
            </a:r>
            <a:br>
              <a:rPr lang="es-CO" sz="2000" dirty="0" smtClean="0"/>
            </a:br>
            <a:endParaRPr lang="es-CO" sz="2000" dirty="0"/>
          </a:p>
        </p:txBody>
      </p:sp>
      <p:sp>
        <p:nvSpPr>
          <p:cNvPr id="6" name="5 Rectángulo"/>
          <p:cNvSpPr/>
          <p:nvPr/>
        </p:nvSpPr>
        <p:spPr>
          <a:xfrm>
            <a:off x="3995936" y="4869160"/>
            <a:ext cx="4968552" cy="1938992"/>
          </a:xfrm>
          <a:prstGeom prst="rect">
            <a:avLst/>
          </a:prstGeom>
          <a:solidFill>
            <a:schemeClr val="accent6">
              <a:lumMod val="60000"/>
              <a:lumOff val="40000"/>
            </a:schemeClr>
          </a:solidFill>
        </p:spPr>
        <p:txBody>
          <a:bodyPr wrap="square">
            <a:spAutoFit/>
          </a:bodyPr>
          <a:lstStyle/>
          <a:p>
            <a:pPr algn="ctr"/>
            <a:r>
              <a:rPr lang="es-CO" sz="2400" dirty="0" smtClean="0"/>
              <a:t>En Berlín se casarán desde el inicio unas 300 parejas, mientras que en ciudades como Hamburgo hay apenas 15 inscritas. </a:t>
            </a:r>
            <a:br>
              <a:rPr lang="es-CO" sz="2400" dirty="0" smtClean="0"/>
            </a:br>
            <a:endParaRPr lang="es-CO" sz="2400" dirty="0"/>
          </a:p>
        </p:txBody>
      </p:sp>
      <p:sp>
        <p:nvSpPr>
          <p:cNvPr id="7" name="6 Rectángulo"/>
          <p:cNvSpPr/>
          <p:nvPr/>
        </p:nvSpPr>
        <p:spPr>
          <a:xfrm>
            <a:off x="4139952" y="3068960"/>
            <a:ext cx="4680520" cy="1631216"/>
          </a:xfrm>
          <a:prstGeom prst="rect">
            <a:avLst/>
          </a:prstGeom>
          <a:solidFill>
            <a:schemeClr val="accent5">
              <a:lumMod val="20000"/>
              <a:lumOff val="80000"/>
            </a:schemeClr>
          </a:solidFill>
        </p:spPr>
        <p:txBody>
          <a:bodyPr wrap="square">
            <a:spAutoFit/>
          </a:bodyPr>
          <a:lstStyle/>
          <a:p>
            <a:pPr algn="ctr"/>
            <a:r>
              <a:rPr lang="es-CO" sz="2000" dirty="0" smtClean="0"/>
              <a:t>Con la entrada en vigor de una ley sobre el tema, </a:t>
            </a:r>
            <a:r>
              <a:rPr lang="es-CO" sz="2000" b="1" u="sng" dirty="0" smtClean="0">
                <a:solidFill>
                  <a:srgbClr val="0070C0"/>
                </a:solidFill>
              </a:rPr>
              <a:t>homosexuales y lesbianas podrán casarse libremente en territorio alemán</a:t>
            </a:r>
            <a:r>
              <a:rPr lang="es-CO" sz="2000" dirty="0" smtClean="0"/>
              <a:t>, con casi los mismos derechos que los heterosexuales.</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88066"/>
                                        </p:tgtEl>
                                        <p:attrNameLst>
                                          <p:attrName>style.visibility</p:attrName>
                                        </p:attrNameLst>
                                      </p:cBhvr>
                                      <p:to>
                                        <p:strVal val="visible"/>
                                      </p:to>
                                    </p:set>
                                    <p:anim to="" calcmode="lin" valueType="num">
                                      <p:cBhvr>
                                        <p:cTn id="7" dur="1" fill="hold"/>
                                        <p:tgtEl>
                                          <p:spTgt spid="8806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to="" calcmode="lin" valueType="num">
                                      <p:cBhvr>
                                        <p:cTn id="22" dur="1" fill="hold"/>
                                        <p:tgtEl>
                                          <p:spTgt spid="7"/>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animBg="1"/>
      <p:bldP spid="7"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t>¿A qué se debe tanta euforia en esta fiesta gay? </a:t>
            </a:r>
            <a:endParaRPr lang="es-CO" dirty="0"/>
          </a:p>
        </p:txBody>
      </p:sp>
      <p:sp>
        <p:nvSpPr>
          <p:cNvPr id="3" name="2 Marcador de contenido"/>
          <p:cNvSpPr>
            <a:spLocks noGrp="1"/>
          </p:cNvSpPr>
          <p:nvPr>
            <p:ph idx="1"/>
          </p:nvPr>
        </p:nvSpPr>
        <p:spPr>
          <a:solidFill>
            <a:srgbClr val="92D050"/>
          </a:solidFill>
        </p:spPr>
        <p:txBody>
          <a:bodyPr>
            <a:normAutofit lnSpcReduction="10000"/>
          </a:bodyPr>
          <a:lstStyle/>
          <a:p>
            <a:pPr algn="ctr">
              <a:buNone/>
            </a:pPr>
            <a:r>
              <a:rPr lang="es-CO" dirty="0" smtClean="0"/>
              <a:t>    </a:t>
            </a:r>
          </a:p>
          <a:p>
            <a:pPr algn="ctr">
              <a:buNone/>
            </a:pPr>
            <a:r>
              <a:rPr lang="es-CO" dirty="0" smtClean="0"/>
              <a:t>Quizás la influencia del alcalde homosexual de Berlín Klaus Wovereit, que este martes felicitó personalmente a un par de futuros matrimonios gay, haya alentado a tantas parejas berlinesas a casarse o quizás el ambiente de tolerancia de la capital alemana deje más lugar a los "distintos". </a:t>
            </a:r>
            <a:br>
              <a:rPr lang="es-CO"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p:cTn id="13" dur="1000" fill="hold"/>
                                        <p:tgtEl>
                                          <p:spTgt spid="3">
                                            <p:bg/>
                                          </p:spTgt>
                                        </p:tgtEl>
                                        <p:attrNameLst>
                                          <p:attrName>ppt_w</p:attrName>
                                        </p:attrNameLst>
                                      </p:cBhvr>
                                      <p:tavLst>
                                        <p:tav tm="0">
                                          <p:val>
                                            <p:strVal val="#ppt_w*0.70"/>
                                          </p:val>
                                        </p:tav>
                                        <p:tav tm="100000">
                                          <p:val>
                                            <p:strVal val="#ppt_w"/>
                                          </p:val>
                                        </p:tav>
                                      </p:tavLst>
                                    </p:anim>
                                    <p:anim calcmode="lin" valueType="num">
                                      <p:cBhvr>
                                        <p:cTn id="14" dur="1000" fill="hold"/>
                                        <p:tgtEl>
                                          <p:spTgt spid="3">
                                            <p:bg/>
                                          </p:spTgt>
                                        </p:tgtEl>
                                        <p:attrNameLst>
                                          <p:attrName>ppt_h</p:attrName>
                                        </p:attrNameLst>
                                      </p:cBhvr>
                                      <p:tavLst>
                                        <p:tav tm="0">
                                          <p:val>
                                            <p:strVal val="#ppt_h"/>
                                          </p:val>
                                        </p:tav>
                                        <p:tav tm="100000">
                                          <p:val>
                                            <p:strVal val="#ppt_h"/>
                                          </p:val>
                                        </p:tav>
                                      </p:tavLst>
                                    </p:anim>
                                    <p:animEffect transition="in" filter="fade">
                                      <p:cBhvr>
                                        <p:cTn id="15" dur="1000"/>
                                        <p:tgtEl>
                                          <p:spTgt spid="3">
                                            <p:bg/>
                                          </p:spTgt>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1"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2"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3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3610744" cy="5721499"/>
          </a:xfrm>
        </p:spPr>
        <p:txBody>
          <a:bodyPr>
            <a:normAutofit lnSpcReduction="10000"/>
          </a:bodyPr>
          <a:lstStyle/>
          <a:p>
            <a:pPr>
              <a:buNone/>
            </a:pPr>
            <a:r>
              <a:rPr lang="es-CO" b="1" dirty="0" smtClean="0"/>
              <a:t>         </a:t>
            </a:r>
          </a:p>
          <a:p>
            <a:pPr>
              <a:buNone/>
            </a:pPr>
            <a:r>
              <a:rPr lang="es-CO" b="1" dirty="0" smtClean="0"/>
              <a:t>         COLOMBIA </a:t>
            </a:r>
          </a:p>
          <a:p>
            <a:pPr algn="ctr">
              <a:buNone/>
            </a:pPr>
            <a:r>
              <a:rPr lang="es-CO" dirty="0" smtClean="0"/>
              <a:t>    Ahora las parejas de gays y lesbianas en Colombia pueden acudir ante un Notario de cualquier ciudad del país para legalizar su unión.</a:t>
            </a:r>
          </a:p>
          <a:p>
            <a:pPr>
              <a:buNone/>
            </a:pPr>
            <a:r>
              <a:rPr lang="es-CO" dirty="0" smtClean="0"/>
              <a:t>    </a:t>
            </a:r>
            <a:endParaRPr lang="es-CO" dirty="0"/>
          </a:p>
        </p:txBody>
      </p:sp>
      <p:pic>
        <p:nvPicPr>
          <p:cNvPr id="19458" name="Picture 2" descr="http://t0.gstatic.com/images?q=tbn:ANd9GcSRFqoRKrK9-FHqHkrxuiZXOPWyxnPv0jCJsreEZtcGU96aoaq58Q"/>
          <p:cNvPicPr>
            <a:picLocks noChangeAspect="1" noChangeArrowheads="1"/>
          </p:cNvPicPr>
          <p:nvPr/>
        </p:nvPicPr>
        <p:blipFill>
          <a:blip r:embed="rId2" cstate="print"/>
          <a:srcRect/>
          <a:stretch>
            <a:fillRect/>
          </a:stretch>
        </p:blipFill>
        <p:spPr bwMode="auto">
          <a:xfrm>
            <a:off x="4211960" y="332656"/>
            <a:ext cx="4680520" cy="61340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9458"/>
                                        </p:tgtEl>
                                        <p:attrNameLst>
                                          <p:attrName>style.visibility</p:attrName>
                                        </p:attrNameLst>
                                      </p:cBhvr>
                                      <p:to>
                                        <p:strVal val="visible"/>
                                      </p:to>
                                    </p:set>
                                    <p:anim to="" calcmode="lin" valueType="num">
                                      <p:cBhvr>
                                        <p:cTn id="12" dur="1" fill="hold"/>
                                        <p:tgtEl>
                                          <p:spTgt spid="1945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bg1"/>
          </a:solidFill>
        </p:spPr>
        <p:txBody>
          <a:bodyPr/>
          <a:lstStyle/>
          <a:p>
            <a:pPr>
              <a:buNone/>
            </a:pPr>
            <a:r>
              <a:rPr lang="es-CO" dirty="0" smtClean="0"/>
              <a:t>     </a:t>
            </a:r>
            <a:r>
              <a:rPr lang="es-CO" b="1" i="1" dirty="0" smtClean="0">
                <a:solidFill>
                  <a:srgbClr val="FF0000"/>
                </a:solidFill>
              </a:rPr>
              <a:t>Los diarios lo publican con gran despliegue</a:t>
            </a:r>
            <a:endParaRPr lang="es-CO" b="1" i="1" dirty="0">
              <a:solidFill>
                <a:srgbClr val="FF0000"/>
              </a:solidFill>
            </a:endParaRPr>
          </a:p>
        </p:txBody>
      </p:sp>
      <p:pic>
        <p:nvPicPr>
          <p:cNvPr id="133122" name="Picture 2" descr="http://t1.gstatic.com/images?q=tbn:ANd9GcQoq9eCVzPlGgv3Q_twp7I63GJr5z5AjCWrzwNuBbSQjyjlPIpo"/>
          <p:cNvPicPr>
            <a:picLocks noChangeAspect="1" noChangeArrowheads="1"/>
          </p:cNvPicPr>
          <p:nvPr/>
        </p:nvPicPr>
        <p:blipFill>
          <a:blip r:embed="rId2" cstate="print"/>
          <a:srcRect/>
          <a:stretch>
            <a:fillRect/>
          </a:stretch>
        </p:blipFill>
        <p:spPr bwMode="auto">
          <a:xfrm>
            <a:off x="755576" y="1124744"/>
            <a:ext cx="7776864" cy="4824536"/>
          </a:xfrm>
          <a:prstGeom prst="rect">
            <a:avLst/>
          </a:prstGeom>
          <a:noFill/>
        </p:spPr>
      </p:pic>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5">
              <a:lumMod val="40000"/>
              <a:lumOff val="60000"/>
            </a:schemeClr>
          </a:solidFill>
        </p:spPr>
        <p:txBody>
          <a:bodyPr>
            <a:normAutofit fontScale="92500"/>
          </a:bodyPr>
          <a:lstStyle/>
          <a:p>
            <a:pPr>
              <a:buNone/>
            </a:pPr>
            <a:r>
              <a:rPr lang="es-CO" dirty="0" smtClean="0"/>
              <a:t>                     </a:t>
            </a:r>
          </a:p>
          <a:p>
            <a:pPr>
              <a:buNone/>
            </a:pPr>
            <a:r>
              <a:rPr lang="es-CO" b="1" dirty="0" smtClean="0">
                <a:solidFill>
                  <a:srgbClr val="FF0000"/>
                </a:solidFill>
              </a:rPr>
              <a:t>                            ¿Qué significa?</a:t>
            </a:r>
          </a:p>
          <a:p>
            <a:pPr algn="ctr">
              <a:buNone/>
            </a:pPr>
            <a:r>
              <a:rPr lang="es-CO" dirty="0" smtClean="0"/>
              <a:t>    Que ahora las parejas gays y lesbianas en Colombia pueden acudir ante un Notario de cualquier ciudad del país para legalizar su unión. </a:t>
            </a:r>
          </a:p>
          <a:p>
            <a:pPr algn="ctr">
              <a:buNone/>
            </a:pPr>
            <a:r>
              <a:rPr lang="es-CO" dirty="0" smtClean="0"/>
              <a:t>    </a:t>
            </a:r>
          </a:p>
          <a:p>
            <a:pPr algn="ctr">
              <a:buNone/>
            </a:pPr>
            <a:r>
              <a:rPr lang="es-CO" dirty="0" smtClean="0"/>
              <a:t>Y para ello es necesario fundamentar la parte legal con tratados internaciones de derechos humanos y decisiones del comité de derechos humanos de la Organización de Naciones Unidas.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92D050"/>
          </a:solidFill>
        </p:spPr>
        <p:txBody>
          <a:bodyPr>
            <a:normAutofit fontScale="90000"/>
          </a:bodyPr>
          <a:lstStyle/>
          <a:p>
            <a:r>
              <a:rPr lang="es-CO" dirty="0" smtClean="0"/>
              <a:t/>
            </a:r>
            <a:br>
              <a:rPr lang="es-CO" dirty="0" smtClean="0"/>
            </a:br>
            <a:r>
              <a:rPr lang="es-CO" dirty="0" smtClean="0"/>
              <a:t>En una sola notaría de Bogotá se han legalizado 100 matrimonios gays.</a:t>
            </a:r>
            <a:br>
              <a:rPr lang="es-CO" dirty="0" smtClean="0"/>
            </a:br>
            <a:endParaRPr lang="es-CO" dirty="0"/>
          </a:p>
        </p:txBody>
      </p:sp>
      <p:sp>
        <p:nvSpPr>
          <p:cNvPr id="3" name="2 Marcador de contenido"/>
          <p:cNvSpPr>
            <a:spLocks noGrp="1"/>
          </p:cNvSpPr>
          <p:nvPr>
            <p:ph idx="1"/>
          </p:nvPr>
        </p:nvSpPr>
        <p:spPr/>
        <p:txBody>
          <a:bodyPr>
            <a:normAutofit/>
          </a:bodyPr>
          <a:lstStyle/>
          <a:p>
            <a:pPr>
              <a:buNone/>
            </a:pPr>
            <a:r>
              <a:rPr lang="es-CO" dirty="0" smtClean="0"/>
              <a:t>    </a:t>
            </a:r>
            <a:r>
              <a:rPr lang="es-CO" dirty="0" smtClean="0">
                <a:latin typeface="Agency FB" pitchFamily="34" charset="0"/>
              </a:rPr>
              <a:t>Se trata de la notaría 76, escondida en un laberinto de locales de un centro comercial de Chapinero (Bogotá), en donde unas</a:t>
            </a:r>
            <a:r>
              <a:rPr lang="es-CO" u="sng" dirty="0" smtClean="0">
                <a:solidFill>
                  <a:srgbClr val="0070C0"/>
                </a:solidFill>
                <a:latin typeface="Agency FB" pitchFamily="34" charset="0"/>
              </a:rPr>
              <a:t> 3 veces por semana lleguen parejas del mismo sexo para sellar su unión ante la ley.</a:t>
            </a:r>
          </a:p>
          <a:p>
            <a:pPr>
              <a:buNone/>
            </a:pPr>
            <a:r>
              <a:rPr lang="es-CO" dirty="0" smtClean="0"/>
              <a:t>    </a:t>
            </a:r>
          </a:p>
        </p:txBody>
      </p:sp>
      <p:pic>
        <p:nvPicPr>
          <p:cNvPr id="91138" name="Picture 2" descr="C:\Users\FAMILIA FIERRO CH\Pictures\matrimonio gays1.jpg"/>
          <p:cNvPicPr>
            <a:picLocks noChangeAspect="1" noChangeArrowheads="1"/>
          </p:cNvPicPr>
          <p:nvPr/>
        </p:nvPicPr>
        <p:blipFill>
          <a:blip r:embed="rId2" cstate="print"/>
          <a:srcRect/>
          <a:stretch>
            <a:fillRect/>
          </a:stretch>
        </p:blipFill>
        <p:spPr bwMode="auto">
          <a:xfrm>
            <a:off x="5796136" y="3356992"/>
            <a:ext cx="3009900" cy="2879204"/>
          </a:xfrm>
          <a:prstGeom prst="rect">
            <a:avLst/>
          </a:prstGeom>
          <a:noFill/>
        </p:spPr>
      </p:pic>
      <p:sp>
        <p:nvSpPr>
          <p:cNvPr id="5" name="4 Pergamino vertical"/>
          <p:cNvSpPr/>
          <p:nvPr/>
        </p:nvSpPr>
        <p:spPr>
          <a:xfrm>
            <a:off x="179512" y="3717032"/>
            <a:ext cx="5328592" cy="2808312"/>
          </a:xfrm>
          <a:prstGeom prst="verticalScrol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400" dirty="0" smtClean="0"/>
              <a:t>Se cumplió un año desde que el alto tribunal protegió los derechos patrimoniales a estas parejas, que según la ONG Colombia Diversa llegarían a </a:t>
            </a:r>
            <a:r>
              <a:rPr lang="es-CO" sz="2400" b="1" u="sng" dirty="0" smtClean="0">
                <a:solidFill>
                  <a:srgbClr val="002060"/>
                </a:solidFill>
              </a:rPr>
              <a:t>300.000</a:t>
            </a:r>
            <a:r>
              <a:rPr lang="es-CO" sz="2400" dirty="0" smtClean="0"/>
              <a:t> en el país.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91138"/>
                                        </p:tgtEl>
                                        <p:attrNameLst>
                                          <p:attrName>style.visibility</p:attrName>
                                        </p:attrNameLst>
                                      </p:cBhvr>
                                      <p:to>
                                        <p:strVal val="visible"/>
                                      </p:to>
                                    </p:set>
                                    <p:anim to="" calcmode="lin" valueType="num">
                                      <p:cBhvr>
                                        <p:cTn id="22" dur="1" fill="hold"/>
                                        <p:tgtEl>
                                          <p:spTgt spid="9113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2">
              <a:lumMod val="20000"/>
              <a:lumOff val="80000"/>
            </a:schemeClr>
          </a:solidFill>
        </p:spPr>
        <p:txBody>
          <a:bodyPr/>
          <a:lstStyle/>
          <a:p>
            <a:pPr>
              <a:buNone/>
            </a:pPr>
            <a:r>
              <a:rPr lang="es-CO" b="1" dirty="0" smtClean="0"/>
              <a:t>    17 Mayo 2009.</a:t>
            </a:r>
          </a:p>
          <a:p>
            <a:pPr algn="ctr">
              <a:buNone/>
            </a:pPr>
            <a:r>
              <a:rPr lang="es-CO" b="1" dirty="0" smtClean="0"/>
              <a:t>    Colombia:  Matrimonio Gay</a:t>
            </a:r>
            <a:r>
              <a:rPr lang="es-CO" dirty="0" smtClean="0"/>
              <a:t>,  Los novios, Javier y Fabián, el pasado sábado durante la ceremonia en una casa de eventos al norte de Bogotá, en la que se juraron amor eterno.</a:t>
            </a:r>
          </a:p>
          <a:p>
            <a:endParaRPr lang="es-CO" b="1" dirty="0" smtClean="0"/>
          </a:p>
          <a:p>
            <a:endParaRPr lang="es-CO" dirty="0"/>
          </a:p>
        </p:txBody>
      </p:sp>
      <p:pic>
        <p:nvPicPr>
          <p:cNvPr id="1026" name="Picture 2" descr="Matrimonio Gay"/>
          <p:cNvPicPr>
            <a:picLocks noChangeAspect="1" noChangeArrowheads="1"/>
          </p:cNvPicPr>
          <p:nvPr/>
        </p:nvPicPr>
        <p:blipFill>
          <a:blip r:embed="rId2" cstate="print"/>
          <a:srcRect/>
          <a:stretch>
            <a:fillRect/>
          </a:stretch>
        </p:blipFill>
        <p:spPr bwMode="auto">
          <a:xfrm>
            <a:off x="1979712" y="2924944"/>
            <a:ext cx="5334000" cy="2808312"/>
          </a:xfrm>
          <a:prstGeom prst="rect">
            <a:avLst/>
          </a:prstGeom>
          <a:noFill/>
        </p:spPr>
      </p:pic>
      <p:sp>
        <p:nvSpPr>
          <p:cNvPr id="4" name="3 Terminador"/>
          <p:cNvSpPr/>
          <p:nvPr/>
        </p:nvSpPr>
        <p:spPr>
          <a:xfrm>
            <a:off x="1259632" y="5805264"/>
            <a:ext cx="6480720" cy="58978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smtClean="0"/>
              <a:t>Note que es una ceremonia religiosa.</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Lst>
  </p:timing>
</p:sld>
</file>

<file path=ppt/slides/slide1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rmAutofit fontScale="90000"/>
          </a:bodyPr>
          <a:lstStyle/>
          <a:p>
            <a:r>
              <a:rPr lang="es-CO" dirty="0" smtClean="0"/>
              <a:t>¿Ha qué se debe está relajación de la moral?</a:t>
            </a:r>
            <a:endParaRPr lang="es-CO" dirty="0"/>
          </a:p>
        </p:txBody>
      </p:sp>
      <p:sp>
        <p:nvSpPr>
          <p:cNvPr id="3" name="2 Marcador de contenido"/>
          <p:cNvSpPr>
            <a:spLocks noGrp="1"/>
          </p:cNvSpPr>
          <p:nvPr>
            <p:ph idx="1"/>
          </p:nvPr>
        </p:nvSpPr>
        <p:spPr>
          <a:xfrm>
            <a:off x="251520" y="1600200"/>
            <a:ext cx="8568952" cy="4925144"/>
          </a:xfrm>
          <a:solidFill>
            <a:schemeClr val="bg1"/>
          </a:solidFill>
        </p:spPr>
        <p:txBody>
          <a:bodyPr>
            <a:normAutofit fontScale="77500" lnSpcReduction="20000"/>
          </a:bodyPr>
          <a:lstStyle/>
          <a:p>
            <a:pPr algn="ctr">
              <a:buNone/>
            </a:pPr>
            <a:r>
              <a:rPr lang="es-CO" dirty="0" smtClean="0"/>
              <a:t>     La falta de respeto por la ley de Dios ha contribuido a quebrantar las restricciones de la modestia y la pureza, lo cual ha resultado en una inundación de inmoralidad. </a:t>
            </a:r>
          </a:p>
          <a:p>
            <a:pPr>
              <a:buNone/>
            </a:pPr>
            <a:endParaRPr lang="es-CO" dirty="0" smtClean="0"/>
          </a:p>
          <a:p>
            <a:pPr algn="ctr">
              <a:buNone/>
            </a:pPr>
            <a:r>
              <a:rPr lang="es-CO" dirty="0" smtClean="0"/>
              <a:t>     En nuestros días se idoliza y se promueve el sexo por medio de filmes, televisión, videos, canciones, revistas y avisos. </a:t>
            </a:r>
          </a:p>
          <a:p>
            <a:pPr>
              <a:buNone/>
            </a:pPr>
            <a:endParaRPr lang="es-CO" dirty="0" smtClean="0"/>
          </a:p>
          <a:p>
            <a:pPr algn="ctr">
              <a:buNone/>
            </a:pPr>
            <a:r>
              <a:rPr lang="es-CO" dirty="0" smtClean="0"/>
              <a:t>    La revolución sexual ha dado como resultado el aumento alarmante de divorcio, aberraciones como los llamados matrimonios abiertos o el</a:t>
            </a:r>
            <a:r>
              <a:rPr lang="es-CO" b="1" u="sng" dirty="0" smtClean="0">
                <a:solidFill>
                  <a:srgbClr val="0070C0"/>
                </a:solidFill>
              </a:rPr>
              <a:t> intercambio de cónyuges</a:t>
            </a:r>
            <a:r>
              <a:rPr lang="es-CO" dirty="0" smtClean="0"/>
              <a:t>, las violaciones, abortos, homosexualidad, lesbianismo, enfermedades venéreas, el SIDA entre otros. </a:t>
            </a:r>
            <a:br>
              <a:rPr lang="es-CO" dirty="0" smtClean="0"/>
            </a:br>
            <a:r>
              <a:rPr lang="es-CO" dirty="0" smtClean="0"/>
              <a:t/>
            </a:r>
            <a:br>
              <a:rPr lang="es-CO"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4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t>¿Tiene que ver en esto los falsos profetas?</a:t>
            </a:r>
            <a:endParaRPr lang="es-CO" dirty="0"/>
          </a:p>
        </p:txBody>
      </p:sp>
      <p:sp>
        <p:nvSpPr>
          <p:cNvPr id="3" name="2 Marcador de contenido"/>
          <p:cNvSpPr>
            <a:spLocks noGrp="1"/>
          </p:cNvSpPr>
          <p:nvPr>
            <p:ph idx="1"/>
          </p:nvPr>
        </p:nvSpPr>
        <p:spPr>
          <a:solidFill>
            <a:srgbClr val="92D050"/>
          </a:solidFill>
        </p:spPr>
        <p:txBody>
          <a:bodyPr/>
          <a:lstStyle/>
          <a:p>
            <a:pPr algn="ctr">
              <a:buNone/>
            </a:pPr>
            <a:r>
              <a:rPr lang="es-CO" dirty="0" smtClean="0"/>
              <a:t>    Los falsos profetas enseñan que la Ley de Dios fue clavada en la cruz, por tanto esta falsa doctrina ha inducido a muchos a vivir de una manera tal que es peor que los ateos.</a:t>
            </a:r>
          </a:p>
          <a:p>
            <a:pPr>
              <a:buNone/>
            </a:pPr>
            <a:endParaRPr lang="es-CO" dirty="0" smtClean="0"/>
          </a:p>
          <a:p>
            <a:pPr algn="ctr">
              <a:buNone/>
            </a:pPr>
            <a:r>
              <a:rPr lang="es-CO" dirty="0" smtClean="0"/>
              <a:t>    Especialmente la violación del sábado, que es el Mandamiento que nos señala a Dios como el Creador de todo cuanto existe.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42.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4">
              <a:lumMod val="40000"/>
              <a:lumOff val="60000"/>
            </a:schemeClr>
          </a:solidFill>
        </p:spPr>
        <p:txBody>
          <a:bodyPr>
            <a:normAutofit fontScale="92500" lnSpcReduction="10000"/>
          </a:bodyPr>
          <a:lstStyle/>
          <a:p>
            <a:pPr algn="ctr">
              <a:buNone/>
            </a:pPr>
            <a:r>
              <a:rPr lang="es-CO" dirty="0" smtClean="0"/>
              <a:t>    </a:t>
            </a:r>
          </a:p>
          <a:p>
            <a:pPr algn="ctr">
              <a:buNone/>
            </a:pPr>
            <a:r>
              <a:rPr lang="es-CO" dirty="0" smtClean="0"/>
              <a:t>Lo mas detestable es que algunas personas llegan al descaro de querer tener una ceremonia religiosa, a sabiendas que hacen lo contrario a la voluntad Divina.</a:t>
            </a:r>
          </a:p>
          <a:p>
            <a:pPr algn="ctr">
              <a:buNone/>
            </a:pPr>
            <a:endParaRPr lang="es-CO" dirty="0" smtClean="0"/>
          </a:p>
          <a:p>
            <a:pPr algn="ctr">
              <a:buNone/>
            </a:pPr>
            <a:r>
              <a:rPr lang="es-CO" dirty="0" smtClean="0"/>
              <a:t>    Con eso podemos decir, que este tiempo, esta era, este siglo es ese que nuestro Señor les mostro a los discípulos y les dio </a:t>
            </a:r>
            <a:r>
              <a:rPr lang="es-CO" u="sng" dirty="0" smtClean="0">
                <a:solidFill>
                  <a:srgbClr val="0070C0"/>
                </a:solidFill>
              </a:rPr>
              <a:t>uno</a:t>
            </a:r>
            <a:r>
              <a:rPr lang="es-CO" dirty="0" smtClean="0"/>
              <a:t> de los acontecimientos que ellos querían y la comparación de las épocas antes de su Gloriosa Venida.</a:t>
            </a:r>
            <a:br>
              <a:rPr lang="es-CO" dirty="0" smtClean="0"/>
            </a:br>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3.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692696"/>
            <a:ext cx="8229600" cy="2016224"/>
          </a:xfrm>
          <a:solidFill>
            <a:schemeClr val="bg1"/>
          </a:solidFill>
        </p:spPr>
        <p:txBody>
          <a:bodyPr>
            <a:normAutofit/>
          </a:bodyPr>
          <a:lstStyle/>
          <a:p>
            <a:r>
              <a:rPr lang="es-CO" sz="2800" dirty="0" smtClean="0">
                <a:latin typeface="Algerian" pitchFamily="82" charset="0"/>
              </a:rPr>
              <a:t>¿Qué pasa si alguien aprueba en su mente la homosexualidad o el lesbianismo?</a:t>
            </a:r>
            <a:endParaRPr lang="es-CO" sz="2800" dirty="0">
              <a:latin typeface="Algerian" pitchFamily="82" charset="0"/>
            </a:endParaRPr>
          </a:p>
        </p:txBody>
      </p:sp>
      <p:sp>
        <p:nvSpPr>
          <p:cNvPr id="3" name="2 Marcador de contenido"/>
          <p:cNvSpPr>
            <a:spLocks noGrp="1"/>
          </p:cNvSpPr>
          <p:nvPr>
            <p:ph idx="1"/>
          </p:nvPr>
        </p:nvSpPr>
        <p:spPr>
          <a:xfrm>
            <a:off x="457200" y="3429001"/>
            <a:ext cx="8229600" cy="2088232"/>
          </a:xfrm>
          <a:solidFill>
            <a:srgbClr val="FFFF00"/>
          </a:solidFill>
        </p:spPr>
        <p:txBody>
          <a:bodyPr>
            <a:normAutofit fontScale="77500" lnSpcReduction="20000"/>
          </a:bodyPr>
          <a:lstStyle/>
          <a:p>
            <a:pPr>
              <a:buNone/>
            </a:pPr>
            <a:endParaRPr lang="es-CO" dirty="0" smtClean="0"/>
          </a:p>
          <a:p>
            <a:pPr>
              <a:buNone/>
            </a:pPr>
            <a:endParaRPr lang="es-CO" dirty="0" smtClean="0"/>
          </a:p>
          <a:p>
            <a:pPr algn="ctr">
              <a:buNone/>
            </a:pPr>
            <a:r>
              <a:rPr lang="es-CO" dirty="0" smtClean="0"/>
              <a:t>    </a:t>
            </a:r>
            <a:r>
              <a:rPr lang="es-CO" sz="4000" dirty="0" smtClean="0"/>
              <a:t>Si alguien aprueba en su mente tales cosas, se </a:t>
            </a:r>
            <a:r>
              <a:rPr lang="es-CO" sz="4000" u="sng" dirty="0" smtClean="0">
                <a:solidFill>
                  <a:srgbClr val="0070C0"/>
                </a:solidFill>
              </a:rPr>
              <a:t>hace participe del pecado de tales practicas.</a:t>
            </a:r>
            <a:endParaRPr lang="es-CO" sz="4000"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44.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ES" b="1" i="1" dirty="0" smtClean="0"/>
              <a:t/>
            </a:r>
            <a:br>
              <a:rPr lang="es-ES" b="1" i="1" dirty="0" smtClean="0"/>
            </a:br>
            <a:r>
              <a:rPr lang="es-ES" b="1" i="1" dirty="0" smtClean="0"/>
              <a:t>Otras señales de los "últimos días"</a:t>
            </a:r>
            <a:br>
              <a:rPr lang="es-ES" b="1" i="1" dirty="0" smtClean="0"/>
            </a:br>
            <a:endParaRPr lang="es-CO" dirty="0"/>
          </a:p>
        </p:txBody>
      </p:sp>
      <p:sp>
        <p:nvSpPr>
          <p:cNvPr id="3" name="2 Marcador de contenido"/>
          <p:cNvSpPr>
            <a:spLocks noGrp="1"/>
          </p:cNvSpPr>
          <p:nvPr>
            <p:ph idx="1"/>
          </p:nvPr>
        </p:nvSpPr>
        <p:spPr>
          <a:xfrm>
            <a:off x="251520" y="1600200"/>
            <a:ext cx="8640960" cy="4997152"/>
          </a:xfrm>
          <a:solidFill>
            <a:schemeClr val="accent2">
              <a:lumMod val="20000"/>
              <a:lumOff val="80000"/>
            </a:schemeClr>
          </a:solidFill>
        </p:spPr>
        <p:txBody>
          <a:bodyPr>
            <a:normAutofit/>
          </a:bodyPr>
          <a:lstStyle/>
          <a:p>
            <a:pPr>
              <a:buNone/>
            </a:pPr>
            <a:r>
              <a:rPr lang="es-CO" dirty="0" smtClean="0"/>
              <a:t>  </a:t>
            </a:r>
            <a:r>
              <a:rPr lang="es-CO" sz="3600" b="1" dirty="0" smtClean="0">
                <a:solidFill>
                  <a:srgbClr val="FF0000"/>
                </a:solidFill>
              </a:rPr>
              <a:t> (10) </a:t>
            </a:r>
            <a:r>
              <a:rPr lang="es-CO" sz="3600" b="1" u="sng" dirty="0" smtClean="0">
                <a:solidFill>
                  <a:srgbClr val="FF0000"/>
                </a:solidFill>
              </a:rPr>
              <a:t>Recalentamiento global.</a:t>
            </a:r>
          </a:p>
          <a:p>
            <a:pPr>
              <a:buNone/>
            </a:pPr>
            <a:r>
              <a:rPr lang="es-CO" sz="3600" b="1" dirty="0" smtClean="0">
                <a:solidFill>
                  <a:srgbClr val="FF0000"/>
                </a:solidFill>
              </a:rPr>
              <a:t>                    Isaías 30:26.</a:t>
            </a:r>
          </a:p>
          <a:p>
            <a:pPr algn="ctr">
              <a:buNone/>
            </a:pPr>
            <a:r>
              <a:rPr lang="es-CO" sz="3600" dirty="0" smtClean="0"/>
              <a:t>    </a:t>
            </a:r>
            <a:r>
              <a:rPr lang="es-CO" sz="2400" dirty="0" smtClean="0">
                <a:latin typeface="Agency FB" pitchFamily="34" charset="0"/>
              </a:rPr>
              <a:t>“La luz de la luna será como la luz del sol, y la </a:t>
            </a:r>
            <a:r>
              <a:rPr lang="es-CO" sz="2400" u="sng" dirty="0" smtClean="0">
                <a:solidFill>
                  <a:srgbClr val="0070C0"/>
                </a:solidFill>
                <a:latin typeface="Agency FB" pitchFamily="34" charset="0"/>
              </a:rPr>
              <a:t>luz del sol siete veces mayor</a:t>
            </a:r>
            <a:r>
              <a:rPr lang="es-CO" sz="2400" dirty="0" smtClean="0">
                <a:latin typeface="Agency FB" pitchFamily="34" charset="0"/>
              </a:rPr>
              <a:t>, como la luz de</a:t>
            </a:r>
            <a:r>
              <a:rPr lang="es-CO" sz="2400" dirty="0" smtClean="0">
                <a:solidFill>
                  <a:srgbClr val="0070C0"/>
                </a:solidFill>
                <a:latin typeface="Agency FB" pitchFamily="34" charset="0"/>
              </a:rPr>
              <a:t> </a:t>
            </a:r>
            <a:r>
              <a:rPr lang="es-CO" sz="2400" u="sng" dirty="0" smtClean="0">
                <a:solidFill>
                  <a:srgbClr val="0070C0"/>
                </a:solidFill>
                <a:latin typeface="Agency FB" pitchFamily="34" charset="0"/>
              </a:rPr>
              <a:t>siete días</a:t>
            </a:r>
            <a:r>
              <a:rPr lang="es-CO" sz="2400" dirty="0" smtClean="0">
                <a:latin typeface="Agency FB" pitchFamily="34" charset="0"/>
              </a:rPr>
              <a:t>”.</a:t>
            </a:r>
          </a:p>
          <a:p>
            <a:pPr algn="ctr">
              <a:buNone/>
            </a:pPr>
            <a:r>
              <a:rPr lang="es-CO" sz="3600" b="1" dirty="0" smtClean="0">
                <a:solidFill>
                  <a:srgbClr val="FF0000"/>
                </a:solidFill>
              </a:rPr>
              <a:t>   </a:t>
            </a:r>
            <a:r>
              <a:rPr lang="es-CO" sz="4400" b="1" dirty="0" smtClean="0">
                <a:solidFill>
                  <a:srgbClr val="FF0000"/>
                </a:solidFill>
              </a:rPr>
              <a:t> </a:t>
            </a:r>
            <a:r>
              <a:rPr lang="es-CO" sz="2400" dirty="0" smtClean="0"/>
              <a:t>Según un informe secreto del </a:t>
            </a:r>
            <a:r>
              <a:rPr lang="es-CO" sz="2400" b="1" dirty="0" smtClean="0">
                <a:hlinkClick r:id="rId2" tooltip="Ataques 11 de septiembre"/>
              </a:rPr>
              <a:t>Pentágono de Estados Unidos</a:t>
            </a:r>
            <a:r>
              <a:rPr lang="es-CO" sz="2400" dirty="0" smtClean="0"/>
              <a:t>, el proceso de cambio climático implicara la </a:t>
            </a:r>
            <a:r>
              <a:rPr lang="es-CO" sz="2400" b="1" dirty="0" smtClean="0">
                <a:solidFill>
                  <a:srgbClr val="0070C0"/>
                </a:solidFill>
              </a:rPr>
              <a:t>destrucción </a:t>
            </a:r>
            <a:r>
              <a:rPr lang="es-CO" sz="2400" dirty="0" smtClean="0"/>
              <a:t>del mundo. Este informe señala que dicho </a:t>
            </a:r>
            <a:r>
              <a:rPr lang="es-CO" sz="2400" b="1" dirty="0" smtClean="0">
                <a:hlinkClick r:id="rId3" tooltip="Cambio Climático"/>
              </a:rPr>
              <a:t>cambio climático</a:t>
            </a:r>
            <a:r>
              <a:rPr lang="es-CO" sz="2400" dirty="0" smtClean="0"/>
              <a:t> será la causa de graves desordenes y de una mas que probable guerra</a:t>
            </a:r>
            <a:r>
              <a:rPr lang="es-CO" sz="2400" b="1" u="sng" dirty="0" smtClean="0">
                <a:solidFill>
                  <a:srgbClr val="0070C0"/>
                </a:solidFill>
              </a:rPr>
              <a:t> nuclear</a:t>
            </a:r>
            <a:r>
              <a:rPr lang="es-CO" sz="2400" dirty="0" smtClean="0"/>
              <a:t>, la amenaza se ve incluso mas peligrosa que la de un repunte del </a:t>
            </a:r>
            <a:r>
              <a:rPr lang="es-CO" sz="2400" b="1" u="sng" dirty="0" smtClean="0">
                <a:solidFill>
                  <a:srgbClr val="0070C0"/>
                </a:solidFill>
              </a:rPr>
              <a:t>terrorismo.</a:t>
            </a:r>
          </a:p>
          <a:p>
            <a:pPr>
              <a:buNone/>
            </a:pPr>
            <a:endParaRPr lang="es-CO" sz="3600" b="1" u="sng"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lstStyle/>
          <a:p>
            <a:r>
              <a:rPr lang="es-CO" dirty="0" smtClean="0"/>
              <a:t>El Pentágono</a:t>
            </a:r>
            <a:endParaRPr lang="es-CO" dirty="0"/>
          </a:p>
        </p:txBody>
      </p:sp>
      <p:pic>
        <p:nvPicPr>
          <p:cNvPr id="1026" name="Picture 2" descr="http://upload.wikimedia.org/wikipedia/commons/thumb/d/d2/The_Pentagon_US_Department_of_Defense_building.jpg/300px-The_Pentagon_US_Department_of_Defense_building.jpg">
            <a:hlinkClick r:id="rId2"/>
          </p:cNvPr>
          <p:cNvPicPr>
            <a:picLocks noChangeAspect="1" noChangeArrowheads="1"/>
          </p:cNvPicPr>
          <p:nvPr/>
        </p:nvPicPr>
        <p:blipFill>
          <a:blip r:embed="rId3" cstate="print"/>
          <a:srcRect/>
          <a:stretch>
            <a:fillRect/>
          </a:stretch>
        </p:blipFill>
        <p:spPr bwMode="auto">
          <a:xfrm>
            <a:off x="251520" y="1628800"/>
            <a:ext cx="8568952" cy="3888432"/>
          </a:xfrm>
          <a:prstGeom prst="rect">
            <a:avLst/>
          </a:prstGeom>
          <a:noFill/>
        </p:spPr>
      </p:pic>
      <p:sp>
        <p:nvSpPr>
          <p:cNvPr id="1027" name="Rectangle 3"/>
          <p:cNvSpPr>
            <a:spLocks noChangeArrowheads="1"/>
          </p:cNvSpPr>
          <p:nvPr/>
        </p:nvSpPr>
        <p:spPr bwMode="auto">
          <a:xfrm>
            <a:off x="323528" y="5863808"/>
            <a:ext cx="8424936" cy="646331"/>
          </a:xfrm>
          <a:prstGeom prst="rect">
            <a:avLst/>
          </a:prstGeom>
          <a:solidFill>
            <a:srgbClr val="92D05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O" sz="1800" b="0" i="0" u="none" strike="noStrike" cap="none" normalizeH="0" baseline="0" dirty="0" smtClean="0">
                <a:ln>
                  <a:noFill/>
                </a:ln>
                <a:solidFill>
                  <a:schemeClr val="tx1"/>
                </a:solidFill>
                <a:effectLst/>
                <a:latin typeface="Arial" charset="0"/>
                <a:cs typeface="Arial" charset="0"/>
              </a:rPr>
              <a:t>  El Pentágono, mirando al nordeste con el </a:t>
            </a:r>
            <a:r>
              <a:rPr kumimoji="0" lang="es-CO" sz="1800" b="0" i="0" u="none" strike="noStrike" cap="none" normalizeH="0" baseline="0" dirty="0" smtClean="0">
                <a:ln>
                  <a:noFill/>
                </a:ln>
                <a:solidFill>
                  <a:schemeClr val="tx1"/>
                </a:solidFill>
                <a:effectLst/>
                <a:latin typeface="Arial" charset="0"/>
                <a:cs typeface="Arial" charset="0"/>
                <a:hlinkClick r:id="rId4" tooltip="Río Potomac"/>
              </a:rPr>
              <a:t>Río Potomac</a:t>
            </a:r>
            <a:r>
              <a:rPr kumimoji="0" lang="es-CO" sz="1800" b="0" i="0" u="none" strike="noStrike" cap="none" normalizeH="0" baseline="0" dirty="0" smtClean="0">
                <a:ln>
                  <a:noFill/>
                </a:ln>
                <a:solidFill>
                  <a:schemeClr val="tx1"/>
                </a:solidFill>
                <a:effectLst/>
                <a:latin typeface="Arial" charset="0"/>
                <a:cs typeface="Arial" charset="0"/>
              </a:rPr>
              <a:t> y el </a:t>
            </a:r>
            <a:r>
              <a:rPr kumimoji="0" lang="es-CO" sz="1800" b="0" i="0" u="none" strike="noStrike" cap="none" normalizeH="0" baseline="0" dirty="0" smtClean="0">
                <a:ln>
                  <a:noFill/>
                </a:ln>
                <a:solidFill>
                  <a:schemeClr val="tx1"/>
                </a:solidFill>
                <a:effectLst/>
                <a:latin typeface="Arial" charset="0"/>
                <a:cs typeface="Arial" charset="0"/>
                <a:hlinkClick r:id="rId5" tooltip="Monumento Washington"/>
              </a:rPr>
              <a:t>Monumento Washington</a:t>
            </a:r>
            <a:r>
              <a:rPr kumimoji="0" lang="es-CO" sz="1800" b="0" i="0" u="none" strike="noStrike" cap="none" normalizeH="0" baseline="0" dirty="0" smtClean="0">
                <a:ln>
                  <a:noFill/>
                </a:ln>
                <a:solidFill>
                  <a:schemeClr val="tx1"/>
                </a:solidFill>
                <a:effectLst/>
                <a:latin typeface="Arial" charset="0"/>
                <a:cs typeface="Arial" charset="0"/>
              </a:rPr>
              <a:t> en el fondo. </a:t>
            </a:r>
          </a:p>
        </p:txBody>
      </p:sp>
      <p:pic>
        <p:nvPicPr>
          <p:cNvPr id="1028" name="Picture 4" descr="http://bits.wikimedia.org/skins-1.17/common/images/magnify-clip.png">
            <a:hlinkClick r:id="rId2" tooltip="Aumentar"/>
          </p:cNvPr>
          <p:cNvPicPr>
            <a:picLocks noChangeAspect="1" noChangeArrowheads="1"/>
          </p:cNvPicPr>
          <p:nvPr/>
        </p:nvPicPr>
        <p:blipFill>
          <a:blip r:embed="rId6" cstate="print"/>
          <a:srcRect/>
          <a:stretch>
            <a:fillRect/>
          </a:stretch>
        </p:blipFill>
        <p:spPr bwMode="auto">
          <a:xfrm>
            <a:off x="155575" y="-411163"/>
            <a:ext cx="142875" cy="1047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to="" calcmode="lin" valueType="num">
                                      <p:cBhvr>
                                        <p:cTn id="12" dur="1" fill="hold"/>
                                        <p:tgtEl>
                                          <p:spTgt spid="102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27"/>
                                        </p:tgtEl>
                                        <p:attrNameLst>
                                          <p:attrName>style.visibility</p:attrName>
                                        </p:attrNameLst>
                                      </p:cBhvr>
                                      <p:to>
                                        <p:strVal val="visible"/>
                                      </p:to>
                                    </p:set>
                                    <p:animEffect transition="in" filter="blinds(horizontal)">
                                      <p:cBhvr>
                                        <p:cTn id="17"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27"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640960" cy="6120680"/>
          </a:xfrm>
          <a:solidFill>
            <a:schemeClr val="bg1"/>
          </a:solidFill>
        </p:spPr>
        <p:txBody>
          <a:bodyPr>
            <a:normAutofit fontScale="92500" lnSpcReduction="10000"/>
          </a:bodyPr>
          <a:lstStyle/>
          <a:p>
            <a:pPr>
              <a:buNone/>
            </a:pPr>
            <a:r>
              <a:rPr lang="es-CO" b="1" dirty="0" smtClean="0"/>
              <a:t>    El Pentágono</a:t>
            </a:r>
            <a:r>
              <a:rPr lang="es-CO" dirty="0" smtClean="0"/>
              <a:t> es la sede del </a:t>
            </a:r>
            <a:r>
              <a:rPr lang="es-CO" dirty="0" smtClean="0">
                <a:hlinkClick r:id="rId2" action="ppaction://hlinkfile"/>
              </a:rPr>
              <a:t>Departamento de Defensa de los Estados Unidos</a:t>
            </a:r>
            <a:r>
              <a:rPr lang="es-CO" dirty="0" smtClean="0"/>
              <a:t>. El edificio tiene forma de </a:t>
            </a:r>
            <a:r>
              <a:rPr lang="es-CO" dirty="0" smtClean="0">
                <a:hlinkClick r:id="rId3" action="ppaction://hlinkfile"/>
              </a:rPr>
              <a:t>pentágono</a:t>
            </a:r>
            <a:r>
              <a:rPr lang="es-CO" dirty="0" smtClean="0"/>
              <a:t>, y trabajan aproximadamente 23.000 empleados militares y civiles, y cerca de 3.000 de personal de apoyo, situado en el </a:t>
            </a:r>
            <a:r>
              <a:rPr lang="es-CO" dirty="0" smtClean="0">
                <a:hlinkClick r:id="rId4" action="ppaction://hlinkfile"/>
              </a:rPr>
              <a:t>Condado de Arlington</a:t>
            </a:r>
            <a:r>
              <a:rPr lang="es-CO" dirty="0" smtClean="0"/>
              <a:t>, </a:t>
            </a:r>
            <a:r>
              <a:rPr lang="es-CO" dirty="0" smtClean="0">
                <a:hlinkClick r:id="rId5" action="ppaction://hlinkfile"/>
              </a:rPr>
              <a:t>Virginia</a:t>
            </a:r>
            <a:r>
              <a:rPr lang="es-CO" dirty="0" smtClean="0"/>
              <a:t>. </a:t>
            </a:r>
          </a:p>
          <a:p>
            <a:pPr>
              <a:buNone/>
            </a:pPr>
            <a:endParaRPr lang="es-CO" dirty="0" smtClean="0"/>
          </a:p>
          <a:p>
            <a:pPr>
              <a:buNone/>
            </a:pPr>
            <a:r>
              <a:rPr lang="es-CO" dirty="0" smtClean="0"/>
              <a:t>    Tiene cinco pisos y cada piso tiene cinco corredores. La construcción de El Pentágono comenzó el </a:t>
            </a:r>
            <a:r>
              <a:rPr lang="es-CO" dirty="0" smtClean="0">
                <a:hlinkClick r:id="rId6" action="ppaction://hlinkfile"/>
              </a:rPr>
              <a:t>11 de septiembre</a:t>
            </a:r>
            <a:r>
              <a:rPr lang="es-CO" dirty="0" smtClean="0"/>
              <a:t> de </a:t>
            </a:r>
            <a:r>
              <a:rPr lang="es-CO" dirty="0" smtClean="0">
                <a:hlinkClick r:id="rId7" action="ppaction://hlinkfile"/>
              </a:rPr>
              <a:t>1941</a:t>
            </a:r>
            <a:r>
              <a:rPr lang="es-CO" dirty="0" smtClean="0"/>
              <a:t> (curiosamente sesenta años antes de su ataque) fue inaugurado el </a:t>
            </a:r>
            <a:r>
              <a:rPr lang="es-CO" dirty="0" smtClean="0">
                <a:hlinkClick r:id="rId8" action="ppaction://hlinkfile"/>
              </a:rPr>
              <a:t>15 de enero</a:t>
            </a:r>
            <a:r>
              <a:rPr lang="es-CO" dirty="0" smtClean="0"/>
              <a:t> de </a:t>
            </a:r>
            <a:r>
              <a:rPr lang="es-CO" dirty="0" smtClean="0">
                <a:hlinkClick r:id="rId9" action="ppaction://hlinkfile"/>
              </a:rPr>
              <a:t>1943</a:t>
            </a:r>
            <a:r>
              <a:rPr lang="es-CO" dirty="0" smtClean="0"/>
              <a:t> y continúa siendo el edificio de oficinas más grande del mundo.</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496944" cy="6120680"/>
          </a:xfrm>
          <a:solidFill>
            <a:srgbClr val="FFFF00"/>
          </a:solidFill>
        </p:spPr>
        <p:txBody>
          <a:bodyPr>
            <a:normAutofit fontScale="92500" lnSpcReduction="10000"/>
          </a:bodyPr>
          <a:lstStyle/>
          <a:p>
            <a:pPr>
              <a:buNone/>
            </a:pPr>
            <a:r>
              <a:rPr lang="es-CO" sz="2400" dirty="0" smtClean="0"/>
              <a:t>     </a:t>
            </a:r>
            <a:r>
              <a:rPr lang="es-CO" sz="3000" dirty="0" smtClean="0">
                <a:latin typeface="Agency FB" pitchFamily="34" charset="0"/>
              </a:rPr>
              <a:t>Este informe adelanta que muchos de los conflictos que habrá en el planeta en las próximas décadas vendrán por motivos de </a:t>
            </a:r>
            <a:r>
              <a:rPr lang="es-CO" sz="3000" b="1" u="sng" dirty="0" smtClean="0">
                <a:solidFill>
                  <a:srgbClr val="0070C0"/>
                </a:solidFill>
                <a:latin typeface="Agency FB" pitchFamily="34" charset="0"/>
              </a:rPr>
              <a:t>supervivencia</a:t>
            </a:r>
            <a:r>
              <a:rPr lang="es-CO" sz="3000" dirty="0" smtClean="0">
                <a:latin typeface="Agency FB" pitchFamily="34" charset="0"/>
              </a:rPr>
              <a:t> más que por motivos políticos o religiosos.</a:t>
            </a:r>
          </a:p>
          <a:p>
            <a:pPr>
              <a:buNone/>
            </a:pPr>
            <a:r>
              <a:rPr lang="es-CO" dirty="0" smtClean="0"/>
              <a:t>   </a:t>
            </a:r>
          </a:p>
          <a:p>
            <a:pPr>
              <a:buNone/>
            </a:pPr>
            <a:r>
              <a:rPr lang="es-CO" dirty="0" smtClean="0"/>
              <a:t>    </a:t>
            </a:r>
            <a:r>
              <a:rPr lang="es-CO" sz="2800" dirty="0" smtClean="0">
                <a:latin typeface="Agency FB" pitchFamily="34" charset="0"/>
              </a:rPr>
              <a:t>Este mismo informe señala la década entre </a:t>
            </a:r>
            <a:r>
              <a:rPr lang="es-CO" sz="2800" u="sng" dirty="0" smtClean="0">
                <a:solidFill>
                  <a:srgbClr val="0070C0"/>
                </a:solidFill>
                <a:latin typeface="Agency FB" pitchFamily="34" charset="0"/>
              </a:rPr>
              <a:t>2010 y 2020</a:t>
            </a:r>
            <a:r>
              <a:rPr lang="es-CO" sz="2800" dirty="0" smtClean="0">
                <a:latin typeface="Agency FB" pitchFamily="34" charset="0"/>
              </a:rPr>
              <a:t> como la peor para Europa, el </a:t>
            </a:r>
            <a:r>
              <a:rPr lang="es-CO" sz="2800" dirty="0" smtClean="0">
                <a:solidFill>
                  <a:srgbClr val="0070C0"/>
                </a:solidFill>
                <a:latin typeface="Agency FB" pitchFamily="34" charset="0"/>
              </a:rPr>
              <a:t>descenso</a:t>
            </a:r>
            <a:r>
              <a:rPr lang="es-CO" sz="2800" dirty="0" smtClean="0">
                <a:latin typeface="Agency FB" pitchFamily="34" charset="0"/>
              </a:rPr>
              <a:t> de las temperaturas provocara en Zonas como Gran Bretaña un clima parecido al de Siberia.</a:t>
            </a:r>
          </a:p>
          <a:p>
            <a:pPr>
              <a:buNone/>
            </a:pPr>
            <a:r>
              <a:rPr lang="es-CO" sz="2800" dirty="0" smtClean="0">
                <a:latin typeface="Agency FB" pitchFamily="34" charset="0"/>
              </a:rPr>
              <a:t>     </a:t>
            </a:r>
          </a:p>
          <a:p>
            <a:pPr>
              <a:buNone/>
            </a:pPr>
            <a:r>
              <a:rPr lang="es-CO" sz="2800" dirty="0" smtClean="0">
                <a:latin typeface="Agency FB" pitchFamily="34" charset="0"/>
              </a:rPr>
              <a:t>     La escasez de </a:t>
            </a:r>
            <a:r>
              <a:rPr lang="es-CO" sz="2800" dirty="0" smtClean="0">
                <a:solidFill>
                  <a:srgbClr val="0070C0"/>
                </a:solidFill>
                <a:latin typeface="Agency FB" pitchFamily="34" charset="0"/>
              </a:rPr>
              <a:t>agua</a:t>
            </a:r>
            <a:r>
              <a:rPr lang="es-CO" sz="2800" dirty="0" smtClean="0">
                <a:latin typeface="Agency FB" pitchFamily="34" charset="0"/>
              </a:rPr>
              <a:t> generara grandes conflictos en Asia y África y pares de Oceanía.</a:t>
            </a:r>
          </a:p>
          <a:p>
            <a:pPr>
              <a:buNone/>
            </a:pPr>
            <a:r>
              <a:rPr lang="es-CO" sz="2800" dirty="0" smtClean="0">
                <a:latin typeface="Agency FB" pitchFamily="34" charset="0"/>
              </a:rPr>
              <a:t>     </a:t>
            </a:r>
          </a:p>
          <a:p>
            <a:pPr>
              <a:buNone/>
            </a:pPr>
            <a:r>
              <a:rPr lang="es-CO" sz="2800" dirty="0" smtClean="0">
                <a:latin typeface="Agency FB" pitchFamily="34" charset="0"/>
              </a:rPr>
              <a:t>      El </a:t>
            </a:r>
            <a:r>
              <a:rPr lang="es-CO" sz="2800" dirty="0" smtClean="0">
                <a:solidFill>
                  <a:srgbClr val="0070C0"/>
                </a:solidFill>
                <a:latin typeface="Agency FB" pitchFamily="34" charset="0"/>
              </a:rPr>
              <a:t>hambre</a:t>
            </a:r>
            <a:r>
              <a:rPr lang="es-CO" sz="2800" dirty="0" smtClean="0">
                <a:latin typeface="Agency FB" pitchFamily="34" charset="0"/>
              </a:rPr>
              <a:t> también acarreara graves conflictos y disturbios y también significara el cierre de occidente para evitar la llegada de millones de refugiados.</a:t>
            </a:r>
          </a:p>
          <a:p>
            <a:endParaRPr lang="es-CO" sz="2800" dirty="0">
              <a:latin typeface="Agency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8.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568952" cy="5976664"/>
          </a:xfrm>
          <a:solidFill>
            <a:schemeClr val="accent6">
              <a:lumMod val="20000"/>
              <a:lumOff val="80000"/>
            </a:schemeClr>
          </a:solidFill>
        </p:spPr>
        <p:txBody>
          <a:bodyPr>
            <a:normAutofit lnSpcReduction="10000"/>
          </a:bodyPr>
          <a:lstStyle/>
          <a:p>
            <a:pPr>
              <a:buNone/>
            </a:pPr>
            <a:r>
              <a:rPr lang="es-CO" dirty="0" smtClean="0"/>
              <a:t>    </a:t>
            </a:r>
          </a:p>
          <a:p>
            <a:pPr>
              <a:buNone/>
            </a:pPr>
            <a:r>
              <a:rPr lang="es-CO" sz="2800" dirty="0" smtClean="0">
                <a:latin typeface="Agency FB" pitchFamily="34" charset="0"/>
              </a:rPr>
              <a:t>Actualmente pocos científicos dudan de que la atmósfera terrestre se está </a:t>
            </a:r>
            <a:r>
              <a:rPr lang="es-CO" sz="2800" dirty="0" smtClean="0">
                <a:solidFill>
                  <a:srgbClr val="0070C0"/>
                </a:solidFill>
                <a:latin typeface="Agency FB" pitchFamily="34" charset="0"/>
              </a:rPr>
              <a:t>recalentando</a:t>
            </a:r>
            <a:r>
              <a:rPr lang="es-CO" sz="2800" dirty="0" smtClean="0">
                <a:latin typeface="Agency FB" pitchFamily="34" charset="0"/>
              </a:rPr>
              <a:t>, incluso la mayoría coincide en que lo hace a una velocidad creciente y las consecuencias podrían ser cada vez más destructivas. </a:t>
            </a:r>
          </a:p>
          <a:p>
            <a:pPr>
              <a:buNone/>
            </a:pPr>
            <a:endParaRPr lang="es-CO" sz="2800" dirty="0" smtClean="0">
              <a:latin typeface="Agency FB" pitchFamily="34" charset="0"/>
            </a:endParaRPr>
          </a:p>
          <a:p>
            <a:pPr>
              <a:buNone/>
            </a:pPr>
            <a:r>
              <a:rPr lang="es-CO" sz="2800" dirty="0" smtClean="0">
                <a:latin typeface="Agency FB" pitchFamily="34" charset="0"/>
              </a:rPr>
              <a:t>     Hasta los escolares pueden recitar algunos de los efectos previstos: se calentarán los </a:t>
            </a:r>
            <a:r>
              <a:rPr lang="es-CO" sz="2800" dirty="0" smtClean="0">
                <a:solidFill>
                  <a:srgbClr val="0070C0"/>
                </a:solidFill>
                <a:latin typeface="Agency FB" pitchFamily="34" charset="0"/>
              </a:rPr>
              <a:t>océanos</a:t>
            </a:r>
            <a:r>
              <a:rPr lang="es-CO" sz="2800" dirty="0" smtClean="0">
                <a:latin typeface="Agency FB" pitchFamily="34" charset="0"/>
              </a:rPr>
              <a:t>, la fusión de los glaciares elevará el nivel del mar, sus aguas saladas </a:t>
            </a:r>
            <a:r>
              <a:rPr lang="es-CO" sz="2800" dirty="0" smtClean="0">
                <a:solidFill>
                  <a:srgbClr val="0070C0"/>
                </a:solidFill>
                <a:latin typeface="Agency FB" pitchFamily="34" charset="0"/>
              </a:rPr>
              <a:t>inundarán</a:t>
            </a:r>
            <a:r>
              <a:rPr lang="es-CO" sz="2800" dirty="0" smtClean="0">
                <a:latin typeface="Agency FB" pitchFamily="34" charset="0"/>
              </a:rPr>
              <a:t> las tierras bajas ribereñas y alterarán las regiones aptas para el </a:t>
            </a:r>
            <a:r>
              <a:rPr lang="es-CO" sz="2800" dirty="0" smtClean="0">
                <a:solidFill>
                  <a:srgbClr val="0070C0"/>
                </a:solidFill>
                <a:latin typeface="Agency FB" pitchFamily="34" charset="0"/>
              </a:rPr>
              <a:t>cultivo</a:t>
            </a:r>
            <a:r>
              <a:rPr lang="es-CO" sz="2800" dirty="0" smtClean="0">
                <a:latin typeface="Agency FB" pitchFamily="34" charset="0"/>
              </a:rPr>
              <a:t>.</a:t>
            </a:r>
          </a:p>
          <a:p>
            <a:pPr>
              <a:buNone/>
            </a:pPr>
            <a:endParaRPr lang="es-CO" sz="2800" dirty="0" smtClean="0">
              <a:latin typeface="Agency FB" pitchFamily="34" charset="0"/>
            </a:endParaRPr>
          </a:p>
          <a:p>
            <a:pPr>
              <a:buNone/>
            </a:pPr>
            <a:r>
              <a:rPr lang="es-CO" sz="2800" dirty="0" smtClean="0">
                <a:latin typeface="Agency FB" pitchFamily="34" charset="0"/>
              </a:rPr>
              <a:t>     Pero hay otros, menos conocidos e igualmente inquietantes, que afectan gravemente nuestra </a:t>
            </a:r>
            <a:r>
              <a:rPr lang="es-CO" sz="2800" dirty="0" smtClean="0">
                <a:solidFill>
                  <a:srgbClr val="0070C0"/>
                </a:solidFill>
                <a:latin typeface="Agency FB" pitchFamily="34" charset="0"/>
              </a:rPr>
              <a:t>salud</a:t>
            </a:r>
            <a:r>
              <a:rPr lang="es-CO" sz="2800" dirty="0" smtClean="0">
                <a:latin typeface="Agency FB" pitchFamily="34" charset="0"/>
              </a:rPr>
              <a:t>. Ya tenemos encima a muchos de ellos. </a:t>
            </a:r>
          </a:p>
          <a:p>
            <a:endParaRPr lang="es-CO" sz="2800" dirty="0">
              <a:latin typeface="Agency FB" pitchFamily="34" charset="0"/>
            </a:endParaRPr>
          </a:p>
        </p:txBody>
      </p:sp>
      <p:sp>
        <p:nvSpPr>
          <p:cNvPr id="4" name="3 Terminador"/>
          <p:cNvSpPr/>
          <p:nvPr/>
        </p:nvSpPr>
        <p:spPr>
          <a:xfrm>
            <a:off x="755576" y="260648"/>
            <a:ext cx="7488832" cy="720080"/>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3200" b="1" dirty="0" smtClean="0">
                <a:latin typeface="Vladimir Script" pitchFamily="66" charset="0"/>
              </a:rPr>
              <a:t>¿Qué efectos produce el recalentamiento global?</a:t>
            </a:r>
          </a:p>
          <a:p>
            <a:pPr>
              <a:buNone/>
            </a:pPr>
            <a:r>
              <a:rPr lang="es-CO" dirty="0" smtClean="0">
                <a:latin typeface="Agency FB" pitchFamily="34"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rgbClr val="FFFF00"/>
          </a:solidFill>
        </p:spPr>
        <p:txBody>
          <a:bodyPr>
            <a:normAutofit lnSpcReduction="10000"/>
          </a:bodyPr>
          <a:lstStyle/>
          <a:p>
            <a:pPr>
              <a:buNone/>
            </a:pPr>
            <a:r>
              <a:rPr lang="es-CO" dirty="0" smtClean="0"/>
              <a:t>    </a:t>
            </a:r>
            <a:r>
              <a:rPr lang="es-CO" sz="2800" dirty="0" smtClean="0">
                <a:latin typeface="Agency FB" pitchFamily="34" charset="0"/>
              </a:rPr>
              <a:t>El más directo (ateniéndonos siempre a las proyecciones) será </a:t>
            </a:r>
            <a:r>
              <a:rPr lang="es-CO" sz="2800" dirty="0" smtClean="0">
                <a:solidFill>
                  <a:srgbClr val="0070C0"/>
                </a:solidFill>
                <a:latin typeface="Agency FB" pitchFamily="34" charset="0"/>
              </a:rPr>
              <a:t>duplicar</a:t>
            </a:r>
            <a:r>
              <a:rPr lang="es-CO" sz="2800" dirty="0" smtClean="0">
                <a:latin typeface="Agency FB" pitchFamily="34" charset="0"/>
              </a:rPr>
              <a:t>, para 2020, el número de muertes relacionadas con las olas de </a:t>
            </a:r>
            <a:r>
              <a:rPr lang="es-CO" sz="2800" dirty="0" smtClean="0">
                <a:solidFill>
                  <a:srgbClr val="0070C0"/>
                </a:solidFill>
                <a:latin typeface="Agency FB" pitchFamily="34" charset="0"/>
              </a:rPr>
              <a:t>calor</a:t>
            </a:r>
            <a:r>
              <a:rPr lang="es-CO" sz="2800" dirty="0" smtClean="0">
                <a:latin typeface="Agency FB" pitchFamily="34" charset="0"/>
              </a:rPr>
              <a:t>. Un calor prolongado puede aumentar el </a:t>
            </a:r>
            <a:r>
              <a:rPr lang="es-CO" sz="2800" dirty="0" smtClean="0">
                <a:solidFill>
                  <a:srgbClr val="0070C0"/>
                </a:solidFill>
                <a:latin typeface="Agency FB" pitchFamily="34" charset="0"/>
              </a:rPr>
              <a:t>smog</a:t>
            </a:r>
            <a:r>
              <a:rPr lang="es-CO" sz="2800" dirty="0" smtClean="0">
                <a:latin typeface="Agency FB" pitchFamily="34" charset="0"/>
              </a:rPr>
              <a:t> y la dispersión de alérgenos, y provocar la aparición de síntomas </a:t>
            </a:r>
            <a:r>
              <a:rPr lang="es-CO" sz="2800" dirty="0" smtClean="0">
                <a:solidFill>
                  <a:srgbClr val="0070C0"/>
                </a:solidFill>
                <a:latin typeface="Agency FB" pitchFamily="34" charset="0"/>
              </a:rPr>
              <a:t>respiratorios</a:t>
            </a:r>
            <a:r>
              <a:rPr lang="es-CO" sz="2800" dirty="0" smtClean="0">
                <a:latin typeface="Agency FB" pitchFamily="34" charset="0"/>
              </a:rPr>
              <a:t>. </a:t>
            </a:r>
          </a:p>
          <a:p>
            <a:pPr>
              <a:buNone/>
            </a:pPr>
            <a:r>
              <a:rPr lang="es-CO" sz="2800" dirty="0" smtClean="0">
                <a:latin typeface="Agency FB" pitchFamily="34" charset="0"/>
              </a:rPr>
              <a:t>    </a:t>
            </a:r>
          </a:p>
          <a:p>
            <a:pPr>
              <a:buNone/>
            </a:pPr>
            <a:r>
              <a:rPr lang="es-CO" sz="2800" dirty="0" smtClean="0">
                <a:latin typeface="Agency FB" pitchFamily="34" charset="0"/>
              </a:rPr>
              <a:t>     El recalentamiento global incrementa la frecuencia e intensidad de las</a:t>
            </a:r>
            <a:r>
              <a:rPr lang="es-CO" sz="2800" dirty="0" smtClean="0">
                <a:solidFill>
                  <a:srgbClr val="0070C0"/>
                </a:solidFill>
                <a:latin typeface="Agency FB" pitchFamily="34" charset="0"/>
              </a:rPr>
              <a:t> inundaciones</a:t>
            </a:r>
            <a:r>
              <a:rPr lang="es-CO" sz="2800" dirty="0" smtClean="0">
                <a:latin typeface="Agency FB" pitchFamily="34" charset="0"/>
              </a:rPr>
              <a:t> y las </a:t>
            </a:r>
            <a:r>
              <a:rPr lang="es-CO" sz="2800" dirty="0" smtClean="0">
                <a:solidFill>
                  <a:srgbClr val="0070C0"/>
                </a:solidFill>
                <a:latin typeface="Agency FB" pitchFamily="34" charset="0"/>
              </a:rPr>
              <a:t>sequías</a:t>
            </a:r>
            <a:r>
              <a:rPr lang="es-CO" sz="2800" dirty="0" smtClean="0">
                <a:latin typeface="Agency FB" pitchFamily="34" charset="0"/>
              </a:rPr>
              <a:t>. Además de matar por </a:t>
            </a:r>
            <a:r>
              <a:rPr lang="es-CO" sz="2800" dirty="0" smtClean="0">
                <a:solidFill>
                  <a:srgbClr val="0070C0"/>
                </a:solidFill>
                <a:latin typeface="Agency FB" pitchFamily="34" charset="0"/>
              </a:rPr>
              <a:t>asfixia</a:t>
            </a:r>
            <a:r>
              <a:rPr lang="es-CO" sz="2800" dirty="0" smtClean="0">
                <a:latin typeface="Agency FB" pitchFamily="34" charset="0"/>
              </a:rPr>
              <a:t> y </a:t>
            </a:r>
            <a:r>
              <a:rPr lang="es-CO" sz="2800" dirty="0" smtClean="0">
                <a:solidFill>
                  <a:srgbClr val="0070C0"/>
                </a:solidFill>
                <a:latin typeface="Agency FB" pitchFamily="34" charset="0"/>
              </a:rPr>
              <a:t>hambruna</a:t>
            </a:r>
            <a:r>
              <a:rPr lang="es-CO" sz="2800" dirty="0" smtClean="0">
                <a:latin typeface="Agency FB" pitchFamily="34" charset="0"/>
              </a:rPr>
              <a:t>, estos desastres coadyuvan a la </a:t>
            </a:r>
            <a:r>
              <a:rPr lang="es-CO" sz="2800" dirty="0" smtClean="0">
                <a:solidFill>
                  <a:srgbClr val="0070C0"/>
                </a:solidFill>
                <a:latin typeface="Agency FB" pitchFamily="34" charset="0"/>
              </a:rPr>
              <a:t>escasez</a:t>
            </a:r>
            <a:r>
              <a:rPr lang="es-CO" sz="2800" dirty="0" smtClean="0">
                <a:latin typeface="Agency FB" pitchFamily="34" charset="0"/>
              </a:rPr>
              <a:t> de alimentos y la </a:t>
            </a:r>
            <a:r>
              <a:rPr lang="es-CO" sz="2800" dirty="0" smtClean="0">
                <a:solidFill>
                  <a:srgbClr val="0070C0"/>
                </a:solidFill>
                <a:latin typeface="Agency FB" pitchFamily="34" charset="0"/>
              </a:rPr>
              <a:t>desnutrición</a:t>
            </a:r>
            <a:r>
              <a:rPr lang="es-CO" sz="2800" dirty="0" smtClean="0">
                <a:latin typeface="Agency FB" pitchFamily="34" charset="0"/>
              </a:rPr>
              <a:t> al dañar los cultivos y hacerlos vulnerables a las </a:t>
            </a:r>
            <a:r>
              <a:rPr lang="es-CO" sz="2800" dirty="0" smtClean="0">
                <a:solidFill>
                  <a:srgbClr val="0070C0"/>
                </a:solidFill>
                <a:latin typeface="Agency FB" pitchFamily="34" charset="0"/>
              </a:rPr>
              <a:t>infecciones</a:t>
            </a:r>
            <a:r>
              <a:rPr lang="es-CO" sz="2800" dirty="0" smtClean="0">
                <a:latin typeface="Agency FB" pitchFamily="34" charset="0"/>
              </a:rPr>
              <a:t>, las </a:t>
            </a:r>
            <a:r>
              <a:rPr lang="es-CO" sz="2800" dirty="0" smtClean="0">
                <a:solidFill>
                  <a:srgbClr val="0070C0"/>
                </a:solidFill>
                <a:latin typeface="Agency FB" pitchFamily="34" charset="0"/>
              </a:rPr>
              <a:t>pestes</a:t>
            </a:r>
            <a:r>
              <a:rPr lang="es-CO" sz="2800" dirty="0" smtClean="0">
                <a:latin typeface="Agency FB" pitchFamily="34" charset="0"/>
              </a:rPr>
              <a:t> y la </a:t>
            </a:r>
            <a:r>
              <a:rPr lang="es-CO" sz="2800" dirty="0" smtClean="0">
                <a:solidFill>
                  <a:srgbClr val="0070C0"/>
                </a:solidFill>
                <a:latin typeface="Agency FB" pitchFamily="34" charset="0"/>
              </a:rPr>
              <a:t>maleza</a:t>
            </a:r>
            <a:r>
              <a:rPr lang="es-CO" sz="2800" dirty="0" smtClean="0">
                <a:latin typeface="Agency FB" pitchFamily="34" charset="0"/>
              </a:rPr>
              <a:t>. </a:t>
            </a:r>
          </a:p>
          <a:p>
            <a:pPr>
              <a:buNone/>
            </a:pPr>
            <a:endParaRPr lang="es-CO" sz="2800" dirty="0" smtClean="0">
              <a:latin typeface="Agency FB" pitchFamily="34" charset="0"/>
            </a:endParaRPr>
          </a:p>
          <a:p>
            <a:pPr>
              <a:buNone/>
            </a:pPr>
            <a:r>
              <a:rPr lang="es-CO" sz="2800" dirty="0" smtClean="0">
                <a:latin typeface="Agency FB" pitchFamily="34" charset="0"/>
              </a:rPr>
              <a:t>     </a:t>
            </a:r>
            <a:r>
              <a:rPr lang="es-CO" sz="2800" dirty="0" smtClean="0">
                <a:solidFill>
                  <a:srgbClr val="0070C0"/>
                </a:solidFill>
                <a:latin typeface="Agency FB" pitchFamily="34" charset="0"/>
              </a:rPr>
              <a:t>Desplazan poblaciones enteras</a:t>
            </a:r>
            <a:r>
              <a:rPr lang="es-CO" sz="2800" dirty="0" smtClean="0">
                <a:latin typeface="Agency FB" pitchFamily="34" charset="0"/>
              </a:rPr>
              <a:t>, con los consiguientes apiñamientos humanos y aparición de enfermedades asociadas a ellos, como la tuberculosis. </a:t>
            </a:r>
          </a:p>
          <a:p>
            <a:endParaRPr lang="es-CO" sz="2800" dirty="0">
              <a:latin typeface="Agency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a:solidFill>
            <a:srgbClr val="FFFF00"/>
          </a:solidFill>
        </p:spPr>
        <p:txBody>
          <a:bodyPr>
            <a:normAutofit fontScale="92500" lnSpcReduction="10000"/>
          </a:bodyPr>
          <a:lstStyle/>
          <a:p>
            <a:pPr>
              <a:buNone/>
            </a:pPr>
            <a:r>
              <a:rPr lang="es-CO" sz="2800" dirty="0" smtClean="0">
                <a:latin typeface="Agency FB" pitchFamily="34" charset="0"/>
              </a:rPr>
              <a:t>    </a:t>
            </a:r>
            <a:r>
              <a:rPr lang="es-CO" sz="2800" b="1" dirty="0" smtClean="0">
                <a:latin typeface="Agency FB" pitchFamily="34" charset="0"/>
              </a:rPr>
              <a:t> </a:t>
            </a:r>
            <a:r>
              <a:rPr lang="es-CO" sz="2800" b="1" u="sng" dirty="0" smtClean="0">
                <a:solidFill>
                  <a:srgbClr val="0070C0"/>
                </a:solidFill>
                <a:latin typeface="Agency FB" pitchFamily="34" charset="0"/>
              </a:rPr>
              <a:t>Los países en desarrollo son los más vulnerables</a:t>
            </a:r>
            <a:r>
              <a:rPr lang="es-CO" sz="2800" dirty="0" smtClean="0">
                <a:solidFill>
                  <a:srgbClr val="0070C0"/>
                </a:solidFill>
                <a:latin typeface="Agency FB" pitchFamily="34" charset="0"/>
              </a:rPr>
              <a:t> </a:t>
            </a:r>
            <a:r>
              <a:rPr lang="es-CO" sz="2800" dirty="0" smtClean="0">
                <a:latin typeface="Agency FB" pitchFamily="34" charset="0"/>
              </a:rPr>
              <a:t>a estas y otras enfermedades infecciosas ocasionadas por los cambios climáticos, debido a la</a:t>
            </a:r>
            <a:r>
              <a:rPr lang="es-CO" sz="2800" dirty="0" smtClean="0">
                <a:solidFill>
                  <a:srgbClr val="0070C0"/>
                </a:solidFill>
                <a:latin typeface="Agency FB" pitchFamily="34" charset="0"/>
              </a:rPr>
              <a:t> escasez de recursos preventivos y terapéuticos. </a:t>
            </a:r>
          </a:p>
          <a:p>
            <a:pPr>
              <a:buNone/>
            </a:pPr>
            <a:endParaRPr lang="es-CO" sz="2800" dirty="0" smtClean="0">
              <a:latin typeface="Agency FB" pitchFamily="34" charset="0"/>
            </a:endParaRPr>
          </a:p>
          <a:p>
            <a:pPr>
              <a:buNone/>
            </a:pPr>
            <a:r>
              <a:rPr lang="es-CO" sz="2800" dirty="0" smtClean="0">
                <a:latin typeface="Agency FB" pitchFamily="34" charset="0"/>
              </a:rPr>
              <a:t>    </a:t>
            </a:r>
            <a:r>
              <a:rPr lang="es-CO" sz="2600" b="1" dirty="0" smtClean="0">
                <a:latin typeface="Agency FB" pitchFamily="34" charset="0"/>
              </a:rPr>
              <a:t> </a:t>
            </a:r>
            <a:r>
              <a:rPr lang="es-CO" sz="2600" b="1" u="sng" dirty="0" smtClean="0">
                <a:solidFill>
                  <a:srgbClr val="0070C0"/>
                </a:solidFill>
                <a:latin typeface="Agency FB" pitchFamily="34" charset="0"/>
              </a:rPr>
              <a:t>Las naciones avanzadas también pueden ser víctimas de ataques sorpresivos</a:t>
            </a:r>
            <a:r>
              <a:rPr lang="es-CO" sz="2600" b="1" dirty="0" smtClean="0">
                <a:latin typeface="Agency FB" pitchFamily="34" charset="0"/>
              </a:rPr>
              <a:t>: </a:t>
            </a:r>
            <a:r>
              <a:rPr lang="es-CO" sz="2800" dirty="0" smtClean="0">
                <a:latin typeface="Agency FB" pitchFamily="34" charset="0"/>
              </a:rPr>
              <a:t>en 2002, en su primera aparición en América del Norte, el virus del Nilo occidental mató a siete neoyorquinos. </a:t>
            </a:r>
          </a:p>
          <a:p>
            <a:pPr>
              <a:buNone/>
            </a:pPr>
            <a:endParaRPr lang="es-CO" sz="2800" dirty="0" smtClean="0">
              <a:latin typeface="Agency FB" pitchFamily="34" charset="0"/>
            </a:endParaRPr>
          </a:p>
          <a:p>
            <a:pPr>
              <a:buNone/>
            </a:pPr>
            <a:r>
              <a:rPr lang="es-CO" sz="2800" dirty="0" smtClean="0">
                <a:latin typeface="Agency FB" pitchFamily="34" charset="0"/>
              </a:rPr>
              <a:t>    </a:t>
            </a:r>
            <a:r>
              <a:rPr lang="es-CO" sz="2800" b="1" dirty="0" smtClean="0">
                <a:latin typeface="Agency FB" pitchFamily="34" charset="0"/>
              </a:rPr>
              <a:t> </a:t>
            </a:r>
            <a:r>
              <a:rPr lang="es-CO" sz="2800" b="1" u="sng" dirty="0" smtClean="0">
                <a:solidFill>
                  <a:srgbClr val="0070C0"/>
                </a:solidFill>
                <a:latin typeface="Agency FB" pitchFamily="34" charset="0"/>
              </a:rPr>
              <a:t>El comercio y los viajes internacionales posibilitan la propagación de estas enfermedades a continentes alejados de sus focos originales.</a:t>
            </a:r>
          </a:p>
          <a:p>
            <a:pPr>
              <a:buNone/>
            </a:pPr>
            <a:r>
              <a:rPr lang="es-CO" sz="2800" b="1" dirty="0" smtClean="0">
                <a:latin typeface="Agency FB" pitchFamily="34" charset="0"/>
              </a:rPr>
              <a:t>    </a:t>
            </a:r>
          </a:p>
          <a:p>
            <a:pPr>
              <a:buNone/>
            </a:pPr>
            <a:r>
              <a:rPr lang="es-CO" sz="2800" dirty="0" smtClean="0">
                <a:latin typeface="Agency FB" pitchFamily="34" charset="0"/>
              </a:rPr>
              <a:t>     Los </a:t>
            </a:r>
            <a:r>
              <a:rPr lang="es-CO" sz="2800" b="1" dirty="0" smtClean="0">
                <a:solidFill>
                  <a:srgbClr val="0070C0"/>
                </a:solidFill>
                <a:latin typeface="Agency FB" pitchFamily="34" charset="0"/>
              </a:rPr>
              <a:t>vendavales </a:t>
            </a:r>
            <a:r>
              <a:rPr lang="es-CO" sz="2800" dirty="0" smtClean="0">
                <a:latin typeface="Agency FB" pitchFamily="34" charset="0"/>
              </a:rPr>
              <a:t>causados por el desecamiento de la superficie terrestre quizá dispersen el aire contaminado. En las áreas normalmente gélidas,</a:t>
            </a:r>
            <a:r>
              <a:rPr lang="es-ES" sz="2800" dirty="0" smtClean="0"/>
              <a:t> glacial, helado,</a:t>
            </a:r>
            <a:r>
              <a:rPr lang="es-CO" sz="2800" dirty="0" smtClean="0">
                <a:latin typeface="Agency FB" pitchFamily="34" charset="0"/>
              </a:rPr>
              <a:t> los inviernos más templados tal vez reduzcan los casos de afecciones respiratorias y ataques cardíacos vinculados con el frío. </a:t>
            </a:r>
          </a:p>
          <a:p>
            <a:endParaRPr lang="es-CO" sz="2800" dirty="0">
              <a:latin typeface="Agency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568952" cy="6336704"/>
          </a:xfrm>
        </p:spPr>
        <p:txBody>
          <a:bodyPr>
            <a:normAutofit fontScale="85000" lnSpcReduction="20000"/>
          </a:bodyPr>
          <a:lstStyle/>
          <a:p>
            <a:pPr algn="ctr">
              <a:buNone/>
            </a:pPr>
            <a:r>
              <a:rPr lang="es-CO" dirty="0" smtClean="0"/>
              <a:t>    </a:t>
            </a:r>
            <a:r>
              <a:rPr lang="es-CO" b="1" u="sng" dirty="0" smtClean="0">
                <a:solidFill>
                  <a:srgbClr val="0070C0"/>
                </a:solidFill>
              </a:rPr>
              <a:t> A medida que el mundo se recalienta</a:t>
            </a:r>
            <a:r>
              <a:rPr lang="es-CO" dirty="0" smtClean="0"/>
              <a:t>, </a:t>
            </a:r>
            <a:r>
              <a:rPr lang="es-CO" dirty="0" smtClean="0">
                <a:latin typeface="Agency FB" pitchFamily="34" charset="0"/>
              </a:rPr>
              <a:t>las enfermedades transmitidas por el mosquito (paludismo, dengue, fiebre amarilla y varios tipos de encefalitis) suscitan especial inquietud. Se estima su prevalencia creciente porque el clima frío circunscribe la presencia del mosquito a regiones y estaciones con determinadas temperaturas mínimas. </a:t>
            </a:r>
          </a:p>
          <a:p>
            <a:pPr>
              <a:buNone/>
            </a:pPr>
            <a:r>
              <a:rPr lang="es-CO" b="1" dirty="0" smtClean="0"/>
              <a:t>     </a:t>
            </a:r>
          </a:p>
          <a:p>
            <a:pPr>
              <a:buNone/>
            </a:pPr>
            <a:r>
              <a:rPr lang="es-CO" b="1" dirty="0" smtClean="0">
                <a:solidFill>
                  <a:srgbClr val="FF0000"/>
                </a:solidFill>
              </a:rPr>
              <a:t>                               </a:t>
            </a:r>
            <a:r>
              <a:rPr lang="es-CO" b="1" u="sng" dirty="0" smtClean="0">
                <a:solidFill>
                  <a:srgbClr val="FF0000"/>
                </a:solidFill>
              </a:rPr>
              <a:t>Los combustibles fósiles </a:t>
            </a:r>
          </a:p>
          <a:p>
            <a:pPr>
              <a:buNone/>
            </a:pPr>
            <a:r>
              <a:rPr lang="es-CO" dirty="0" smtClean="0"/>
              <a:t>     Es probable que el aumento de las sequías y las inundaciones fomente nuevos brotes de </a:t>
            </a:r>
            <a:r>
              <a:rPr lang="es-CO" b="1" u="sng" dirty="0" smtClean="0">
                <a:solidFill>
                  <a:srgbClr val="0070C0"/>
                </a:solidFill>
              </a:rPr>
              <a:t>enfermedades transmitidas por el agua</a:t>
            </a:r>
            <a:r>
              <a:rPr lang="es-CO" dirty="0" smtClean="0"/>
              <a:t>, entre ellas el cólera, causa de graves diarreas. </a:t>
            </a:r>
          </a:p>
          <a:p>
            <a:pPr>
              <a:buNone/>
            </a:pPr>
            <a:endParaRPr lang="es-CO" dirty="0" smtClean="0"/>
          </a:p>
          <a:p>
            <a:pPr>
              <a:buNone/>
            </a:pPr>
            <a:r>
              <a:rPr lang="es-CO" dirty="0" smtClean="0"/>
              <a:t>     Paradójicamente, las sequías pueden favorecerlos al </a:t>
            </a:r>
            <a:r>
              <a:rPr lang="es-CO" dirty="0" smtClean="0">
                <a:solidFill>
                  <a:srgbClr val="0070C0"/>
                </a:solidFill>
              </a:rPr>
              <a:t>agotar la provisión de agua potable segura</a:t>
            </a:r>
            <a:r>
              <a:rPr lang="es-CO" dirty="0" smtClean="0"/>
              <a:t>, concentrar los contaminantes e </a:t>
            </a:r>
            <a:r>
              <a:rPr lang="es-CO" dirty="0" smtClean="0">
                <a:solidFill>
                  <a:srgbClr val="FF0000"/>
                </a:solidFill>
              </a:rPr>
              <a:t>imposibilitar</a:t>
            </a:r>
            <a:r>
              <a:rPr lang="es-CO" dirty="0" smtClean="0"/>
              <a:t> una buena higiene. La falta de agua potable también </a:t>
            </a:r>
            <a:r>
              <a:rPr lang="es-CO" dirty="0" smtClean="0">
                <a:solidFill>
                  <a:srgbClr val="0070C0"/>
                </a:solidFill>
              </a:rPr>
              <a:t>coarta</a:t>
            </a:r>
            <a:r>
              <a:rPr lang="es-CO" dirty="0" smtClean="0"/>
              <a:t> la rehidratación segura de quienes padecen diarrea o fiebre.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rgbClr val="92D050"/>
          </a:solidFill>
        </p:spPr>
        <p:txBody>
          <a:bodyPr>
            <a:normAutofit fontScale="85000" lnSpcReduction="20000"/>
          </a:bodyPr>
          <a:lstStyle/>
          <a:p>
            <a:pPr>
              <a:buNone/>
            </a:pPr>
            <a:r>
              <a:rPr lang="es-CO" dirty="0" smtClean="0"/>
              <a:t>     Al mismo tiempo,</a:t>
            </a:r>
            <a:r>
              <a:rPr lang="es-CO" b="1" u="sng" dirty="0" smtClean="0">
                <a:solidFill>
                  <a:srgbClr val="0070C0"/>
                </a:solidFill>
              </a:rPr>
              <a:t> las inundaciones arrastran aguas servidas y fertilizantes a las fuentes de agua potable</a:t>
            </a:r>
            <a:r>
              <a:rPr lang="es-CO" dirty="0" smtClean="0"/>
              <a:t>. Esto desencadena la proliferación expansiva de algas dañinas, directamente tóxicas para el hombre o que contaminan los peces y mariscos que éste consume.</a:t>
            </a:r>
          </a:p>
          <a:p>
            <a:pPr>
              <a:buNone/>
            </a:pPr>
            <a:r>
              <a:rPr lang="es-CO" dirty="0" smtClean="0"/>
              <a:t>      </a:t>
            </a:r>
          </a:p>
          <a:p>
            <a:pPr algn="ctr">
              <a:buNone/>
            </a:pPr>
            <a:r>
              <a:rPr lang="es-CO" dirty="0" smtClean="0"/>
              <a:t>      </a:t>
            </a:r>
            <a:r>
              <a:rPr lang="es-CO" sz="4200" b="1" u="sng" dirty="0" smtClean="0">
                <a:solidFill>
                  <a:srgbClr val="FF0000"/>
                </a:solidFill>
              </a:rPr>
              <a:t>¿Cuál será el precio, en salud humana, del recalentamiento global? </a:t>
            </a:r>
          </a:p>
          <a:p>
            <a:pPr>
              <a:buNone/>
            </a:pPr>
            <a:endParaRPr lang="es-CO" dirty="0" smtClean="0"/>
          </a:p>
          <a:p>
            <a:pPr algn="ctr">
              <a:buNone/>
            </a:pPr>
            <a:r>
              <a:rPr lang="es-CO" dirty="0" smtClean="0"/>
              <a:t>     En gran medida, dependerá de nosotros. La vigilancia efectiva de las condiciones climáticas y la aparición, o reaparición, de enfermedades infecciosas o sus transmisores debería tener prioridad mundial. Lo mismo cabe decir de las medidas y tratamientos preventivos para poblaciones en peligro.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27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rgbClr val="FFC000"/>
          </a:solidFill>
        </p:spPr>
        <p:txBody>
          <a:bodyPr>
            <a:normAutofit fontScale="92500" lnSpcReduction="20000"/>
          </a:bodyPr>
          <a:lstStyle/>
          <a:p>
            <a:pPr algn="ctr">
              <a:buNone/>
            </a:pPr>
            <a:r>
              <a:rPr lang="es-CO" dirty="0" smtClean="0"/>
              <a:t>    Pero debemos limitar, además, aquellas actividades humanas que contribuyen al recalentamiento atmosférico o exacerban sus efectos. </a:t>
            </a:r>
          </a:p>
          <a:p>
            <a:pPr algn="ctr">
              <a:buNone/>
            </a:pPr>
            <a:r>
              <a:rPr lang="es-CO" dirty="0" smtClean="0"/>
              <a:t>    </a:t>
            </a:r>
          </a:p>
          <a:p>
            <a:pPr algn="ctr">
              <a:buNone/>
            </a:pPr>
            <a:r>
              <a:rPr lang="es-CO" dirty="0" smtClean="0"/>
              <a:t>  Quedan pocas dudas de que el uso de combustibles fósiles ayuda a recalentar la tierra con sus emanaciones de anhídrido carbónico y otros gases que absorben calor (los llamados gases de invernadero ). </a:t>
            </a:r>
          </a:p>
          <a:p>
            <a:pPr algn="ctr">
              <a:buNone/>
            </a:pPr>
            <a:r>
              <a:rPr lang="es-CO" dirty="0" smtClean="0"/>
              <a:t>    </a:t>
            </a:r>
          </a:p>
          <a:p>
            <a:pPr algn="ctr">
              <a:buNone/>
            </a:pPr>
            <a:r>
              <a:rPr lang="es-CO" dirty="0" smtClean="0"/>
              <a:t>    Estos últimos han aumentado un 30 % respecto de sus niveles preindustriales; el análisis de los anillos de los árboles señala como causantes a los </a:t>
            </a:r>
            <a:r>
              <a:rPr lang="es-CO" u="sng" dirty="0" smtClean="0">
                <a:solidFill>
                  <a:srgbClr val="0070C0"/>
                </a:solidFill>
              </a:rPr>
              <a:t>combustibles fósiles. </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rgbClr val="FFFF00"/>
          </a:solidFill>
        </p:spPr>
        <p:txBody>
          <a:bodyPr>
            <a:normAutofit lnSpcReduction="10000"/>
          </a:bodyPr>
          <a:lstStyle/>
          <a:p>
            <a:pPr>
              <a:buNone/>
            </a:pPr>
            <a:endParaRPr lang="es-ES" sz="4000" dirty="0" smtClean="0"/>
          </a:p>
          <a:p>
            <a:pPr>
              <a:buNone/>
            </a:pPr>
            <a:r>
              <a:rPr lang="es-ES" sz="4000" dirty="0" smtClean="0"/>
              <a:t>(11) </a:t>
            </a:r>
            <a:r>
              <a:rPr lang="es-ES" sz="4000" b="1" u="sng" dirty="0" smtClean="0">
                <a:solidFill>
                  <a:srgbClr val="FF0000"/>
                </a:solidFill>
              </a:rPr>
              <a:t>Inestabilidad económica</a:t>
            </a:r>
            <a:endParaRPr lang="es-ES" sz="4000" b="1" i="1" u="sng" dirty="0" smtClean="0">
              <a:solidFill>
                <a:srgbClr val="FF0000"/>
              </a:solidFill>
            </a:endParaRPr>
          </a:p>
          <a:p>
            <a:pPr algn="ctr">
              <a:buNone/>
            </a:pPr>
            <a:r>
              <a:rPr lang="es-ES" i="1" dirty="0" smtClean="0"/>
              <a:t>     </a:t>
            </a:r>
            <a:r>
              <a:rPr lang="es-ES" sz="3300" b="1" dirty="0" smtClean="0">
                <a:solidFill>
                  <a:srgbClr val="FF0000"/>
                </a:solidFill>
              </a:rPr>
              <a:t>Santiago 5:1-3</a:t>
            </a:r>
            <a:br>
              <a:rPr lang="es-ES" sz="3300" b="1" dirty="0" smtClean="0">
                <a:solidFill>
                  <a:srgbClr val="FF0000"/>
                </a:solidFill>
              </a:rPr>
            </a:br>
            <a:r>
              <a:rPr lang="es-ES" i="1" dirty="0" smtClean="0"/>
              <a:t>"¡Vamos ahora, ricos! Llorad y aullad por las miserias que están a punto de sobreveniros.</a:t>
            </a:r>
            <a:r>
              <a:rPr lang="es-ES" dirty="0" smtClean="0"/>
              <a:t> Vuestras riquezas se han podrido, y vuestras ropas están comidas de polilla. Vuestro oro y plata se han enmohecido … </a:t>
            </a:r>
            <a:r>
              <a:rPr lang="es-ES" i="1" dirty="0" smtClean="0"/>
              <a:t>Habéis acumulado tesoros en los últimos días."</a:t>
            </a:r>
            <a:r>
              <a:rPr lang="es-ES" dirty="0" smtClean="0"/>
              <a:t> </a:t>
            </a:r>
            <a:br>
              <a:rPr lang="es-ES" dirty="0" smtClean="0"/>
            </a:br>
            <a:r>
              <a:rPr lang="es-ES" dirty="0" smtClean="0"/>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5.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2">
              <a:lumMod val="20000"/>
              <a:lumOff val="80000"/>
            </a:schemeClr>
          </a:solidFill>
        </p:spPr>
        <p:txBody>
          <a:bodyPr>
            <a:normAutofit fontScale="92500" lnSpcReduction="10000"/>
          </a:bodyPr>
          <a:lstStyle/>
          <a:p>
            <a:pPr algn="ctr">
              <a:buNone/>
            </a:pPr>
            <a:r>
              <a:rPr lang="es-CO" dirty="0" smtClean="0"/>
              <a:t>    Este claro mensaje es un reproche dirigido  a los que se afanan por ser ricos sin pensar en el plan de Dios para sus vidas, han alcanzado su meta material, y ya son ricos, pero quieren más.</a:t>
            </a:r>
          </a:p>
          <a:p>
            <a:endParaRPr lang="es-CO" dirty="0" smtClean="0"/>
          </a:p>
          <a:p>
            <a:pPr algn="ctr">
              <a:buNone/>
            </a:pPr>
            <a:r>
              <a:rPr lang="es-CO" dirty="0" smtClean="0"/>
              <a:t>    Note que el apóstol dice: </a:t>
            </a:r>
            <a:r>
              <a:rPr lang="es-CO" b="1" u="sng" dirty="0" smtClean="0">
                <a:solidFill>
                  <a:srgbClr val="0070C0"/>
                </a:solidFill>
              </a:rPr>
              <a:t>“Llorad y aullad por las “miserias que os vendrán”.</a:t>
            </a:r>
          </a:p>
          <a:p>
            <a:endParaRPr lang="es-CO" dirty="0" smtClean="0"/>
          </a:p>
          <a:p>
            <a:pPr algn="ctr">
              <a:buNone/>
            </a:pPr>
            <a:r>
              <a:rPr lang="es-CO" dirty="0" smtClean="0"/>
              <a:t>   El apóstol se refiere</a:t>
            </a:r>
            <a:r>
              <a:rPr lang="es-CO" b="1" dirty="0" smtClean="0">
                <a:solidFill>
                  <a:srgbClr val="FF0000"/>
                </a:solidFill>
              </a:rPr>
              <a:t> (1)</a:t>
            </a:r>
            <a:r>
              <a:rPr lang="es-CO" dirty="0" smtClean="0"/>
              <a:t>, a la </a:t>
            </a:r>
            <a:r>
              <a:rPr lang="es-CO" b="1" dirty="0" smtClean="0">
                <a:solidFill>
                  <a:srgbClr val="0070C0"/>
                </a:solidFill>
              </a:rPr>
              <a:t>INSEGURIDAD </a:t>
            </a:r>
            <a:r>
              <a:rPr lang="es-CO" dirty="0" smtClean="0"/>
              <a:t>que rodea a la acumulación re riquezas y </a:t>
            </a:r>
            <a:r>
              <a:rPr lang="es-CO" b="1" dirty="0" smtClean="0">
                <a:solidFill>
                  <a:srgbClr val="FF0000"/>
                </a:solidFill>
              </a:rPr>
              <a:t>(2)</a:t>
            </a:r>
            <a:r>
              <a:rPr lang="es-CO" dirty="0" smtClean="0"/>
              <a:t>, a las </a:t>
            </a:r>
            <a:r>
              <a:rPr lang="es-CO" b="1" dirty="0" smtClean="0">
                <a:solidFill>
                  <a:srgbClr val="0070C0"/>
                </a:solidFill>
              </a:rPr>
              <a:t>CRECIENTES TENCIONES QUE HABRÁ A MEDIDA QUE SE ACERQUEN LOS ÚLTIMOS DÍAS DE LA HISTORIA DE ESTE MUNDO</a:t>
            </a:r>
            <a:r>
              <a:rPr lang="es-CO" dirty="0" smtClean="0"/>
              <a:t>.</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24744"/>
            <a:ext cx="8229600" cy="5001419"/>
          </a:xfrm>
          <a:solidFill>
            <a:schemeClr val="bg2"/>
          </a:solidFill>
        </p:spPr>
        <p:txBody>
          <a:bodyPr/>
          <a:lstStyle/>
          <a:p>
            <a:pPr>
              <a:buNone/>
            </a:pPr>
            <a:r>
              <a:rPr lang="es-CO" dirty="0" smtClean="0"/>
              <a:t>   </a:t>
            </a:r>
          </a:p>
          <a:p>
            <a:pPr>
              <a:buNone/>
            </a:pPr>
            <a:r>
              <a:rPr lang="es-CO" dirty="0" smtClean="0"/>
              <a:t> Su dinero ha sido </a:t>
            </a:r>
            <a:r>
              <a:rPr lang="es-CO" u="sng" dirty="0" smtClean="0">
                <a:solidFill>
                  <a:srgbClr val="0070C0"/>
                </a:solidFill>
              </a:rPr>
              <a:t>egoístamente</a:t>
            </a:r>
            <a:r>
              <a:rPr lang="es-CO" dirty="0" smtClean="0"/>
              <a:t> acumulado cuando podrían haberlo usado para servir a Dios en la predicación de su evangelio, y al pobres para mitigar sus necesidades.</a:t>
            </a:r>
          </a:p>
          <a:p>
            <a:pPr>
              <a:buNone/>
            </a:pPr>
            <a:endParaRPr lang="es-CO" dirty="0" smtClean="0"/>
          </a:p>
          <a:p>
            <a:pPr>
              <a:buNone/>
            </a:pPr>
            <a:r>
              <a:rPr lang="es-CO" dirty="0" smtClean="0"/>
              <a:t>    Estas riquezas acumuladas fomentan la complacencia propia (Léase la parábola del rico inconverso Lucas 12:16-21).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a:solidFill>
            <a:schemeClr val="bg1"/>
          </a:solidFill>
        </p:spPr>
        <p:txBody>
          <a:bodyPr>
            <a:normAutofit fontScale="70000" lnSpcReduction="20000"/>
          </a:bodyPr>
          <a:lstStyle/>
          <a:p>
            <a:pPr>
              <a:buNone/>
            </a:pPr>
            <a:r>
              <a:rPr lang="es-ES" sz="3900" b="1" i="1" dirty="0" smtClean="0"/>
              <a:t>(12)</a:t>
            </a:r>
            <a:r>
              <a:rPr lang="es-ES" b="1" i="1" dirty="0" smtClean="0"/>
              <a:t> </a:t>
            </a:r>
            <a:r>
              <a:rPr lang="es-ES" sz="4200" b="1" i="1" u="sng" dirty="0" smtClean="0">
                <a:solidFill>
                  <a:srgbClr val="FF0000"/>
                </a:solidFill>
              </a:rPr>
              <a:t>Una generación orgullosa y egoísta vivirá en los últimos días</a:t>
            </a:r>
            <a:r>
              <a:rPr lang="es-ES" b="1" i="1" dirty="0" smtClean="0"/>
              <a:t/>
            </a:r>
            <a:br>
              <a:rPr lang="es-ES" b="1" i="1" dirty="0" smtClean="0"/>
            </a:br>
            <a:endParaRPr lang="es-ES" b="1" i="1" dirty="0" smtClean="0"/>
          </a:p>
          <a:p>
            <a:pPr>
              <a:buNone/>
            </a:pPr>
            <a:r>
              <a:rPr lang="es-ES" dirty="0" smtClean="0"/>
              <a:t>                         </a:t>
            </a:r>
            <a:r>
              <a:rPr lang="es-ES" sz="3300" b="1" dirty="0" smtClean="0">
                <a:solidFill>
                  <a:srgbClr val="FF0000"/>
                </a:solidFill>
              </a:rPr>
              <a:t>2 Timoteo 3:1-5</a:t>
            </a:r>
          </a:p>
          <a:p>
            <a:pPr>
              <a:buNone/>
            </a:pPr>
            <a:r>
              <a:rPr lang="es-ES" sz="3300" b="1" dirty="0" smtClean="0">
                <a:solidFill>
                  <a:srgbClr val="FF0000"/>
                </a:solidFill>
              </a:rPr>
              <a:t> 1) </a:t>
            </a:r>
            <a:r>
              <a:rPr lang="es-ES" dirty="0" smtClean="0"/>
              <a:t>"Y debes saber esto: </a:t>
            </a:r>
            <a:r>
              <a:rPr lang="es-ES" i="1" dirty="0" smtClean="0"/>
              <a:t>que en los últimos días vendrán tiempos</a:t>
            </a:r>
            <a:r>
              <a:rPr lang="es-ES" i="1" u="sng" dirty="0" smtClean="0">
                <a:solidFill>
                  <a:srgbClr val="0070C0"/>
                </a:solidFill>
              </a:rPr>
              <a:t> difíciles</a:t>
            </a:r>
            <a:r>
              <a:rPr lang="es-ES" i="1" dirty="0" smtClean="0"/>
              <a:t>. </a:t>
            </a:r>
          </a:p>
          <a:p>
            <a:pPr>
              <a:buNone/>
            </a:pPr>
            <a:r>
              <a:rPr lang="es-ES" i="1" dirty="0" smtClean="0">
                <a:solidFill>
                  <a:srgbClr val="0070C0"/>
                </a:solidFill>
              </a:rPr>
              <a:t>   </a:t>
            </a:r>
          </a:p>
          <a:p>
            <a:pPr>
              <a:buNone/>
            </a:pPr>
            <a:r>
              <a:rPr lang="es-ES" b="1" i="1" dirty="0" smtClean="0">
                <a:solidFill>
                  <a:srgbClr val="FF0000"/>
                </a:solidFill>
              </a:rPr>
              <a:t>2)</a:t>
            </a:r>
            <a:r>
              <a:rPr lang="es-ES" i="1" dirty="0" smtClean="0"/>
              <a:t> Porque habrá hombres </a:t>
            </a:r>
            <a:r>
              <a:rPr lang="es-ES" i="1" u="sng" dirty="0" smtClean="0">
                <a:solidFill>
                  <a:srgbClr val="0070C0"/>
                </a:solidFill>
              </a:rPr>
              <a:t>amadores</a:t>
            </a:r>
            <a:r>
              <a:rPr lang="es-ES" i="1" dirty="0" smtClean="0"/>
              <a:t> de </a:t>
            </a:r>
            <a:r>
              <a:rPr lang="es-ES" i="1" u="sng" dirty="0" smtClean="0">
                <a:solidFill>
                  <a:srgbClr val="0070C0"/>
                </a:solidFill>
              </a:rPr>
              <a:t>sí mismos</a:t>
            </a:r>
            <a:r>
              <a:rPr lang="es-ES" i="1" dirty="0" smtClean="0"/>
              <a:t>, avaros, vanagloriosos, soberbios, blasfemos, desobedientes a los padres, ingratos, impíos,</a:t>
            </a:r>
          </a:p>
          <a:p>
            <a:pPr>
              <a:buNone/>
            </a:pPr>
            <a:r>
              <a:rPr lang="es-ES" i="1" dirty="0" smtClean="0"/>
              <a:t> </a:t>
            </a:r>
          </a:p>
          <a:p>
            <a:pPr>
              <a:buNone/>
            </a:pPr>
            <a:r>
              <a:rPr lang="es-ES" b="1" i="1" dirty="0" smtClean="0">
                <a:solidFill>
                  <a:srgbClr val="FF0000"/>
                </a:solidFill>
              </a:rPr>
              <a:t>3) </a:t>
            </a:r>
            <a:r>
              <a:rPr lang="es-ES" i="1" dirty="0" smtClean="0"/>
              <a:t>Sin </a:t>
            </a:r>
            <a:r>
              <a:rPr lang="es-ES" i="1" u="sng" dirty="0" smtClean="0">
                <a:solidFill>
                  <a:srgbClr val="0070C0"/>
                </a:solidFill>
              </a:rPr>
              <a:t>afecto natural</a:t>
            </a:r>
            <a:r>
              <a:rPr lang="es-ES" i="1" dirty="0" smtClean="0"/>
              <a:t>, implacables, calumniadores, intemperantes, crueles, aborrecedores de lo bueno,</a:t>
            </a:r>
          </a:p>
          <a:p>
            <a:pPr>
              <a:buNone/>
            </a:pPr>
            <a:endParaRPr lang="es-ES" i="1" dirty="0" smtClean="0"/>
          </a:p>
          <a:p>
            <a:pPr>
              <a:buNone/>
            </a:pPr>
            <a:r>
              <a:rPr lang="es-ES" b="1" i="1" dirty="0" smtClean="0">
                <a:solidFill>
                  <a:srgbClr val="FF0000"/>
                </a:solidFill>
              </a:rPr>
              <a:t> 4)</a:t>
            </a:r>
            <a:r>
              <a:rPr lang="es-ES" i="1" dirty="0" smtClean="0"/>
              <a:t>  traidores, impetuosos, infatuados, amadores de los </a:t>
            </a:r>
            <a:r>
              <a:rPr lang="es-ES" i="1" u="sng" dirty="0" smtClean="0">
                <a:solidFill>
                  <a:srgbClr val="0070C0"/>
                </a:solidFill>
              </a:rPr>
              <a:t>deleites</a:t>
            </a:r>
            <a:r>
              <a:rPr lang="es-ES" i="1" dirty="0" smtClean="0"/>
              <a:t> más bien que de Dios,</a:t>
            </a:r>
          </a:p>
          <a:p>
            <a:pPr>
              <a:buNone/>
            </a:pPr>
            <a:endParaRPr lang="es-ES" i="1" dirty="0" smtClean="0"/>
          </a:p>
          <a:p>
            <a:pPr>
              <a:buNone/>
            </a:pPr>
            <a:r>
              <a:rPr lang="es-ES" b="1" dirty="0" smtClean="0">
                <a:solidFill>
                  <a:srgbClr val="FF0000"/>
                </a:solidFill>
              </a:rPr>
              <a:t> 5) </a:t>
            </a:r>
            <a:r>
              <a:rPr lang="es-ES" dirty="0" smtClean="0"/>
              <a:t>que tendrán </a:t>
            </a:r>
            <a:r>
              <a:rPr lang="es-ES" u="sng" dirty="0" smtClean="0">
                <a:solidFill>
                  <a:srgbClr val="0070C0"/>
                </a:solidFill>
              </a:rPr>
              <a:t>apariencia</a:t>
            </a:r>
            <a:r>
              <a:rPr lang="es-ES" dirty="0" smtClean="0"/>
              <a:t> de piedad, pero negarán la eficacia de ella; a éstos también evita."</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to="" calcmode="lin" valueType="num">
                                      <p:cBhvr>
                                        <p:cTn id="37" dur="1" fill="hold"/>
                                        <p:tgtEl>
                                          <p:spTgt spid="3">
                                            <p:txEl>
                                              <p:pRg st="8" end="8"/>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 to="" calcmode="lin" valueType="num">
                                      <p:cBhvr>
                                        <p:cTn id="42" dur="1" fill="hold"/>
                                        <p:tgtEl>
                                          <p:spTgt spid="3">
                                            <p:txEl>
                                              <p:pRg st="10" end="1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6"/>
            <a:ext cx="8229600" cy="5073427"/>
          </a:xfrm>
          <a:solidFill>
            <a:srgbClr val="92D050"/>
          </a:solidFill>
        </p:spPr>
        <p:txBody>
          <a:bodyPr/>
          <a:lstStyle/>
          <a:p>
            <a:pPr algn="ctr">
              <a:buNone/>
            </a:pPr>
            <a:endParaRPr lang="es-CO" dirty="0" smtClean="0"/>
          </a:p>
          <a:p>
            <a:pPr algn="ctr">
              <a:buNone/>
            </a:pPr>
            <a:r>
              <a:rPr lang="es-CO" dirty="0" smtClean="0"/>
              <a:t>Pablo ya había predicho que algunos se apartarían de la “fe”, (Leer 1 Timoteo 4:1-2), y ahora insta a Timoteo a que este bien alerta en cuanto a los peligros insidiosos que amenazaban a la iglesia en sus días, y que por supuesto en nuestro tiempo, dichos peligros existirían hasta que Cristo volviera.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336704"/>
          </a:xfrm>
        </p:spPr>
        <p:txBody>
          <a:bodyPr>
            <a:normAutofit fontScale="85000" lnSpcReduction="20000"/>
          </a:bodyPr>
          <a:lstStyle/>
          <a:p>
            <a:pPr>
              <a:buNone/>
            </a:pPr>
            <a:r>
              <a:rPr lang="es-CO" dirty="0" smtClean="0"/>
              <a:t>    </a:t>
            </a:r>
          </a:p>
          <a:p>
            <a:pPr>
              <a:buNone/>
            </a:pPr>
            <a:r>
              <a:rPr lang="es-CO" dirty="0" smtClean="0"/>
              <a:t>     Note que el apóstol dice: “</a:t>
            </a:r>
            <a:r>
              <a:rPr lang="es-CO" b="1" dirty="0" smtClean="0"/>
              <a:t>En los últimos días</a:t>
            </a:r>
            <a:r>
              <a:rPr lang="es-CO" dirty="0" smtClean="0"/>
              <a:t>”.</a:t>
            </a:r>
          </a:p>
          <a:p>
            <a:pPr>
              <a:buNone/>
            </a:pPr>
            <a:endParaRPr lang="es-CO" dirty="0" smtClean="0"/>
          </a:p>
          <a:p>
            <a:pPr algn="ctr">
              <a:buNone/>
            </a:pPr>
            <a:r>
              <a:rPr lang="es-CO" sz="3300" b="1" u="sng" dirty="0" smtClean="0">
                <a:solidFill>
                  <a:srgbClr val="FF0000"/>
                </a:solidFill>
              </a:rPr>
              <a:t>¿Será que estos pecados existirán solamente en los “últimos días?</a:t>
            </a:r>
          </a:p>
          <a:p>
            <a:pPr>
              <a:buNone/>
            </a:pPr>
            <a:endParaRPr lang="es-CO" dirty="0" smtClean="0"/>
          </a:p>
          <a:p>
            <a:pPr algn="ctr">
              <a:buNone/>
            </a:pPr>
            <a:r>
              <a:rPr lang="es-CO" dirty="0" smtClean="0"/>
              <a:t>    Desde que entró el pecado han prevalecido en el mundo los males enumerados por Pablo en 2 Tim.3:1-5.</a:t>
            </a:r>
          </a:p>
          <a:p>
            <a:pPr>
              <a:buNone/>
            </a:pPr>
            <a:endParaRPr lang="es-CO" dirty="0" smtClean="0"/>
          </a:p>
          <a:p>
            <a:pPr algn="ctr">
              <a:buNone/>
            </a:pPr>
            <a:r>
              <a:rPr lang="es-CO" dirty="0" smtClean="0"/>
              <a:t>     Así sucedió en los días de Noé, lo que ocasionó la destrucción del mundo: “El Eterno vio que la </a:t>
            </a:r>
            <a:r>
              <a:rPr lang="es-CO" b="1" u="sng" dirty="0" smtClean="0">
                <a:solidFill>
                  <a:srgbClr val="0070C0"/>
                </a:solidFill>
              </a:rPr>
              <a:t>maldad de los hombres era mucha en la tierra</a:t>
            </a:r>
            <a:r>
              <a:rPr lang="es-CO" dirty="0" smtClean="0"/>
              <a:t>, y que todo designio de los pensamientos del corazón de ellos era de continuo sólo el mal”  Gén.6:5.</a:t>
            </a:r>
          </a:p>
          <a:p>
            <a:pPr>
              <a:buNone/>
            </a:pPr>
            <a:endParaRPr lang="es-CO" dirty="0" smtClean="0"/>
          </a:p>
          <a:p>
            <a:pPr>
              <a:buNone/>
            </a:pPr>
            <a:r>
              <a:rPr lang="es-CO" dirty="0" smtClean="0"/>
              <a:t>     </a:t>
            </a:r>
          </a:p>
          <a:p>
            <a:pPr>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6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rgbClr val="FFFF00"/>
          </a:solidFill>
        </p:spPr>
        <p:txBody>
          <a:bodyPr>
            <a:normAutofit lnSpcReduction="10000"/>
          </a:bodyPr>
          <a:lstStyle/>
          <a:p>
            <a:pPr algn="ctr">
              <a:buNone/>
            </a:pPr>
            <a:r>
              <a:rPr lang="es-CO" dirty="0" smtClean="0"/>
              <a:t>    “A la vista de Dios, la tierra se había </a:t>
            </a:r>
            <a:r>
              <a:rPr lang="es-CO" b="1" u="sng" dirty="0" smtClean="0">
                <a:solidFill>
                  <a:srgbClr val="0070C0"/>
                </a:solidFill>
              </a:rPr>
              <a:t>corrompido</a:t>
            </a:r>
            <a:r>
              <a:rPr lang="es-CO" dirty="0" smtClean="0"/>
              <a:t>, y estaba llena de</a:t>
            </a:r>
            <a:r>
              <a:rPr lang="es-CO" b="1" u="sng" dirty="0" smtClean="0">
                <a:solidFill>
                  <a:srgbClr val="0070C0"/>
                </a:solidFill>
              </a:rPr>
              <a:t> violencia</a:t>
            </a:r>
            <a:r>
              <a:rPr lang="es-CO" dirty="0" smtClean="0"/>
              <a:t>”  </a:t>
            </a:r>
            <a:r>
              <a:rPr lang="es-CO" dirty="0" smtClean="0">
                <a:solidFill>
                  <a:srgbClr val="FF0000"/>
                </a:solidFill>
              </a:rPr>
              <a:t>Vers.11</a:t>
            </a:r>
            <a:r>
              <a:rPr lang="es-CO" dirty="0" smtClean="0"/>
              <a:t>. y así fue en los tiempos del NT </a:t>
            </a:r>
            <a:r>
              <a:rPr lang="es-CO" dirty="0" smtClean="0">
                <a:solidFill>
                  <a:srgbClr val="FF0000"/>
                </a:solidFill>
              </a:rPr>
              <a:t>(DTG 27-28)</a:t>
            </a:r>
            <a:r>
              <a:rPr lang="es-CO" dirty="0" smtClean="0"/>
              <a:t>, y así continuarán hasta el fin.</a:t>
            </a:r>
          </a:p>
          <a:p>
            <a:pPr>
              <a:buNone/>
            </a:pPr>
            <a:endParaRPr lang="es-CO" dirty="0" smtClean="0"/>
          </a:p>
          <a:p>
            <a:pPr algn="ctr">
              <a:buNone/>
            </a:pPr>
            <a:r>
              <a:rPr lang="es-CO" dirty="0" smtClean="0"/>
              <a:t>    De modo que la presencia del mal no es una característica exclusiva de los “postreros días”; sin embargo, la depravación moral el hombre es</a:t>
            </a:r>
            <a:r>
              <a:rPr lang="es-CO" b="1" u="sng" dirty="0" smtClean="0">
                <a:solidFill>
                  <a:srgbClr val="0070C0"/>
                </a:solidFill>
              </a:rPr>
              <a:t> progresiva.</a:t>
            </a:r>
          </a:p>
          <a:p>
            <a:pPr algn="ctr">
              <a:buNone/>
            </a:pPr>
            <a:endParaRPr lang="es-CO" b="1" u="sng" dirty="0" smtClean="0">
              <a:solidFill>
                <a:srgbClr val="0070C0"/>
              </a:solidFill>
            </a:endParaRPr>
          </a:p>
          <a:p>
            <a:pPr>
              <a:buNone/>
            </a:pPr>
            <a:r>
              <a:rPr lang="es-CO" dirty="0" smtClean="0"/>
              <a:t>    </a:t>
            </a:r>
            <a:r>
              <a:rPr lang="es-CO" dirty="0" smtClean="0">
                <a:solidFill>
                  <a:srgbClr val="FF0000"/>
                </a:solidFill>
              </a:rPr>
              <a:t>Mat.24:12</a:t>
            </a:r>
            <a:r>
              <a:rPr lang="es-CO" dirty="0" smtClean="0"/>
              <a:t> dice: “Y por el </a:t>
            </a:r>
            <a:r>
              <a:rPr lang="es-CO" b="1" u="sng" dirty="0" smtClean="0">
                <a:solidFill>
                  <a:srgbClr val="0070C0"/>
                </a:solidFill>
              </a:rPr>
              <a:t>aumento</a:t>
            </a:r>
            <a:r>
              <a:rPr lang="es-CO" dirty="0" smtClean="0"/>
              <a:t> de la maldad, el amor de la mayoría se enfriará”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2">
              <a:lumMod val="20000"/>
              <a:lumOff val="80000"/>
            </a:schemeClr>
          </a:solidFill>
        </p:spPr>
        <p:txBody>
          <a:bodyPr>
            <a:normAutofit lnSpcReduction="10000"/>
          </a:bodyPr>
          <a:lstStyle/>
          <a:p>
            <a:pPr algn="ctr">
              <a:buNone/>
            </a:pPr>
            <a:r>
              <a:rPr lang="es-CO" dirty="0" smtClean="0"/>
              <a:t>    </a:t>
            </a:r>
            <a:r>
              <a:rPr lang="es-CO" sz="2800" b="1" i="1" dirty="0" smtClean="0">
                <a:solidFill>
                  <a:srgbClr val="FF0000"/>
                </a:solidFill>
                <a:latin typeface="Algerian" pitchFamily="82" charset="0"/>
              </a:rPr>
              <a:t>¿Quién es el causante principal del “aumento de la maldad”?</a:t>
            </a:r>
          </a:p>
          <a:p>
            <a:pPr>
              <a:buNone/>
            </a:pPr>
            <a:endParaRPr lang="es-CO" dirty="0" smtClean="0"/>
          </a:p>
          <a:p>
            <a:pPr algn="ctr">
              <a:buNone/>
            </a:pPr>
            <a:r>
              <a:rPr lang="es-CO" dirty="0" smtClean="0"/>
              <a:t>    Con la actividad creciente del </a:t>
            </a:r>
            <a:r>
              <a:rPr lang="es-CO" u="sng" dirty="0" smtClean="0">
                <a:solidFill>
                  <a:srgbClr val="0070C0"/>
                </a:solidFill>
              </a:rPr>
              <a:t>príncipe del mal</a:t>
            </a:r>
            <a:r>
              <a:rPr lang="es-CO" dirty="0" smtClean="0"/>
              <a:t> debe esperarse que el desarrollo milenario del mal llegue a su intensidad máxima en los “postreros días” </a:t>
            </a:r>
            <a:r>
              <a:rPr lang="es-CO" dirty="0" smtClean="0">
                <a:solidFill>
                  <a:srgbClr val="FF0000"/>
                </a:solidFill>
              </a:rPr>
              <a:t>(Por favor Leer Apoc.7:1 y 12:12).</a:t>
            </a:r>
          </a:p>
          <a:p>
            <a:endParaRPr lang="es-CO" dirty="0" smtClean="0"/>
          </a:p>
          <a:p>
            <a:pPr algn="ctr">
              <a:buNone/>
            </a:pPr>
            <a:r>
              <a:rPr lang="es-CO" dirty="0" smtClean="0"/>
              <a:t>    No olvidemos que la Sagrada Escritura declara que los malos hombres irán de “</a:t>
            </a:r>
            <a:r>
              <a:rPr lang="es-CO" b="1" u="sng" dirty="0" smtClean="0">
                <a:solidFill>
                  <a:srgbClr val="0070C0"/>
                </a:solidFill>
              </a:rPr>
              <a:t>mal en peor</a:t>
            </a:r>
            <a:r>
              <a:rPr lang="es-CO" dirty="0" smtClean="0"/>
              <a:t>” </a:t>
            </a:r>
            <a:r>
              <a:rPr lang="es-CO" dirty="0" smtClean="0">
                <a:solidFill>
                  <a:srgbClr val="FF0000"/>
                </a:solidFill>
              </a:rPr>
              <a:t>(2 Tim.3:13).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363272" cy="6120680"/>
          </a:xfrm>
          <a:solidFill>
            <a:schemeClr val="accent6"/>
          </a:solidFill>
        </p:spPr>
        <p:txBody>
          <a:bodyPr>
            <a:normAutofit/>
          </a:bodyPr>
          <a:lstStyle/>
          <a:p>
            <a:pPr>
              <a:buNone/>
            </a:pPr>
            <a:r>
              <a:rPr lang="es-CO" dirty="0" smtClean="0"/>
              <a:t> Si los malos irán de “mal en peor”.</a:t>
            </a:r>
          </a:p>
          <a:p>
            <a:endParaRPr lang="es-CO" dirty="0" smtClean="0"/>
          </a:p>
          <a:p>
            <a:pPr>
              <a:buNone/>
            </a:pPr>
            <a:endParaRPr lang="es-CO" dirty="0" smtClean="0"/>
          </a:p>
          <a:p>
            <a:endParaRPr lang="es-CO" dirty="0" smtClean="0"/>
          </a:p>
          <a:p>
            <a:endParaRPr lang="es-CO" dirty="0" smtClean="0"/>
          </a:p>
          <a:p>
            <a:endParaRPr lang="es-CO" dirty="0" smtClean="0"/>
          </a:p>
          <a:p>
            <a:endParaRPr lang="es-CO" dirty="0" smtClean="0"/>
          </a:p>
        </p:txBody>
      </p:sp>
      <p:pic>
        <p:nvPicPr>
          <p:cNvPr id="190466" name="Picture 2" descr="http://t3.gstatic.com/images?q=tbn:ANd9GcQHMmxJFf3tni0EX9yzcwm-Ss7OPUpYPKaGQG3S3OFG0pj3-dOWZg"/>
          <p:cNvPicPr>
            <a:picLocks noChangeAspect="1" noChangeArrowheads="1"/>
          </p:cNvPicPr>
          <p:nvPr/>
        </p:nvPicPr>
        <p:blipFill>
          <a:blip r:embed="rId2" cstate="print"/>
          <a:srcRect/>
          <a:stretch>
            <a:fillRect/>
          </a:stretch>
        </p:blipFill>
        <p:spPr bwMode="auto">
          <a:xfrm>
            <a:off x="6084168" y="1052736"/>
            <a:ext cx="2160240" cy="2448272"/>
          </a:xfrm>
          <a:prstGeom prst="rect">
            <a:avLst/>
          </a:prstGeom>
          <a:noFill/>
        </p:spPr>
      </p:pic>
      <p:sp>
        <p:nvSpPr>
          <p:cNvPr id="5" name="4 Terminador"/>
          <p:cNvSpPr/>
          <p:nvPr/>
        </p:nvSpPr>
        <p:spPr>
          <a:xfrm>
            <a:off x="1187624" y="1268760"/>
            <a:ext cx="4032448" cy="1872208"/>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t>Cada peldaño en el descenso representa un pecado más </a:t>
            </a:r>
            <a:r>
              <a:rPr lang="es-CO" sz="2400" b="1" u="sng" dirty="0" smtClean="0"/>
              <a:t>degradante que lo aleja cada vez más de Cristo.</a:t>
            </a:r>
          </a:p>
        </p:txBody>
      </p:sp>
      <p:sp>
        <p:nvSpPr>
          <p:cNvPr id="6" name="5 Elipse"/>
          <p:cNvSpPr/>
          <p:nvPr/>
        </p:nvSpPr>
        <p:spPr>
          <a:xfrm>
            <a:off x="3707904" y="3717032"/>
            <a:ext cx="4896544" cy="28083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buNone/>
            </a:pPr>
            <a:r>
              <a:rPr lang="es-CO" dirty="0" smtClean="0"/>
              <a:t> </a:t>
            </a:r>
            <a:r>
              <a:rPr lang="es-CO" sz="2400" dirty="0" smtClean="0"/>
              <a:t>En contraste </a:t>
            </a:r>
            <a:r>
              <a:rPr lang="es-CO" sz="2000" dirty="0" smtClean="0">
                <a:solidFill>
                  <a:schemeClr val="bg1"/>
                </a:solidFill>
              </a:rPr>
              <a:t>l</a:t>
            </a:r>
            <a:r>
              <a:rPr lang="es-CO" sz="2400" dirty="0" smtClean="0">
                <a:solidFill>
                  <a:schemeClr val="bg1"/>
                </a:solidFill>
              </a:rPr>
              <a:t>os</a:t>
            </a:r>
            <a:r>
              <a:rPr lang="es-CO" sz="2800" b="1" dirty="0" smtClean="0">
                <a:solidFill>
                  <a:srgbClr val="FF0000"/>
                </a:solidFill>
              </a:rPr>
              <a:t> buenos irán de lo “peor a lo mejor</a:t>
            </a:r>
            <a:r>
              <a:rPr lang="es-CO" sz="2400" dirty="0" smtClean="0"/>
              <a:t>”. Y cada paso que dan es hacia la</a:t>
            </a:r>
            <a:r>
              <a:rPr lang="es-CO" sz="2400" b="1" u="sng" dirty="0" smtClean="0"/>
              <a:t> perfección  en Cristo</a:t>
            </a:r>
            <a:r>
              <a:rPr lang="es-CO" sz="2400" dirty="0" smtClean="0"/>
              <a:t>. Y cada día se </a:t>
            </a:r>
            <a:r>
              <a:rPr lang="es-CO" sz="2400" b="1" u="sng" dirty="0" smtClean="0"/>
              <a:t>parecen más a Él. </a:t>
            </a:r>
            <a:endParaRPr lang="es-CO" sz="2400" b="1" u="sng" dirty="0"/>
          </a:p>
        </p:txBody>
      </p:sp>
      <p:pic>
        <p:nvPicPr>
          <p:cNvPr id="190468" name="Picture 4" descr="http://t3.gstatic.com/images?q=tbn:ANd9GcReudlHcxqyhqtV3aQR_YIFO9wXUHes664r1ULJm9jEOA8-A1UizA"/>
          <p:cNvPicPr>
            <a:picLocks noChangeAspect="1" noChangeArrowheads="1"/>
          </p:cNvPicPr>
          <p:nvPr/>
        </p:nvPicPr>
        <p:blipFill>
          <a:blip r:embed="rId3" cstate="print"/>
          <a:srcRect/>
          <a:stretch>
            <a:fillRect/>
          </a:stretch>
        </p:blipFill>
        <p:spPr bwMode="auto">
          <a:xfrm>
            <a:off x="899592" y="3429000"/>
            <a:ext cx="1981200" cy="2808312"/>
          </a:xfrm>
          <a:prstGeom prst="rect">
            <a:avLst/>
          </a:prstGeom>
          <a:noFill/>
        </p:spPr>
      </p:pic>
      <p:sp>
        <p:nvSpPr>
          <p:cNvPr id="7" name="6 Flecha arriba"/>
          <p:cNvSpPr/>
          <p:nvPr/>
        </p:nvSpPr>
        <p:spPr>
          <a:xfrm>
            <a:off x="2267744" y="3573016"/>
            <a:ext cx="792088" cy="2592288"/>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A</a:t>
            </a:r>
            <a:r>
              <a:rPr lang="es-CO" sz="1200" dirty="0" smtClean="0"/>
              <a:t>senso en la vida cristiana</a:t>
            </a:r>
            <a:endParaRPr lang="es-CO" sz="1200" dirty="0"/>
          </a:p>
        </p:txBody>
      </p:sp>
      <p:sp>
        <p:nvSpPr>
          <p:cNvPr id="8" name="7 Flecha abajo"/>
          <p:cNvSpPr/>
          <p:nvPr/>
        </p:nvSpPr>
        <p:spPr>
          <a:xfrm>
            <a:off x="8172400" y="1052736"/>
            <a:ext cx="700656" cy="252028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200" dirty="0" smtClean="0"/>
              <a:t>Descenso en la vida cristiana</a:t>
            </a:r>
            <a:endParaRPr lang="es-CO" sz="1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90466"/>
                                        </p:tgtEl>
                                        <p:attrNameLst>
                                          <p:attrName>style.visibility</p:attrName>
                                        </p:attrNameLst>
                                      </p:cBhvr>
                                      <p:to>
                                        <p:strVal val="visible"/>
                                      </p:to>
                                    </p:set>
                                    <p:anim to="" calcmode="lin" valueType="num">
                                      <p:cBhvr>
                                        <p:cTn id="17" dur="1" fill="hold"/>
                                        <p:tgtEl>
                                          <p:spTgt spid="19046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55" presetClass="entr" presetSubtype="0" fill="hold" nodeType="clickEffect">
                                  <p:stCondLst>
                                    <p:cond delay="0"/>
                                  </p:stCondLst>
                                  <p:childTnLst>
                                    <p:set>
                                      <p:cBhvr>
                                        <p:cTn id="26" dur="1" fill="hold">
                                          <p:stCondLst>
                                            <p:cond delay="0"/>
                                          </p:stCondLst>
                                        </p:cTn>
                                        <p:tgtEl>
                                          <p:spTgt spid="190468"/>
                                        </p:tgtEl>
                                        <p:attrNameLst>
                                          <p:attrName>style.visibility</p:attrName>
                                        </p:attrNameLst>
                                      </p:cBhvr>
                                      <p:to>
                                        <p:strVal val="visible"/>
                                      </p:to>
                                    </p:set>
                                    <p:anim calcmode="lin" valueType="num">
                                      <p:cBhvr>
                                        <p:cTn id="27" dur="1000" fill="hold"/>
                                        <p:tgtEl>
                                          <p:spTgt spid="190468"/>
                                        </p:tgtEl>
                                        <p:attrNameLst>
                                          <p:attrName>ppt_w</p:attrName>
                                        </p:attrNameLst>
                                      </p:cBhvr>
                                      <p:tavLst>
                                        <p:tav tm="0">
                                          <p:val>
                                            <p:strVal val="#ppt_w*0.70"/>
                                          </p:val>
                                        </p:tav>
                                        <p:tav tm="100000">
                                          <p:val>
                                            <p:strVal val="#ppt_w"/>
                                          </p:val>
                                        </p:tav>
                                      </p:tavLst>
                                    </p:anim>
                                    <p:anim calcmode="lin" valueType="num">
                                      <p:cBhvr>
                                        <p:cTn id="28" dur="1000" fill="hold"/>
                                        <p:tgtEl>
                                          <p:spTgt spid="190468"/>
                                        </p:tgtEl>
                                        <p:attrNameLst>
                                          <p:attrName>ppt_h</p:attrName>
                                        </p:attrNameLst>
                                      </p:cBhvr>
                                      <p:tavLst>
                                        <p:tav tm="0">
                                          <p:val>
                                            <p:strVal val="#ppt_h"/>
                                          </p:val>
                                        </p:tav>
                                        <p:tav tm="100000">
                                          <p:val>
                                            <p:strVal val="#ppt_h"/>
                                          </p:val>
                                        </p:tav>
                                      </p:tavLst>
                                    </p:anim>
                                    <p:animEffect transition="in" filter="fade">
                                      <p:cBhvr>
                                        <p:cTn id="29" dur="1000"/>
                                        <p:tgtEl>
                                          <p:spTgt spid="190468"/>
                                        </p:tgtEl>
                                      </p:cBhvr>
                                    </p:animEffect>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 to="" calcmode="lin" valueType="num">
                                      <p:cBhvr>
                                        <p:cTn id="34" dur="1" fill="hold"/>
                                        <p:tgtEl>
                                          <p:spTgt spid="6"/>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 to="" calcmode="lin" valueType="num">
                                      <p:cBhvr>
                                        <p:cTn id="39" dur="1" fill="hold"/>
                                        <p:tgtEl>
                                          <p:spTgt spid="7"/>
                                        </p:tgtEl>
                                        <p:attrNameLst>
                                          <p:attrName/>
                                        </p:attrNameLst>
                                      </p:cBhvr>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to="" calcmode="lin" valueType="num">
                                      <p:cBhvr>
                                        <p:cTn id="44"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P spid="6" grpId="0" animBg="1"/>
      <p:bldP spid="7" grpId="0" animBg="1"/>
      <p:bldP spid="8" grpId="0" animBg="1"/>
    </p:bldLst>
  </p:timing>
</p:sld>
</file>

<file path=ppt/slides/slide163.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1"/>
            <a:ext cx="8229600" cy="2836912"/>
          </a:xfrm>
          <a:solidFill>
            <a:schemeClr val="accent2">
              <a:lumMod val="40000"/>
              <a:lumOff val="60000"/>
            </a:schemeClr>
          </a:solidFill>
        </p:spPr>
        <p:txBody>
          <a:bodyPr>
            <a:normAutofit/>
          </a:bodyPr>
          <a:lstStyle/>
          <a:p>
            <a:pPr algn="ctr">
              <a:buNone/>
            </a:pPr>
            <a:r>
              <a:rPr lang="es-CO" dirty="0" smtClean="0"/>
              <a:t>    Esto contradice las suaves afirmaciones de miles de engañados maestros religiosos, que enseñan que el hombre está </a:t>
            </a:r>
            <a:r>
              <a:rPr lang="es-CO" u="sng" dirty="0" smtClean="0">
                <a:solidFill>
                  <a:srgbClr val="0070C0"/>
                </a:solidFill>
              </a:rPr>
              <a:t>mejorando</a:t>
            </a:r>
            <a:r>
              <a:rPr lang="es-CO" dirty="0" smtClean="0"/>
              <a:t> poco a poco y que finalmente todo el mundo se convertirá. </a:t>
            </a:r>
            <a:endParaRPr lang="es-CO" dirty="0"/>
          </a:p>
        </p:txBody>
      </p:sp>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t>¿Cuál será la recompensa por la apostasía y la fidelidad?</a:t>
            </a:r>
            <a:endParaRPr lang="es-CO" dirty="0"/>
          </a:p>
        </p:txBody>
      </p:sp>
      <p:sp>
        <p:nvSpPr>
          <p:cNvPr id="4" name="3 Marcador de contenido"/>
          <p:cNvSpPr>
            <a:spLocks noGrp="1"/>
          </p:cNvSpPr>
          <p:nvPr>
            <p:ph sz="half" idx="1"/>
          </p:nvPr>
        </p:nvSpPr>
        <p:spPr>
          <a:solidFill>
            <a:schemeClr val="accent6">
              <a:lumMod val="20000"/>
              <a:lumOff val="80000"/>
            </a:schemeClr>
          </a:solidFill>
        </p:spPr>
        <p:txBody>
          <a:bodyPr>
            <a:normAutofit fontScale="77500" lnSpcReduction="20000"/>
          </a:bodyPr>
          <a:lstStyle/>
          <a:p>
            <a:pPr>
              <a:buNone/>
            </a:pPr>
            <a:r>
              <a:rPr lang="es-CO" dirty="0" smtClean="0"/>
              <a:t>                 </a:t>
            </a:r>
            <a:r>
              <a:rPr lang="es-CO" sz="3600" b="1" dirty="0" smtClean="0">
                <a:solidFill>
                  <a:srgbClr val="FF0000"/>
                </a:solidFill>
              </a:rPr>
              <a:t>Para los fieles</a:t>
            </a:r>
            <a:endParaRPr lang="es-CO" b="1" dirty="0" smtClean="0">
              <a:solidFill>
                <a:srgbClr val="FF0000"/>
              </a:solidFill>
            </a:endParaRPr>
          </a:p>
          <a:p>
            <a:pPr algn="ctr">
              <a:buNone/>
            </a:pPr>
            <a:r>
              <a:rPr lang="es-CO" dirty="0" smtClean="0"/>
              <a:t>      Isaías 25:9  “Y se dirá en aquel día: He aquí, éste es nuestro Dios, le hemos esperado, y nos salvará; éste es Jehová a quien hemos esperado, nos gozaremos y nos alegraremos en su salvación”.</a:t>
            </a:r>
          </a:p>
          <a:p>
            <a:pPr algn="ctr">
              <a:buNone/>
            </a:pPr>
            <a:r>
              <a:rPr lang="es-CO" dirty="0" smtClean="0"/>
              <a:t/>
            </a:r>
            <a:br>
              <a:rPr lang="es-CO" dirty="0" smtClean="0"/>
            </a:br>
            <a:r>
              <a:rPr lang="es-CO" dirty="0" smtClean="0"/>
              <a:t>Mas para vosotros que teméis mi nombre, se levantará el sol de justicia con la salud en sus alas; y saldréis y saltaréis como terneros del establo </a:t>
            </a:r>
            <a:r>
              <a:rPr lang="es-CO" dirty="0" smtClean="0">
                <a:hlinkClick r:id="rId2" action="ppaction://hlinkfile"/>
              </a:rPr>
              <a:t>Malaquías 4:2</a:t>
            </a:r>
            <a:endParaRPr lang="es-CO" dirty="0" smtClean="0"/>
          </a:p>
          <a:p>
            <a:pPr algn="ctr"/>
            <a:endParaRPr lang="es-CO" dirty="0"/>
          </a:p>
        </p:txBody>
      </p:sp>
      <p:sp>
        <p:nvSpPr>
          <p:cNvPr id="5" name="4 Marcador de contenido"/>
          <p:cNvSpPr>
            <a:spLocks noGrp="1"/>
          </p:cNvSpPr>
          <p:nvPr>
            <p:ph sz="half" idx="2"/>
          </p:nvPr>
        </p:nvSpPr>
        <p:spPr>
          <a:solidFill>
            <a:schemeClr val="accent6">
              <a:lumMod val="20000"/>
              <a:lumOff val="80000"/>
            </a:schemeClr>
          </a:solidFill>
        </p:spPr>
        <p:txBody>
          <a:bodyPr>
            <a:normAutofit fontScale="77500" lnSpcReduction="20000"/>
          </a:bodyPr>
          <a:lstStyle/>
          <a:p>
            <a:pPr>
              <a:buNone/>
            </a:pPr>
            <a:r>
              <a:rPr lang="es-CO" dirty="0" smtClean="0"/>
              <a:t>     </a:t>
            </a:r>
            <a:r>
              <a:rPr lang="es-CO" sz="3600" b="1" dirty="0" smtClean="0">
                <a:solidFill>
                  <a:srgbClr val="FF0000"/>
                </a:solidFill>
              </a:rPr>
              <a:t>Para los apostatas</a:t>
            </a:r>
          </a:p>
          <a:p>
            <a:pPr algn="ctr">
              <a:buNone/>
            </a:pPr>
            <a:r>
              <a:rPr lang="es-CO" u="sng" dirty="0" smtClean="0">
                <a:hlinkClick r:id="rId3" action="ppaction://hlinkfile"/>
              </a:rPr>
              <a:t>      </a:t>
            </a:r>
            <a:r>
              <a:rPr lang="es-CO" dirty="0" smtClean="0">
                <a:hlinkClick r:id="rId3" action="ppaction://hlinkfile"/>
              </a:rPr>
              <a:t>Apocalipsis 6:16 </a:t>
            </a:r>
            <a:r>
              <a:rPr lang="es-CO" dirty="0" smtClean="0"/>
              <a:t> Y decían a los montes y a las peñas: </a:t>
            </a:r>
            <a:r>
              <a:rPr lang="es-CO" i="1" dirty="0" smtClean="0"/>
              <a:t>Caed sobre nosotros</a:t>
            </a:r>
            <a:r>
              <a:rPr lang="es-CO" dirty="0" smtClean="0"/>
              <a:t> y escondednos de la presencia del que está sentado en el trono y de la ira del Cordero. </a:t>
            </a:r>
            <a:endParaRPr lang="es-CO" dirty="0"/>
          </a:p>
        </p:txBody>
      </p:sp>
      <p:sp>
        <p:nvSpPr>
          <p:cNvPr id="6" name="5 Terminador"/>
          <p:cNvSpPr/>
          <p:nvPr/>
        </p:nvSpPr>
        <p:spPr>
          <a:xfrm>
            <a:off x="1547664" y="6165304"/>
            <a:ext cx="5904656" cy="58978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400" b="1" dirty="0" smtClean="0"/>
              <a:t>¿En cual de los dos grupos estará usted.</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to="" calcmode="lin" valueType="num">
                                      <p:cBhvr>
                                        <p:cTn id="13" dur="1" fill="hold"/>
                                        <p:tgtEl>
                                          <p:spTgt spid="4">
                                            <p:txEl>
                                              <p:pRg st="0" end="0"/>
                                            </p:txEl>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 to="" calcmode="lin" valueType="num">
                                      <p:cBhvr>
                                        <p:cTn id="18" dur="1" fill="hold"/>
                                        <p:tgtEl>
                                          <p:spTgt spid="5">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 to="" calcmode="lin" valueType="num">
                                      <p:cBhvr>
                                        <p:cTn id="23" dur="1" fill="hold"/>
                                        <p:tgtEl>
                                          <p:spTgt spid="4">
                                            <p:txEl>
                                              <p:pRg st="1" end="1"/>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5">
                                            <p:txEl>
                                              <p:pRg st="1" end="1"/>
                                            </p:txEl>
                                          </p:spTgt>
                                        </p:tgtEl>
                                        <p:attrNameLst>
                                          <p:attrName>style.visibility</p:attrName>
                                        </p:attrNameLst>
                                      </p:cBhvr>
                                      <p:to>
                                        <p:strVal val="visible"/>
                                      </p:to>
                                    </p:set>
                                    <p:anim to="" calcmode="lin" valueType="num">
                                      <p:cBhvr>
                                        <p:cTn id="28" dur="1" fill="hold"/>
                                        <p:tgtEl>
                                          <p:spTgt spid="5">
                                            <p:txEl>
                                              <p:pRg st="1" end="1"/>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4">
                                            <p:txEl>
                                              <p:pRg st="2" end="2"/>
                                            </p:txEl>
                                          </p:spTgt>
                                        </p:tgtEl>
                                        <p:attrNameLst>
                                          <p:attrName>style.visibility</p:attrName>
                                        </p:attrNameLst>
                                      </p:cBhvr>
                                      <p:to>
                                        <p:strVal val="visible"/>
                                      </p:to>
                                    </p:set>
                                    <p:anim to="" calcmode="lin" valueType="num">
                                      <p:cBhvr>
                                        <p:cTn id="33" dur="1" fill="hold"/>
                                        <p:tgtEl>
                                          <p:spTgt spid="4">
                                            <p:txEl>
                                              <p:pRg st="2" end="2"/>
                                            </p:txEl>
                                          </p:spTgt>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 to="" calcmode="lin" valueType="num">
                                      <p:cBhvr>
                                        <p:cTn id="38"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1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rgbClr val="92D050"/>
          </a:solidFill>
        </p:spPr>
        <p:txBody>
          <a:bodyPr>
            <a:normAutofit fontScale="85000" lnSpcReduction="10000"/>
          </a:bodyPr>
          <a:lstStyle/>
          <a:p>
            <a:pPr>
              <a:buNone/>
            </a:pPr>
            <a:r>
              <a:rPr lang="es-ES" sz="3300" dirty="0" smtClean="0"/>
              <a:t>13)</a:t>
            </a:r>
            <a:r>
              <a:rPr lang="es-ES" sz="4700" dirty="0" smtClean="0"/>
              <a:t> </a:t>
            </a:r>
            <a:r>
              <a:rPr lang="es-ES" sz="3300" b="1" i="1" u="sng" dirty="0" smtClean="0">
                <a:solidFill>
                  <a:srgbClr val="FF0000"/>
                </a:solidFill>
              </a:rPr>
              <a:t>Dos libros proféticos recibirán una atención especial en los últimos días</a:t>
            </a:r>
          </a:p>
          <a:p>
            <a:pPr>
              <a:buNone/>
            </a:pPr>
            <a:endParaRPr lang="es-ES" sz="2800" b="1" i="1" u="sng" dirty="0" smtClean="0">
              <a:solidFill>
                <a:srgbClr val="FF0000"/>
              </a:solidFill>
            </a:endParaRPr>
          </a:p>
          <a:p>
            <a:pPr algn="ctr">
              <a:buNone/>
            </a:pPr>
            <a:r>
              <a:rPr lang="es-ES" sz="3800" b="1" u="sng" dirty="0" smtClean="0"/>
              <a:t>El primer libro es Daniel</a:t>
            </a:r>
            <a:endParaRPr lang="es-ES" sz="3800" b="1" u="sng" dirty="0" smtClean="0">
              <a:solidFill>
                <a:srgbClr val="FF0000"/>
              </a:solidFill>
            </a:endParaRPr>
          </a:p>
          <a:p>
            <a:pPr algn="ctr">
              <a:buNone/>
            </a:pPr>
            <a:r>
              <a:rPr lang="es-ES" b="1" dirty="0" smtClean="0">
                <a:solidFill>
                  <a:srgbClr val="FF0000"/>
                </a:solidFill>
              </a:rPr>
              <a:t>Daniel 12:4</a:t>
            </a:r>
            <a:br>
              <a:rPr lang="es-ES" b="1" dirty="0" smtClean="0">
                <a:solidFill>
                  <a:srgbClr val="FF0000"/>
                </a:solidFill>
              </a:rPr>
            </a:br>
            <a:r>
              <a:rPr lang="es-ES" i="1" dirty="0" smtClean="0"/>
              <a:t>"Y tú, Daniel, guarda en secreto las palabras y sella el libro hasta el</a:t>
            </a:r>
            <a:r>
              <a:rPr lang="es-ES" b="1" i="1" u="sng" dirty="0" smtClean="0">
                <a:solidFill>
                  <a:srgbClr val="0070C0"/>
                </a:solidFill>
              </a:rPr>
              <a:t> tiempo del fin</a:t>
            </a:r>
            <a:r>
              <a:rPr lang="es-ES" i="1" dirty="0" smtClean="0"/>
              <a:t>.</a:t>
            </a:r>
            <a:r>
              <a:rPr lang="es-ES" dirty="0" smtClean="0"/>
              <a:t> Muchos correrán de aquí para allá, </a:t>
            </a:r>
            <a:r>
              <a:rPr lang="es-ES" i="1" dirty="0" smtClean="0"/>
              <a:t>y la ciencia se aumentará.</a:t>
            </a:r>
            <a:r>
              <a:rPr lang="es-ES" dirty="0" smtClean="0"/>
              <a:t>“</a:t>
            </a:r>
          </a:p>
          <a:p>
            <a:pPr algn="ctr">
              <a:buNone/>
            </a:pPr>
            <a:endParaRPr lang="es-ES" dirty="0" smtClean="0"/>
          </a:p>
          <a:p>
            <a:pPr algn="ctr">
              <a:buNone/>
            </a:pPr>
            <a:r>
              <a:rPr lang="es-ES" dirty="0" smtClean="0"/>
              <a:t>Note que esta instrucción no se aplica a todo el libro de Daniel, porque una parte del mensaje ya ha sido comprendida, y ha sido una bendición para los creyentes, se aplica a la profecía referente al “</a:t>
            </a:r>
            <a:r>
              <a:rPr lang="es-ES" b="1" dirty="0" smtClean="0">
                <a:solidFill>
                  <a:srgbClr val="0070C0"/>
                </a:solidFill>
              </a:rPr>
              <a:t>tiempo del fin</a:t>
            </a:r>
            <a:r>
              <a:rPr lang="es-ES" dirty="0" smtClean="0"/>
              <a:t>” </a:t>
            </a:r>
            <a:r>
              <a:rPr lang="es-ES" dirty="0" smtClean="0">
                <a:solidFill>
                  <a:srgbClr val="FF0000"/>
                </a:solidFill>
              </a:rPr>
              <a:t>(Léase HA 467, DTG 201). </a:t>
            </a:r>
            <a:endParaRPr lang="es-CO" dirty="0" smtClean="0">
              <a:solidFill>
                <a:srgbClr val="FF0000"/>
              </a:solidFill>
            </a:endParaRPr>
          </a:p>
          <a:p>
            <a:endParaRPr lang="es-CO"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5865515"/>
          </a:xfrm>
          <a:solidFill>
            <a:schemeClr val="accent3">
              <a:lumMod val="20000"/>
              <a:lumOff val="80000"/>
            </a:schemeClr>
          </a:solidFill>
        </p:spPr>
        <p:txBody>
          <a:bodyPr>
            <a:normAutofit fontScale="92500" lnSpcReduction="10000"/>
          </a:bodyPr>
          <a:lstStyle/>
          <a:p>
            <a:pPr>
              <a:buNone/>
            </a:pPr>
            <a:r>
              <a:rPr lang="es-CO" dirty="0" smtClean="0"/>
              <a:t>    Hasta que  llegara ese tiempo no se podría proclamar un mensaje basado en el cumplimiento de estas profecías </a:t>
            </a:r>
            <a:r>
              <a:rPr lang="es-CO" dirty="0" smtClean="0">
                <a:solidFill>
                  <a:srgbClr val="FF0000"/>
                </a:solidFill>
              </a:rPr>
              <a:t>(CS 405).</a:t>
            </a:r>
          </a:p>
          <a:p>
            <a:endParaRPr lang="es-CO" dirty="0" smtClean="0"/>
          </a:p>
          <a:p>
            <a:pPr>
              <a:buNone/>
            </a:pPr>
            <a:r>
              <a:rPr lang="es-CO" dirty="0" smtClean="0"/>
              <a:t>      Muchos “</a:t>
            </a:r>
            <a:r>
              <a:rPr lang="es-CO" b="1" dirty="0" smtClean="0"/>
              <a:t>correrán de aquí para allá</a:t>
            </a:r>
            <a:r>
              <a:rPr lang="es-CO" dirty="0" smtClean="0"/>
              <a:t>”, describe:</a:t>
            </a:r>
          </a:p>
          <a:p>
            <a:pPr marL="514350" indent="-514350">
              <a:buNone/>
            </a:pPr>
            <a:r>
              <a:rPr lang="es-CO" b="1" dirty="0" smtClean="0">
                <a:solidFill>
                  <a:srgbClr val="FF0000"/>
                </a:solidFill>
              </a:rPr>
              <a:t>1)</a:t>
            </a:r>
            <a:r>
              <a:rPr lang="es-CO" dirty="0" smtClean="0"/>
              <a:t>  El acto físico de andar de aquí para allá con rapidez, utilizando los medios de transporte del ultimo siglo.</a:t>
            </a:r>
          </a:p>
          <a:p>
            <a:pPr marL="514350" indent="-514350">
              <a:buNone/>
            </a:pPr>
            <a:r>
              <a:rPr lang="es-CO" b="1" dirty="0" smtClean="0">
                <a:solidFill>
                  <a:srgbClr val="FF0000"/>
                </a:solidFill>
              </a:rPr>
              <a:t>2)</a:t>
            </a:r>
            <a:r>
              <a:rPr lang="es-CO" dirty="0" smtClean="0"/>
              <a:t>  Describe una ferviente investigación de la Biblia, con el resultado de que aumenta el conocimiento sobre las profecías del libro de  Daniel </a:t>
            </a:r>
            <a:r>
              <a:rPr lang="es-CO" dirty="0" smtClean="0">
                <a:solidFill>
                  <a:srgbClr val="FF0000"/>
                </a:solidFill>
              </a:rPr>
              <a:t>(Leer DTG 201; CS 405).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solidFill>
            <a:srgbClr val="92D050"/>
          </a:solidFill>
        </p:spPr>
        <p:txBody>
          <a:bodyPr>
            <a:normAutofit fontScale="77500" lnSpcReduction="20000"/>
          </a:bodyPr>
          <a:lstStyle/>
          <a:p>
            <a:pPr>
              <a:buNone/>
            </a:pPr>
            <a:r>
              <a:rPr lang="es-CO" dirty="0" smtClean="0"/>
              <a:t>    </a:t>
            </a:r>
          </a:p>
          <a:p>
            <a:pPr>
              <a:buNone/>
            </a:pPr>
            <a:r>
              <a:rPr lang="es-CO" dirty="0" smtClean="0"/>
              <a:t>     Con relación al cumplimiento de la profecía muchos “correrán de aquí para allá”. Observe como se cumplió ya para coronar el sexto milenio.</a:t>
            </a:r>
          </a:p>
          <a:p>
            <a:pPr marL="514350" indent="-514350">
              <a:buAutoNum type="arabicParenR"/>
            </a:pPr>
            <a:endParaRPr lang="es-CO" dirty="0" smtClean="0"/>
          </a:p>
          <a:p>
            <a:pPr marL="514350" indent="-514350">
              <a:buAutoNum type="arabicParenR"/>
            </a:pPr>
            <a:r>
              <a:rPr lang="es-CO" dirty="0" smtClean="0"/>
              <a:t>Bicicleta, 1790.</a:t>
            </a:r>
          </a:p>
          <a:p>
            <a:pPr marL="514350" indent="-514350">
              <a:buAutoNum type="arabicParenR"/>
            </a:pPr>
            <a:r>
              <a:rPr lang="es-CO" dirty="0" smtClean="0"/>
              <a:t>El ferrocarril, 1769.</a:t>
            </a:r>
          </a:p>
          <a:p>
            <a:pPr marL="514350" indent="-514350">
              <a:buAutoNum type="arabicParenR"/>
            </a:pPr>
            <a:r>
              <a:rPr lang="es-CO" dirty="0" smtClean="0"/>
              <a:t>El automóvil, 1884.</a:t>
            </a:r>
          </a:p>
          <a:p>
            <a:pPr marL="514350" indent="-514350">
              <a:buAutoNum type="arabicParenR"/>
            </a:pPr>
            <a:r>
              <a:rPr lang="es-CO" dirty="0" smtClean="0"/>
              <a:t>Motocicleta, 1818.</a:t>
            </a:r>
          </a:p>
          <a:p>
            <a:pPr marL="514350" indent="-514350">
              <a:buAutoNum type="arabicParenR"/>
            </a:pPr>
            <a:r>
              <a:rPr lang="es-CO" dirty="0" smtClean="0"/>
              <a:t>Autobús, 1831.</a:t>
            </a:r>
          </a:p>
          <a:p>
            <a:pPr marL="514350" indent="-514350">
              <a:buAutoNum type="arabicParenR"/>
            </a:pPr>
            <a:r>
              <a:rPr lang="es-CO" dirty="0" smtClean="0"/>
              <a:t>El avión en 1903.</a:t>
            </a:r>
          </a:p>
          <a:p>
            <a:pPr marL="514350" indent="-514350">
              <a:buNone/>
            </a:pPr>
            <a:r>
              <a:rPr lang="es-CO" dirty="0" smtClean="0"/>
              <a:t>    </a:t>
            </a:r>
          </a:p>
          <a:p>
            <a:pPr marL="514350" indent="-514350">
              <a:buNone/>
            </a:pPr>
            <a:r>
              <a:rPr lang="es-CO" dirty="0" smtClean="0"/>
              <a:t>      La Biblia de Jerusalén traduce el texto de Daniel así: “Muchos andarán </a:t>
            </a:r>
            <a:r>
              <a:rPr lang="es-CO" b="1" dirty="0" smtClean="0">
                <a:solidFill>
                  <a:srgbClr val="0070C0"/>
                </a:solidFill>
              </a:rPr>
              <a:t>errantes </a:t>
            </a:r>
            <a:r>
              <a:rPr lang="es-CO" dirty="0" smtClean="0"/>
              <a:t>acá y allá, y la </a:t>
            </a:r>
            <a:r>
              <a:rPr lang="es-CO" b="1" dirty="0" smtClean="0">
                <a:solidFill>
                  <a:srgbClr val="0070C0"/>
                </a:solidFill>
              </a:rPr>
              <a:t>iniquidad aumentará</a:t>
            </a:r>
            <a:r>
              <a:rPr lang="es-CO" dirty="0" smtClean="0"/>
              <a:t>”.</a:t>
            </a:r>
          </a:p>
          <a:p>
            <a:pPr marL="514350" indent="-514350">
              <a:buAutoNum type="arabicParenR"/>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to="" calcmode="lin" valueType="num">
                                      <p:cBhvr>
                                        <p:cTn id="37" dur="1" fill="hold"/>
                                        <p:tgtEl>
                                          <p:spTgt spid="3">
                                            <p:txEl>
                                              <p:pRg st="7" end="7"/>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 to="" calcmode="lin" valueType="num">
                                      <p:cBhvr>
                                        <p:cTn id="42" dur="1" fill="hold"/>
                                        <p:tgtEl>
                                          <p:spTgt spid="3">
                                            <p:txEl>
                                              <p:pRg st="8" end="8"/>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 to="" calcmode="lin" valueType="num">
                                      <p:cBhvr>
                                        <p:cTn id="47" dur="1" fill="hold"/>
                                        <p:tgtEl>
                                          <p:spTgt spid="3">
                                            <p:txEl>
                                              <p:pRg st="10" end="1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68.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264696"/>
          </a:xfrm>
          <a:solidFill>
            <a:srgbClr val="FFFF00"/>
          </a:solidFill>
        </p:spPr>
        <p:txBody>
          <a:bodyPr>
            <a:normAutofit fontScale="85000" lnSpcReduction="20000"/>
          </a:bodyPr>
          <a:lstStyle/>
          <a:p>
            <a:pPr>
              <a:buNone/>
            </a:pPr>
            <a:r>
              <a:rPr lang="es-CO" dirty="0" smtClean="0"/>
              <a:t>     Además el texto dice: “la ciencia aumentará”. </a:t>
            </a:r>
          </a:p>
          <a:p>
            <a:endParaRPr lang="es-CO" dirty="0" smtClean="0"/>
          </a:p>
          <a:p>
            <a:pPr>
              <a:buNone/>
            </a:pPr>
            <a:r>
              <a:rPr lang="es-CO" dirty="0" smtClean="0"/>
              <a:t>     Esta es una consecuencia lógica de la investigación Bíblica, “Escudriñad las Escrituras” dijo Jesús (Juan 5:39).</a:t>
            </a:r>
          </a:p>
          <a:p>
            <a:endParaRPr lang="es-CO" dirty="0" smtClean="0"/>
          </a:p>
          <a:p>
            <a:pPr>
              <a:buNone/>
            </a:pPr>
            <a:r>
              <a:rPr lang="es-CO" dirty="0" smtClean="0"/>
              <a:t>     Cuando el libro sellado sea abierto en el “tiempo del fin”, se aumentará el conocimiento de las verdades contenidas en estas profecías (Lea PR 401-402).</a:t>
            </a:r>
          </a:p>
          <a:p>
            <a:endParaRPr lang="es-CO" dirty="0" smtClean="0"/>
          </a:p>
          <a:p>
            <a:pPr>
              <a:buNone/>
            </a:pPr>
            <a:r>
              <a:rPr lang="es-CO" dirty="0" smtClean="0"/>
              <a:t>     Al final del siglo XVIII y al comienzo del XIX se despertó un nuevo interés en las profecías de Daniel y Apocalipsis. Y es aquí donde precisamente podemos pensar que Dios utiliza los acontecimientos mundiales como el maremoto, el tsunami y por si fuera poco, el peligro de radiación nuclear  del Japón,  para llamar nuestra atención al pronto regreso de Cristo a la tierra por su iglesia.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568952" cy="6192688"/>
          </a:xfrm>
          <a:solidFill>
            <a:schemeClr val="bg1"/>
          </a:solidFill>
        </p:spPr>
        <p:txBody>
          <a:bodyPr>
            <a:normAutofit fontScale="85000" lnSpcReduction="10000"/>
          </a:bodyPr>
          <a:lstStyle/>
          <a:p>
            <a:pPr algn="ctr">
              <a:buNone/>
            </a:pPr>
            <a:r>
              <a:rPr lang="es-ES" dirty="0" smtClean="0"/>
              <a:t>    </a:t>
            </a:r>
            <a:r>
              <a:rPr lang="es-ES" sz="3900" b="1" u="sng" dirty="0" smtClean="0"/>
              <a:t> El segundo libro es Apocalipsis</a:t>
            </a:r>
          </a:p>
          <a:p>
            <a:pPr>
              <a:buNone/>
            </a:pPr>
            <a:r>
              <a:rPr lang="es-ES" dirty="0" smtClean="0"/>
              <a:t>                   </a:t>
            </a:r>
          </a:p>
          <a:p>
            <a:pPr algn="ctr">
              <a:buNone/>
            </a:pPr>
            <a:r>
              <a:rPr lang="es-ES" dirty="0" smtClean="0"/>
              <a:t>                </a:t>
            </a:r>
            <a:r>
              <a:rPr lang="es-ES" sz="3300" b="1" dirty="0" smtClean="0">
                <a:solidFill>
                  <a:srgbClr val="FF0000"/>
                </a:solidFill>
              </a:rPr>
              <a:t>Apocalipsis 1:1, 3</a:t>
            </a:r>
            <a:r>
              <a:rPr lang="es-ES" dirty="0" smtClean="0"/>
              <a:t/>
            </a:r>
            <a:br>
              <a:rPr lang="es-ES" dirty="0" smtClean="0"/>
            </a:br>
            <a:r>
              <a:rPr lang="es-ES" dirty="0" smtClean="0"/>
              <a:t> </a:t>
            </a:r>
            <a:r>
              <a:rPr lang="es-ES" i="1" dirty="0" smtClean="0"/>
              <a:t>"Revelación de Jesucristo,</a:t>
            </a:r>
            <a:r>
              <a:rPr lang="es-ES" dirty="0" smtClean="0"/>
              <a:t> que Dios le dio, </a:t>
            </a:r>
            <a:r>
              <a:rPr lang="es-ES" i="1" dirty="0" smtClean="0"/>
              <a:t>para mostrar a sus siervos las</a:t>
            </a:r>
            <a:r>
              <a:rPr lang="es-ES" b="1" i="1" u="sng" dirty="0" smtClean="0">
                <a:solidFill>
                  <a:srgbClr val="0070C0"/>
                </a:solidFill>
              </a:rPr>
              <a:t> cosas que deben suceder en seguida</a:t>
            </a:r>
            <a:r>
              <a:rPr lang="es-ES" i="1" dirty="0" smtClean="0"/>
              <a:t> .…</a:t>
            </a:r>
            <a:r>
              <a:rPr lang="es-ES" dirty="0" smtClean="0"/>
              <a:t> </a:t>
            </a:r>
            <a:r>
              <a:rPr lang="es-ES" b="1" dirty="0" smtClean="0">
                <a:solidFill>
                  <a:srgbClr val="FF0000"/>
                </a:solidFill>
              </a:rPr>
              <a:t>(3)</a:t>
            </a:r>
            <a:r>
              <a:rPr lang="es-ES" dirty="0" smtClean="0"/>
              <a:t> Bien-aventurado el que lee, y los que oyen las palabras de esta profecía, y guardan las cosas escritas en ella; porque el</a:t>
            </a:r>
            <a:r>
              <a:rPr lang="es-ES" b="1" u="sng" dirty="0" smtClean="0">
                <a:solidFill>
                  <a:srgbClr val="0070C0"/>
                </a:solidFill>
              </a:rPr>
              <a:t> tiempo está cerca.</a:t>
            </a:r>
          </a:p>
          <a:p>
            <a:pPr algn="ctr">
              <a:buNone/>
            </a:pPr>
            <a:endParaRPr lang="es-ES" b="1" u="sng" dirty="0" smtClean="0">
              <a:solidFill>
                <a:srgbClr val="0070C0"/>
              </a:solidFill>
            </a:endParaRPr>
          </a:p>
          <a:p>
            <a:pPr algn="ctr">
              <a:buNone/>
            </a:pPr>
            <a:r>
              <a:rPr lang="es-ES" dirty="0" smtClean="0"/>
              <a:t>Note que Dios le ordena a Daniel: “</a:t>
            </a:r>
            <a:r>
              <a:rPr lang="es-ES" i="1" dirty="0" smtClean="0"/>
              <a:t>guarda en secreto las palabras y sella el libro hasta el</a:t>
            </a:r>
            <a:r>
              <a:rPr lang="es-ES" b="1" i="1" u="sng" dirty="0" smtClean="0">
                <a:solidFill>
                  <a:srgbClr val="0070C0"/>
                </a:solidFill>
              </a:rPr>
              <a:t> tiempo del fin”.</a:t>
            </a:r>
            <a:r>
              <a:rPr lang="es-ES" i="1" dirty="0" smtClean="0"/>
              <a:t> Pero aquí no se le ordena a Juan que haga lo mismo, por el contario le dice:</a:t>
            </a:r>
            <a:r>
              <a:rPr lang="es-ES" dirty="0" smtClean="0"/>
              <a:t> “</a:t>
            </a:r>
            <a:r>
              <a:rPr lang="es-ES" b="1" dirty="0" smtClean="0"/>
              <a:t>Bien-aventurado el que lee, y los que oyen las palabras de esta profecía, y guardan las cosas escritas en ella; porque el</a:t>
            </a:r>
            <a:r>
              <a:rPr lang="es-ES" b="1" dirty="0" smtClean="0">
                <a:solidFill>
                  <a:srgbClr val="0070C0"/>
                </a:solidFill>
              </a:rPr>
              <a:t> </a:t>
            </a:r>
            <a:r>
              <a:rPr lang="es-ES" b="1" u="sng" dirty="0" smtClean="0">
                <a:solidFill>
                  <a:srgbClr val="0070C0"/>
                </a:solidFill>
              </a:rPr>
              <a:t>tiempo está cerca</a:t>
            </a:r>
            <a:endParaRPr lang="es-ES"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7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568952" cy="6264696"/>
          </a:xfrm>
          <a:solidFill>
            <a:schemeClr val="accent3">
              <a:lumMod val="20000"/>
              <a:lumOff val="80000"/>
            </a:schemeClr>
          </a:solidFill>
        </p:spPr>
        <p:txBody>
          <a:bodyPr>
            <a:normAutofit fontScale="92500" lnSpcReduction="20000"/>
          </a:bodyPr>
          <a:lstStyle/>
          <a:p>
            <a:pPr>
              <a:buNone/>
            </a:pPr>
            <a:r>
              <a:rPr lang="es-ES" dirty="0" smtClean="0"/>
              <a:t>    </a:t>
            </a:r>
          </a:p>
          <a:p>
            <a:pPr>
              <a:buNone/>
            </a:pPr>
            <a:r>
              <a:rPr lang="es-ES" dirty="0" smtClean="0"/>
              <a:t>El libro de Daniel escrito aproximadamente 536 años a.C. en el Antiguo Testamento y el libro del Apocalipsis escrito en el año 96 d.C. en el Nuevo Testamento, nos hacen un llamado tierno, de un Padre que nos ama, diciendo:</a:t>
            </a:r>
          </a:p>
          <a:p>
            <a:pPr>
              <a:buNone/>
            </a:pPr>
            <a:endParaRPr lang="es-ES" b="1" dirty="0" smtClean="0">
              <a:solidFill>
                <a:srgbClr val="FF0000"/>
              </a:solidFill>
            </a:endParaRPr>
          </a:p>
          <a:p>
            <a:pPr>
              <a:buNone/>
            </a:pPr>
            <a:r>
              <a:rPr lang="es-ES" b="1" dirty="0" smtClean="0">
                <a:solidFill>
                  <a:srgbClr val="FF0000"/>
                </a:solidFill>
              </a:rPr>
              <a:t>1)</a:t>
            </a:r>
            <a:r>
              <a:rPr lang="es-ES" dirty="0" smtClean="0"/>
              <a:t> “Bien-aventurado el que</a:t>
            </a:r>
            <a:r>
              <a:rPr lang="es-ES" b="1" dirty="0" smtClean="0"/>
              <a:t> </a:t>
            </a:r>
            <a:r>
              <a:rPr lang="es-ES" b="1" u="sng" dirty="0" smtClean="0">
                <a:solidFill>
                  <a:srgbClr val="0070C0"/>
                </a:solidFill>
              </a:rPr>
              <a:t>lee</a:t>
            </a:r>
            <a:r>
              <a:rPr lang="es-ES" b="1" dirty="0" smtClean="0"/>
              <a:t>.</a:t>
            </a:r>
          </a:p>
          <a:p>
            <a:pPr marL="514350" indent="-514350">
              <a:buNone/>
            </a:pPr>
            <a:r>
              <a:rPr lang="es-ES" b="1" dirty="0" smtClean="0">
                <a:solidFill>
                  <a:srgbClr val="FF0000"/>
                </a:solidFill>
              </a:rPr>
              <a:t>2)</a:t>
            </a:r>
            <a:r>
              <a:rPr lang="es-ES" b="1" dirty="0" smtClean="0"/>
              <a:t> </a:t>
            </a:r>
            <a:r>
              <a:rPr lang="es-ES" dirty="0" smtClean="0"/>
              <a:t>Y (bienaventurados) los que</a:t>
            </a:r>
            <a:r>
              <a:rPr lang="es-ES" b="1" dirty="0" smtClean="0"/>
              <a:t> </a:t>
            </a:r>
            <a:r>
              <a:rPr lang="es-ES" b="1" u="sng" dirty="0" smtClean="0">
                <a:solidFill>
                  <a:srgbClr val="0070C0"/>
                </a:solidFill>
              </a:rPr>
              <a:t>oyen</a:t>
            </a:r>
            <a:r>
              <a:rPr lang="es-ES" b="1" dirty="0" smtClean="0"/>
              <a:t> </a:t>
            </a:r>
            <a:r>
              <a:rPr lang="es-ES" dirty="0" smtClean="0"/>
              <a:t>las palabras de esta profecía.</a:t>
            </a:r>
          </a:p>
          <a:p>
            <a:pPr marL="514350" indent="-514350">
              <a:buNone/>
            </a:pPr>
            <a:r>
              <a:rPr lang="es-ES" b="1" dirty="0" smtClean="0">
                <a:solidFill>
                  <a:srgbClr val="FF0000"/>
                </a:solidFill>
              </a:rPr>
              <a:t>3)</a:t>
            </a:r>
            <a:r>
              <a:rPr lang="es-ES" b="1" dirty="0" smtClean="0"/>
              <a:t> </a:t>
            </a:r>
            <a:r>
              <a:rPr lang="es-ES" dirty="0" smtClean="0"/>
              <a:t>Y (bienaventurados) los que</a:t>
            </a:r>
            <a:r>
              <a:rPr lang="es-ES" b="1" dirty="0" smtClean="0"/>
              <a:t> </a:t>
            </a:r>
            <a:r>
              <a:rPr lang="es-ES" b="1" u="sng" dirty="0" smtClean="0">
                <a:solidFill>
                  <a:srgbClr val="0070C0"/>
                </a:solidFill>
              </a:rPr>
              <a:t>guardan</a:t>
            </a:r>
            <a:r>
              <a:rPr lang="es-ES" b="1" dirty="0" smtClean="0"/>
              <a:t> </a:t>
            </a:r>
            <a:r>
              <a:rPr lang="es-ES" dirty="0" smtClean="0"/>
              <a:t>las cosas escritas en ella; porque el</a:t>
            </a:r>
            <a:r>
              <a:rPr lang="es-ES" b="1" dirty="0" smtClean="0">
                <a:solidFill>
                  <a:srgbClr val="0070C0"/>
                </a:solidFill>
              </a:rPr>
              <a:t> </a:t>
            </a:r>
            <a:r>
              <a:rPr lang="es-ES" b="1" u="sng" dirty="0" smtClean="0">
                <a:solidFill>
                  <a:srgbClr val="0070C0"/>
                </a:solidFill>
              </a:rPr>
              <a:t>tiempo está cerca</a:t>
            </a:r>
          </a:p>
          <a:p>
            <a:pPr marL="514350" indent="-514350">
              <a:buNone/>
            </a:pPr>
            <a:endParaRPr lang="es-ES" b="1" u="sng" dirty="0" smtClean="0">
              <a:solidFill>
                <a:srgbClr val="0070C0"/>
              </a:solidFill>
            </a:endParaRPr>
          </a:p>
          <a:p>
            <a:pPr marL="514350" indent="-514350">
              <a:buNone/>
            </a:pPr>
            <a:r>
              <a:rPr lang="es-ES" b="1" dirty="0" smtClean="0">
                <a:solidFill>
                  <a:srgbClr val="FF0000"/>
                </a:solidFill>
              </a:rPr>
              <a:t>            </a:t>
            </a: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to="" calcmode="lin" valueType="num">
                                      <p:cBhvr>
                                        <p:cTn id="32"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92500" lnSpcReduction="10000"/>
          </a:bodyPr>
          <a:lstStyle/>
          <a:p>
            <a:pPr marL="514350" indent="-514350">
              <a:buNone/>
            </a:pPr>
            <a:r>
              <a:rPr lang="es-ES" b="1" dirty="0" smtClean="0">
                <a:solidFill>
                  <a:srgbClr val="FF0000"/>
                </a:solidFill>
              </a:rPr>
              <a:t> </a:t>
            </a:r>
            <a:r>
              <a:rPr lang="es-ES" b="1" dirty="0" smtClean="0">
                <a:solidFill>
                  <a:srgbClr val="FF0000"/>
                </a:solidFill>
              </a:rPr>
              <a:t>           </a:t>
            </a:r>
          </a:p>
          <a:p>
            <a:pPr marL="514350" indent="-514350">
              <a:buNone/>
            </a:pPr>
            <a:r>
              <a:rPr lang="es-ES" b="1" dirty="0" smtClean="0">
                <a:solidFill>
                  <a:srgbClr val="FF0000"/>
                </a:solidFill>
              </a:rPr>
              <a:t> </a:t>
            </a:r>
            <a:r>
              <a:rPr lang="es-ES" b="1" dirty="0" smtClean="0">
                <a:solidFill>
                  <a:srgbClr val="FF0000"/>
                </a:solidFill>
              </a:rPr>
              <a:t>          </a:t>
            </a:r>
            <a:r>
              <a:rPr lang="es-ES" b="1" u="sng" dirty="0" smtClean="0">
                <a:solidFill>
                  <a:srgbClr val="FF0000"/>
                </a:solidFill>
              </a:rPr>
              <a:t>¿</a:t>
            </a:r>
            <a:r>
              <a:rPr lang="es-ES" b="1" u="sng" dirty="0" smtClean="0">
                <a:solidFill>
                  <a:srgbClr val="FF0000"/>
                </a:solidFill>
              </a:rPr>
              <a:t>Para usted qué es más importante?</a:t>
            </a:r>
          </a:p>
          <a:p>
            <a:pPr marL="514350" indent="-514350">
              <a:buNone/>
            </a:pPr>
            <a:r>
              <a:rPr lang="es-ES" b="1" dirty="0" smtClean="0">
                <a:solidFill>
                  <a:srgbClr val="FF0000"/>
                </a:solidFill>
              </a:rPr>
              <a:t>                    </a:t>
            </a:r>
            <a:r>
              <a:rPr lang="es-ES" b="1" dirty="0" smtClean="0">
                <a:solidFill>
                  <a:srgbClr val="FF0000"/>
                </a:solidFill>
              </a:rPr>
              <a:t>¿</a:t>
            </a:r>
            <a:r>
              <a:rPr lang="es-ES" b="1" dirty="0" smtClean="0">
                <a:solidFill>
                  <a:srgbClr val="FF0000"/>
                </a:solidFill>
              </a:rPr>
              <a:t>Leer, escuchar o guardar</a:t>
            </a:r>
            <a:r>
              <a:rPr lang="es-ES" b="1" dirty="0" smtClean="0">
                <a:solidFill>
                  <a:srgbClr val="FF0000"/>
                </a:solidFill>
              </a:rPr>
              <a:t>?</a:t>
            </a:r>
          </a:p>
          <a:p>
            <a:pPr marL="514350" indent="-514350">
              <a:buNone/>
            </a:pPr>
            <a:endParaRPr lang="es-ES" b="1" dirty="0" smtClean="0">
              <a:solidFill>
                <a:srgbClr val="FF0000"/>
              </a:solidFill>
            </a:endParaRPr>
          </a:p>
          <a:p>
            <a:pPr marL="514350" indent="-514350" algn="ctr">
              <a:buNone/>
            </a:pPr>
            <a:r>
              <a:rPr lang="es-ES" b="1" dirty="0" smtClean="0">
                <a:solidFill>
                  <a:srgbClr val="FF0000"/>
                </a:solidFill>
              </a:rPr>
              <a:t>    ¿Qué pasará si usted es uno de los que se conforma solamente con “leer” o “escuchar” hablar de la Palabra de Dios, sin “</a:t>
            </a:r>
            <a:r>
              <a:rPr lang="es-ES" b="1" u="sng" dirty="0" smtClean="0">
                <a:solidFill>
                  <a:srgbClr val="FF0000"/>
                </a:solidFill>
              </a:rPr>
              <a:t>guardan </a:t>
            </a:r>
            <a:r>
              <a:rPr lang="es-ES" b="1" u="sng" dirty="0" smtClean="0">
                <a:solidFill>
                  <a:srgbClr val="FF0000"/>
                </a:solidFill>
              </a:rPr>
              <a:t>las cosas escritas en </a:t>
            </a:r>
            <a:r>
              <a:rPr lang="es-ES" b="1" u="sng" dirty="0" smtClean="0">
                <a:solidFill>
                  <a:srgbClr val="FF0000"/>
                </a:solidFill>
              </a:rPr>
              <a:t>ella</a:t>
            </a:r>
            <a:r>
              <a:rPr lang="es-ES" b="1" dirty="0" smtClean="0">
                <a:solidFill>
                  <a:srgbClr val="FF0000"/>
                </a:solidFill>
              </a:rPr>
              <a:t>”?</a:t>
            </a:r>
          </a:p>
          <a:p>
            <a:pPr marL="514350" indent="-514350" algn="ctr">
              <a:buNone/>
            </a:pPr>
            <a:endParaRPr lang="es-ES" b="1" dirty="0" smtClean="0">
              <a:solidFill>
                <a:srgbClr val="FF0000"/>
              </a:solidFill>
            </a:endParaRPr>
          </a:p>
          <a:p>
            <a:pPr marL="514350" indent="-514350" algn="ctr">
              <a:buNone/>
            </a:pPr>
            <a:r>
              <a:rPr lang="es-ES" b="1" dirty="0" smtClean="0">
                <a:solidFill>
                  <a:srgbClr val="FF0000"/>
                </a:solidFill>
              </a:rPr>
              <a:t>Note que Dios exige las tres cosas: “Leer”, “oyen” y Guardan”.  </a:t>
            </a:r>
            <a:r>
              <a:rPr lang="es-ES" b="1" dirty="0" smtClean="0">
                <a:solidFill>
                  <a:srgbClr val="FF0000"/>
                </a:solidFill>
              </a:rPr>
              <a:t/>
            </a:r>
            <a:br>
              <a:rPr lang="es-ES" b="1" dirty="0" smtClean="0">
                <a:solidFill>
                  <a:srgbClr val="FF0000"/>
                </a:solidFill>
              </a:rPr>
            </a:br>
            <a:endParaRPr lang="es-CO" b="1" dirty="0" smtClean="0">
              <a:solidFill>
                <a:srgbClr val="FF0000"/>
              </a:solidFill>
            </a:endParaRP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 to="" calcmode="lin" valueType="num">
                                      <p:cBhvr>
                                        <p:cTn id="2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6"/>
            <a:ext cx="8229600" cy="5073427"/>
          </a:xfrm>
          <a:solidFill>
            <a:schemeClr val="accent2">
              <a:lumMod val="20000"/>
              <a:lumOff val="80000"/>
            </a:schemeClr>
          </a:solidFill>
        </p:spPr>
        <p:txBody>
          <a:bodyPr/>
          <a:lstStyle/>
          <a:p>
            <a:pPr algn="ctr"/>
            <a:endParaRPr lang="es-CO" dirty="0" smtClean="0"/>
          </a:p>
          <a:p>
            <a:pPr algn="ctr"/>
            <a:endParaRPr lang="es-CO" dirty="0" smtClean="0"/>
          </a:p>
          <a:p>
            <a:pPr algn="ctr">
              <a:buNone/>
            </a:pPr>
            <a:r>
              <a:rPr lang="es-CO" dirty="0" smtClean="0"/>
              <a:t>    Si usted se conforma con solamente leer o oír hablar de la Palabra de Dios, y dice: “</a:t>
            </a:r>
            <a:r>
              <a:rPr lang="es-CO" b="1" dirty="0" smtClean="0"/>
              <a:t>si, esa es la verdad, hay que aceptar a Jesús como el Salvador, hay que guardar el sábado porque Dios lo ordena</a:t>
            </a:r>
            <a:r>
              <a:rPr lang="es-CO" dirty="0" smtClean="0"/>
              <a:t>”, pero si usted no se decide a obedecer, </a:t>
            </a:r>
            <a:r>
              <a:rPr lang="es-CO" b="1" u="sng" dirty="0" smtClean="0">
                <a:solidFill>
                  <a:srgbClr val="0070C0"/>
                </a:solidFill>
              </a:rPr>
              <a:t>sencillamente se va a perder</a:t>
            </a:r>
            <a:r>
              <a:rPr lang="es-CO" dirty="0" smtClean="0"/>
              <a:t>.</a:t>
            </a:r>
            <a:endParaRPr lang="es-CO" dirty="0"/>
          </a:p>
        </p:txBody>
      </p:sp>
    </p:spTree>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264696"/>
          </a:xfrm>
          <a:solidFill>
            <a:schemeClr val="accent3">
              <a:lumMod val="20000"/>
              <a:lumOff val="80000"/>
            </a:schemeClr>
          </a:solidFill>
        </p:spPr>
        <p:txBody>
          <a:bodyPr>
            <a:normAutofit fontScale="77500" lnSpcReduction="20000"/>
          </a:bodyPr>
          <a:lstStyle/>
          <a:p>
            <a:pPr algn="ctr">
              <a:buNone/>
            </a:pPr>
            <a:r>
              <a:rPr lang="es-ES" b="1" i="1" dirty="0" smtClean="0"/>
              <a:t>   </a:t>
            </a:r>
          </a:p>
          <a:p>
            <a:pPr algn="ctr">
              <a:buNone/>
            </a:pPr>
            <a:r>
              <a:rPr lang="es-ES" b="1" i="1" dirty="0" smtClean="0"/>
              <a:t> </a:t>
            </a:r>
            <a:r>
              <a:rPr lang="es-ES" sz="3800" b="1" i="1" dirty="0" smtClean="0">
                <a:solidFill>
                  <a:srgbClr val="FF0000"/>
                </a:solidFill>
              </a:rPr>
              <a:t>¿Qué tuvo que decir Jesús con respecto a las profecías de Daniel y los eventos finales?</a:t>
            </a:r>
            <a:br>
              <a:rPr lang="es-ES" sz="3800" b="1" i="1" dirty="0" smtClean="0">
                <a:solidFill>
                  <a:srgbClr val="FF0000"/>
                </a:solidFill>
              </a:rPr>
            </a:br>
            <a:r>
              <a:rPr lang="es-ES" dirty="0" smtClean="0"/>
              <a:t> </a:t>
            </a:r>
          </a:p>
          <a:p>
            <a:pPr algn="ctr">
              <a:buNone/>
            </a:pPr>
            <a:r>
              <a:rPr lang="es-ES" b="1" dirty="0" smtClean="0">
                <a:solidFill>
                  <a:srgbClr val="FF0000"/>
                </a:solidFill>
              </a:rPr>
              <a:t>Mateo 24:15, 16, 21, 23, 24 </a:t>
            </a:r>
          </a:p>
          <a:p>
            <a:pPr algn="ctr">
              <a:buNone/>
            </a:pPr>
            <a:endParaRPr lang="es-ES" i="1" dirty="0" smtClean="0"/>
          </a:p>
          <a:p>
            <a:pPr algn="ctr">
              <a:buNone/>
            </a:pPr>
            <a:r>
              <a:rPr lang="es-ES" i="1" dirty="0" smtClean="0"/>
              <a:t>     "Por tanto, cuando veáis en el lugar santo la abominación de la desolación, anunciada por medio del profeta Daniel</a:t>
            </a:r>
            <a:r>
              <a:rPr lang="es-ES" dirty="0" smtClean="0"/>
              <a:t> (el que lea, entienda), </a:t>
            </a:r>
            <a:r>
              <a:rPr lang="es-ES" b="1" dirty="0" smtClean="0">
                <a:solidFill>
                  <a:srgbClr val="FF0000"/>
                </a:solidFill>
              </a:rPr>
              <a:t>(16)</a:t>
            </a:r>
            <a:r>
              <a:rPr lang="es-ES" dirty="0" smtClean="0"/>
              <a:t> entonces los que estén en Judea, huyan a los montes.... </a:t>
            </a:r>
            <a:r>
              <a:rPr lang="es-ES" b="1" dirty="0" smtClean="0">
                <a:solidFill>
                  <a:srgbClr val="FF0000"/>
                </a:solidFill>
              </a:rPr>
              <a:t>(21)</a:t>
            </a:r>
            <a:r>
              <a:rPr lang="es-ES" dirty="0" smtClean="0"/>
              <a:t> </a:t>
            </a:r>
            <a:r>
              <a:rPr lang="es-ES" i="1" dirty="0" smtClean="0"/>
              <a:t>Porque habrá entonces gran tribulación,</a:t>
            </a:r>
            <a:r>
              <a:rPr lang="es-ES" dirty="0" smtClean="0"/>
              <a:t> cual no la ha habido desde el principio del mundo hasta ahora, ni la habrá jamás .…</a:t>
            </a:r>
            <a:r>
              <a:rPr lang="es-ES" b="1" dirty="0" smtClean="0">
                <a:solidFill>
                  <a:srgbClr val="FF0000"/>
                </a:solidFill>
              </a:rPr>
              <a:t>(23)</a:t>
            </a:r>
            <a:r>
              <a:rPr lang="es-ES" dirty="0" smtClean="0"/>
              <a:t>  Entonces, si alguno os dice: Mirad, aquí está el Cristo, o mirad, allí está, no lo creáis. </a:t>
            </a:r>
            <a:r>
              <a:rPr lang="es-ES" b="1" dirty="0" smtClean="0">
                <a:solidFill>
                  <a:srgbClr val="FF0000"/>
                </a:solidFill>
              </a:rPr>
              <a:t>(24)</a:t>
            </a:r>
            <a:r>
              <a:rPr lang="es-ES" dirty="0" smtClean="0"/>
              <a:t> Porque se levantarán falsos Cristos, y falsos profetas, y harán grandes señales y prodigios, hasta el punto de engañar, si fuera posible, aun a los </a:t>
            </a:r>
            <a:r>
              <a:rPr lang="es-ES" b="1" u="sng" dirty="0" smtClean="0">
                <a:solidFill>
                  <a:srgbClr val="0070C0"/>
                </a:solidFill>
              </a:rPr>
              <a:t>escogidos.</a:t>
            </a:r>
            <a:r>
              <a:rPr lang="es-ES" dirty="0" smtClean="0"/>
              <a:t>" </a:t>
            </a:r>
            <a:br>
              <a:rPr lang="es-ES" dirty="0" smtClean="0"/>
            </a:br>
            <a:r>
              <a:rPr lang="es-ES" dirty="0" smtClean="0"/>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92500" lnSpcReduction="10000"/>
          </a:bodyPr>
          <a:lstStyle/>
          <a:p>
            <a:pPr algn="ctr">
              <a:buNone/>
            </a:pPr>
            <a:r>
              <a:rPr lang="es-ES" b="1" i="1" dirty="0" smtClean="0"/>
              <a:t>    </a:t>
            </a:r>
            <a:r>
              <a:rPr lang="es-ES" b="1" i="1" dirty="0" smtClean="0">
                <a:solidFill>
                  <a:srgbClr val="FF0000"/>
                </a:solidFill>
              </a:rPr>
              <a:t>¿Qué mensaje especial encontrado en el libro del Apocalipsis, será predicado al mundo entero justo antes del regreso de Jesucristo?</a:t>
            </a:r>
            <a:br>
              <a:rPr lang="es-ES" b="1" i="1" dirty="0" smtClean="0">
                <a:solidFill>
                  <a:srgbClr val="FF0000"/>
                </a:solidFill>
              </a:rPr>
            </a:br>
            <a:endParaRPr lang="es-ES" b="1" i="1" dirty="0" smtClean="0">
              <a:solidFill>
                <a:srgbClr val="FF0000"/>
              </a:solidFill>
            </a:endParaRPr>
          </a:p>
          <a:p>
            <a:pPr algn="ctr">
              <a:buNone/>
            </a:pPr>
            <a:r>
              <a:rPr lang="es-ES" dirty="0" smtClean="0"/>
              <a:t>     </a:t>
            </a:r>
            <a:r>
              <a:rPr lang="es-ES" sz="3500" b="1" dirty="0" smtClean="0">
                <a:solidFill>
                  <a:srgbClr val="FF0000"/>
                </a:solidFill>
              </a:rPr>
              <a:t>Apocalipsis 14:6, 7</a:t>
            </a:r>
            <a:br>
              <a:rPr lang="es-ES" sz="3500" b="1" dirty="0" smtClean="0">
                <a:solidFill>
                  <a:srgbClr val="FF0000"/>
                </a:solidFill>
              </a:rPr>
            </a:br>
            <a:r>
              <a:rPr lang="es-ES" dirty="0" smtClean="0"/>
              <a:t>"Vi volar por en medio del cielo a otro ángel, que </a:t>
            </a:r>
            <a:r>
              <a:rPr lang="es-ES" i="1" dirty="0" smtClean="0"/>
              <a:t>tenía </a:t>
            </a:r>
            <a:r>
              <a:rPr lang="es-ES" b="1" i="1" u="sng" dirty="0" smtClean="0">
                <a:solidFill>
                  <a:srgbClr val="0070C0"/>
                </a:solidFill>
              </a:rPr>
              <a:t>el </a:t>
            </a:r>
            <a:r>
              <a:rPr lang="es-ES" i="1" dirty="0" smtClean="0"/>
              <a:t>evangelio eterno para predicarlo a los que habitan sobre la tierra, a toda nación, tribu, lengua y pueblo, diciendo a gran voz: Temed a Dios, y dadle gloria, porque la hora de su juicio ha llegado;</a:t>
            </a:r>
            <a:r>
              <a:rPr lang="es-ES" dirty="0" smtClean="0"/>
              <a:t> y adorad a aquel que hizo el cielo y la tierra, el mar y las fuentes de las aguas." </a:t>
            </a:r>
            <a:br>
              <a:rPr lang="es-ES"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5.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lumMod val="85000"/>
            </a:schemeClr>
          </a:solidFill>
        </p:spPr>
        <p:txBody>
          <a:bodyPr>
            <a:normAutofit fontScale="92500" lnSpcReduction="20000"/>
          </a:bodyPr>
          <a:lstStyle/>
          <a:p>
            <a:pPr algn="ctr">
              <a:buNone/>
            </a:pPr>
            <a:r>
              <a:rPr lang="es-CO" dirty="0" smtClean="0"/>
              <a:t>    Antes de la destrucción de este mundo </a:t>
            </a:r>
            <a:r>
              <a:rPr lang="es-CO" dirty="0" smtClean="0">
                <a:solidFill>
                  <a:srgbClr val="FF0000"/>
                </a:solidFill>
              </a:rPr>
              <a:t>Apocalipsis14:6</a:t>
            </a:r>
            <a:r>
              <a:rPr lang="es-CO" dirty="0" smtClean="0"/>
              <a:t>, nos señala a un ángel volando por en medio del cielo, lo que indica el alcance mundial de la obra y su mensaje. Su obra crece y se desarrolla hasta que la ve y la oye toda la humanidad.</a:t>
            </a:r>
          </a:p>
          <a:p>
            <a:pPr>
              <a:buNone/>
            </a:pPr>
            <a:endParaRPr lang="es-CO" dirty="0" smtClean="0"/>
          </a:p>
          <a:p>
            <a:pPr>
              <a:buNone/>
            </a:pPr>
            <a:r>
              <a:rPr lang="es-CO" dirty="0" smtClean="0"/>
              <a:t>           </a:t>
            </a:r>
            <a:r>
              <a:rPr lang="es-CO" sz="3500" b="1" u="sng" dirty="0" smtClean="0">
                <a:solidFill>
                  <a:srgbClr val="FF0000"/>
                </a:solidFill>
              </a:rPr>
              <a:t>¿A quién representa este ángel?</a:t>
            </a:r>
          </a:p>
          <a:p>
            <a:pPr>
              <a:buNone/>
            </a:pPr>
            <a:endParaRPr lang="es-CO" dirty="0" smtClean="0"/>
          </a:p>
          <a:p>
            <a:pPr algn="ctr">
              <a:buNone/>
            </a:pPr>
            <a:r>
              <a:rPr lang="es-CO" dirty="0" smtClean="0"/>
              <a:t>    El ángel representa a los</a:t>
            </a:r>
            <a:r>
              <a:rPr lang="es-CO" sz="3000" b="1" u="sng" dirty="0" smtClean="0">
                <a:solidFill>
                  <a:srgbClr val="0070C0"/>
                </a:solidFill>
              </a:rPr>
              <a:t> </a:t>
            </a:r>
            <a:r>
              <a:rPr lang="es-CO" sz="3000" b="1" u="sng" dirty="0" smtClean="0">
                <a:solidFill>
                  <a:srgbClr val="0070C0"/>
                </a:solidFill>
              </a:rPr>
              <a:t>santos que guardan los Mandamientos de Dios (Apoc.14:12), estos estarán ocupados </a:t>
            </a:r>
            <a:r>
              <a:rPr lang="es-CO" sz="3000" b="1" u="sng" dirty="0" smtClean="0">
                <a:solidFill>
                  <a:srgbClr val="0070C0"/>
                </a:solidFill>
              </a:rPr>
              <a:t>en la tarea de proclamar el Evangelio eterno</a:t>
            </a:r>
            <a:r>
              <a:rPr lang="es-CO" dirty="0" smtClean="0"/>
              <a:t>, haciendo énfasis en cuanto a que la “</a:t>
            </a:r>
            <a:r>
              <a:rPr lang="es-CO" b="1" dirty="0" smtClean="0"/>
              <a:t>hora de su juicio ha llegado</a:t>
            </a:r>
            <a:r>
              <a:rPr lang="es-CO" dirty="0" smtClean="0"/>
              <a:t>”.</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b="1" i="1" dirty="0" smtClean="0"/>
              <a:t>¿En qué consiste el Evangelio eterno?</a:t>
            </a:r>
            <a:endParaRPr lang="es-CO" b="1" i="1" dirty="0"/>
          </a:p>
        </p:txBody>
      </p:sp>
      <p:sp>
        <p:nvSpPr>
          <p:cNvPr id="3" name="2 Marcador de contenido"/>
          <p:cNvSpPr>
            <a:spLocks noGrp="1"/>
          </p:cNvSpPr>
          <p:nvPr>
            <p:ph idx="1"/>
          </p:nvPr>
        </p:nvSpPr>
        <p:spPr>
          <a:solidFill>
            <a:srgbClr val="92D050"/>
          </a:solidFill>
        </p:spPr>
        <p:txBody>
          <a:bodyPr>
            <a:normAutofit fontScale="92500" lnSpcReduction="10000"/>
          </a:bodyPr>
          <a:lstStyle/>
          <a:p>
            <a:pPr algn="ctr">
              <a:buNone/>
            </a:pPr>
            <a:r>
              <a:rPr lang="es-CO" dirty="0" smtClean="0"/>
              <a:t>    Sin lugar a dudas, el Evangelio eterno es el Evangelio de la gracia de Dios, pues no hay sino un solo Evangelio para salvar a la humanidad, por el fue salvo Adán y continuará hasta que haya gente que salvar</a:t>
            </a:r>
            <a:r>
              <a:rPr lang="es-CO" dirty="0" smtClean="0">
                <a:solidFill>
                  <a:srgbClr val="FF0000"/>
                </a:solidFill>
              </a:rPr>
              <a:t> (Léase Juan 3:16).</a:t>
            </a:r>
          </a:p>
          <a:p>
            <a:pPr>
              <a:buNone/>
            </a:pPr>
            <a:endParaRPr lang="es-CO" dirty="0" smtClean="0"/>
          </a:p>
          <a:p>
            <a:pPr algn="ctr">
              <a:buNone/>
            </a:pPr>
            <a:r>
              <a:rPr lang="es-CO" dirty="0" smtClean="0"/>
              <a:t>    Por eso dice la Escritura: “En ningún otro hay salvación, porque no hay otro Nombre bajo el cielo, dado a los hombres, en que podamos ser salvos”</a:t>
            </a:r>
            <a:r>
              <a:rPr lang="es-CO" dirty="0" smtClean="0">
                <a:solidFill>
                  <a:srgbClr val="FF0000"/>
                </a:solidFill>
              </a:rPr>
              <a:t> (Hechos 5:12).</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diamond(in)">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77.xml><?xml version="1.0" encoding="utf-8"?>
<p:sld xmlns:a="http://schemas.openxmlformats.org/drawingml/2006/main" xmlns:r="http://schemas.openxmlformats.org/officeDocument/2006/relationships" xmlns:p="http://schemas.openxmlformats.org/presentationml/2006/main" showMasterSp="0">
  <p:cSld>
    <p:bg>
      <p:bgPr>
        <a:solidFill>
          <a:srgbClr val="00B0F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rgbClr val="FFFF00"/>
          </a:solidFill>
        </p:spPr>
        <p:txBody>
          <a:bodyPr>
            <a:normAutofit fontScale="92500" lnSpcReduction="20000"/>
          </a:bodyPr>
          <a:lstStyle/>
          <a:p>
            <a:pPr algn="ctr">
              <a:buNone/>
            </a:pPr>
            <a:r>
              <a:rPr lang="es-ES" b="1" i="1" dirty="0" smtClean="0"/>
              <a:t>  </a:t>
            </a:r>
            <a:r>
              <a:rPr lang="es-ES" sz="3900" b="1" i="1" dirty="0" smtClean="0">
                <a:solidFill>
                  <a:srgbClr val="FF0000"/>
                </a:solidFill>
              </a:rPr>
              <a:t> ¿Qué eventos señalarán el clímax de la crisis final en la tierra?</a:t>
            </a:r>
            <a:br>
              <a:rPr lang="es-ES" sz="3900" b="1" i="1" dirty="0" smtClean="0">
                <a:solidFill>
                  <a:srgbClr val="FF0000"/>
                </a:solidFill>
              </a:rPr>
            </a:br>
            <a:endParaRPr lang="es-ES" b="1" i="1" dirty="0" smtClean="0">
              <a:solidFill>
                <a:srgbClr val="FF0000"/>
              </a:solidFill>
            </a:endParaRPr>
          </a:p>
          <a:p>
            <a:pPr algn="ctr">
              <a:buNone/>
            </a:pPr>
            <a:r>
              <a:rPr lang="es-ES" b="1" i="1" dirty="0" smtClean="0"/>
              <a:t>       </a:t>
            </a:r>
            <a:r>
              <a:rPr lang="es-ES" b="1" dirty="0" smtClean="0">
                <a:solidFill>
                  <a:srgbClr val="FF0000"/>
                </a:solidFill>
              </a:rPr>
              <a:t>Lucas 21 :25-27.</a:t>
            </a:r>
          </a:p>
          <a:p>
            <a:pPr algn="ctr">
              <a:buNone/>
            </a:pPr>
            <a:r>
              <a:rPr lang="es-ES" dirty="0" smtClean="0"/>
              <a:t>"Y </a:t>
            </a:r>
            <a:r>
              <a:rPr lang="es-ES" i="1" dirty="0" smtClean="0"/>
              <a:t>habrá señales en el sol, en la luna y en las estrellas, y sobre la tierra angustia de las gentes,</a:t>
            </a:r>
            <a:r>
              <a:rPr lang="es-ES" dirty="0" smtClean="0"/>
              <a:t> perplejas a causa del bramido del mar y de las olas; </a:t>
            </a:r>
            <a:r>
              <a:rPr lang="es-ES" b="1" dirty="0" smtClean="0">
                <a:solidFill>
                  <a:srgbClr val="FF0000"/>
                </a:solidFill>
              </a:rPr>
              <a:t>(26)</a:t>
            </a:r>
            <a:r>
              <a:rPr lang="es-ES" dirty="0" smtClean="0"/>
              <a:t> desmayándose los hombres por el temor y la expectación de las cosas que sobrevendrán en la tierra; </a:t>
            </a:r>
            <a:r>
              <a:rPr lang="es-ES" i="1" dirty="0" smtClean="0"/>
              <a:t>porque los poderes de los cielos serán conmovidos. </a:t>
            </a:r>
            <a:r>
              <a:rPr lang="es-ES" b="1" i="1" dirty="0" smtClean="0">
                <a:solidFill>
                  <a:srgbClr val="FF0000"/>
                </a:solidFill>
              </a:rPr>
              <a:t>(27)</a:t>
            </a:r>
            <a:r>
              <a:rPr lang="es-ES" i="1" dirty="0" smtClean="0"/>
              <a:t> Entonces verán al Hijo del Hombre, que vendrá en una nube con poder y gran gloria."</a:t>
            </a:r>
            <a:r>
              <a:rPr lang="es-ES" dirty="0" smtClean="0"/>
              <a:t> </a:t>
            </a:r>
            <a:br>
              <a:rPr lang="es-ES"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568952" cy="6120680"/>
          </a:xfrm>
          <a:solidFill>
            <a:schemeClr val="accent2">
              <a:lumMod val="20000"/>
              <a:lumOff val="80000"/>
            </a:schemeClr>
          </a:solidFill>
        </p:spPr>
        <p:txBody>
          <a:bodyPr>
            <a:normAutofit fontScale="85000" lnSpcReduction="20000"/>
          </a:bodyPr>
          <a:lstStyle/>
          <a:p>
            <a:pPr>
              <a:buNone/>
            </a:pPr>
            <a:r>
              <a:rPr lang="es-CO" dirty="0" smtClean="0"/>
              <a:t>   “Habrá señales”. </a:t>
            </a:r>
            <a:r>
              <a:rPr lang="es-CO" sz="3500" b="1" u="sng" dirty="0" smtClean="0">
                <a:solidFill>
                  <a:srgbClr val="FF0000"/>
                </a:solidFill>
              </a:rPr>
              <a:t>¿Y estas “señales” para qué?</a:t>
            </a:r>
          </a:p>
          <a:p>
            <a:pPr>
              <a:buNone/>
            </a:pPr>
            <a:endParaRPr lang="es-CO" dirty="0" smtClean="0"/>
          </a:p>
          <a:p>
            <a:pPr>
              <a:buNone/>
            </a:pPr>
            <a:r>
              <a:rPr lang="es-CO" dirty="0" smtClean="0"/>
              <a:t>    Sencillamente para despertarnos de este letargo espiritual en que nos encontramos. Que no </a:t>
            </a:r>
            <a:r>
              <a:rPr lang="es-CO" b="1" dirty="0" smtClean="0">
                <a:solidFill>
                  <a:srgbClr val="0070C0"/>
                </a:solidFill>
              </a:rPr>
              <a:t>confiemos en los muros que hemos edificado para contener las olas del mar</a:t>
            </a:r>
            <a:r>
              <a:rPr lang="es-CO" dirty="0" smtClean="0"/>
              <a:t>, Dios nos ha mostrado que: “</a:t>
            </a:r>
            <a:r>
              <a:rPr lang="es-CO" b="1" dirty="0" smtClean="0"/>
              <a:t>el cielo y la tierra pasarán, pero mis Palabras no pasarán”</a:t>
            </a:r>
            <a:r>
              <a:rPr lang="es-CO" dirty="0" smtClean="0"/>
              <a:t> </a:t>
            </a:r>
            <a:r>
              <a:rPr lang="es-CO" dirty="0" smtClean="0">
                <a:solidFill>
                  <a:srgbClr val="FF0000"/>
                </a:solidFill>
              </a:rPr>
              <a:t>(Luc.21:33). </a:t>
            </a:r>
          </a:p>
          <a:p>
            <a:pPr>
              <a:buNone/>
            </a:pPr>
            <a:endParaRPr lang="es-CO" dirty="0" smtClean="0"/>
          </a:p>
          <a:p>
            <a:pPr>
              <a:buNone/>
            </a:pPr>
            <a:r>
              <a:rPr lang="es-CO" dirty="0" smtClean="0"/>
              <a:t>    Las cosas que suceden son para ayudar a la predicación del Evangelio eterno,</a:t>
            </a:r>
            <a:r>
              <a:rPr lang="es-ES" i="1" dirty="0" smtClean="0"/>
              <a:t> </a:t>
            </a:r>
            <a:r>
              <a:rPr lang="es-ES" i="1" dirty="0" smtClean="0"/>
              <a:t> </a:t>
            </a:r>
            <a:r>
              <a:rPr lang="es-ES" i="1" dirty="0" smtClean="0">
                <a:solidFill>
                  <a:srgbClr val="FF0000"/>
                </a:solidFill>
              </a:rPr>
              <a:t>(Luc.21:25,u.p)</a:t>
            </a:r>
            <a:r>
              <a:rPr lang="es-ES" i="1" dirty="0" smtClean="0"/>
              <a:t>. y </a:t>
            </a:r>
            <a:r>
              <a:rPr lang="es-ES" b="1" i="1" dirty="0" smtClean="0"/>
              <a:t>sobre </a:t>
            </a:r>
            <a:r>
              <a:rPr lang="es-ES" b="1" i="1" dirty="0" smtClean="0"/>
              <a:t>la tierra angustia de las gentes,</a:t>
            </a:r>
            <a:r>
              <a:rPr lang="es-ES" b="1" dirty="0" smtClean="0"/>
              <a:t> perplejas a causa del bramido del mar y de las </a:t>
            </a:r>
            <a:r>
              <a:rPr lang="es-ES" b="1" dirty="0" smtClean="0"/>
              <a:t>olas.</a:t>
            </a:r>
          </a:p>
          <a:p>
            <a:pPr>
              <a:buNone/>
            </a:pPr>
            <a:endParaRPr lang="es-ES" b="1" dirty="0" smtClean="0"/>
          </a:p>
          <a:p>
            <a:pPr>
              <a:buNone/>
            </a:pPr>
            <a:r>
              <a:rPr lang="es-ES" b="1" dirty="0" smtClean="0"/>
              <a:t>    </a:t>
            </a:r>
            <a:r>
              <a:rPr lang="es-ES" dirty="0" smtClean="0"/>
              <a:t>El que tenga dudas sobre esto basta con repasar las impactantes imágenes del tsunami del Japón, para ver como todo fue arrasado por las olas del mar.</a:t>
            </a: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5145435"/>
          </a:xfrm>
          <a:solidFill>
            <a:srgbClr val="FFFF00"/>
          </a:solidFill>
        </p:spPr>
        <p:txBody>
          <a:bodyPr/>
          <a:lstStyle/>
          <a:p>
            <a:pPr algn="ctr"/>
            <a:endParaRPr lang="es-CO" dirty="0" smtClean="0"/>
          </a:p>
          <a:p>
            <a:pPr algn="ctr">
              <a:buNone/>
            </a:pPr>
            <a:r>
              <a:rPr lang="es-CO" dirty="0" smtClean="0"/>
              <a:t> </a:t>
            </a:r>
            <a:r>
              <a:rPr lang="es-CO" dirty="0" smtClean="0"/>
              <a:t> Recuerde: “</a:t>
            </a:r>
            <a:r>
              <a:rPr lang="es-ES" i="1" dirty="0" smtClean="0"/>
              <a:t>y </a:t>
            </a:r>
            <a:r>
              <a:rPr lang="es-ES" b="1" i="1" dirty="0" smtClean="0"/>
              <a:t>sobre la tierra angustia de las gentes,</a:t>
            </a:r>
            <a:r>
              <a:rPr lang="es-ES" b="1" dirty="0" smtClean="0"/>
              <a:t> perplejas a causa del bramido del mar y de las olas</a:t>
            </a:r>
            <a:r>
              <a:rPr lang="es-ES" b="1" dirty="0" smtClean="0"/>
              <a:t>.</a:t>
            </a:r>
            <a:r>
              <a:rPr lang="es-CO" dirty="0" smtClean="0"/>
              <a:t>”. Lo que Dios nos anuncia es que lo que sucedió en el Japón se repetirá, pero en una escala mucho mayor, las manifestaciones de las fuerzas destructivas de la naturaleza con las señales en los cielos que precederán su regreso a la tierra con poder y gloria.</a:t>
            </a:r>
            <a:endParaRPr lang="es-CO" dirty="0"/>
          </a:p>
        </p:txBody>
      </p:sp>
    </p:spTree>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616624"/>
          </a:xfrm>
          <a:solidFill>
            <a:schemeClr val="accent4">
              <a:lumMod val="60000"/>
              <a:lumOff val="40000"/>
            </a:schemeClr>
          </a:solidFill>
        </p:spPr>
        <p:txBody>
          <a:bodyPr>
            <a:normAutofit/>
          </a:bodyPr>
          <a:lstStyle/>
          <a:p>
            <a:pPr algn="ctr">
              <a:buNone/>
            </a:pPr>
            <a:r>
              <a:rPr lang="es-ES" dirty="0" smtClean="0"/>
              <a:t>  </a:t>
            </a:r>
          </a:p>
          <a:p>
            <a:pPr algn="ctr">
              <a:buNone/>
            </a:pPr>
            <a:r>
              <a:rPr lang="es-ES" dirty="0" smtClean="0"/>
              <a:t> “Los </a:t>
            </a:r>
            <a:r>
              <a:rPr lang="es-ES" dirty="0" smtClean="0"/>
              <a:t>hombres </a:t>
            </a:r>
            <a:r>
              <a:rPr lang="es-ES" dirty="0" smtClean="0"/>
              <a:t>desfallecerán por </a:t>
            </a:r>
            <a:r>
              <a:rPr lang="es-ES" dirty="0" smtClean="0"/>
              <a:t>el temor y </a:t>
            </a:r>
            <a:r>
              <a:rPr lang="es-ES" dirty="0" smtClean="0"/>
              <a:t>la ansiedad </a:t>
            </a:r>
            <a:r>
              <a:rPr lang="es-ES" dirty="0" smtClean="0"/>
              <a:t>de </a:t>
            </a:r>
            <a:r>
              <a:rPr lang="es-ES" dirty="0" smtClean="0"/>
              <a:t>lo que vendrá sobre </a:t>
            </a:r>
            <a:r>
              <a:rPr lang="es-ES" dirty="0" smtClean="0"/>
              <a:t>la tierra; </a:t>
            </a:r>
            <a:r>
              <a:rPr lang="es-ES" i="1" dirty="0" smtClean="0"/>
              <a:t>porque los poderes de los cielos serán </a:t>
            </a:r>
            <a:r>
              <a:rPr lang="es-ES" i="1" dirty="0" smtClean="0"/>
              <a:t>conmovidos” </a:t>
            </a:r>
            <a:r>
              <a:rPr lang="es-ES" i="1" dirty="0" smtClean="0">
                <a:solidFill>
                  <a:srgbClr val="FF0000"/>
                </a:solidFill>
              </a:rPr>
              <a:t>Luc.21:26.</a:t>
            </a:r>
          </a:p>
          <a:p>
            <a:endParaRPr lang="es-ES" i="1" dirty="0" smtClean="0"/>
          </a:p>
          <a:p>
            <a:pPr algn="ctr">
              <a:buNone/>
            </a:pPr>
            <a:r>
              <a:rPr lang="es-ES" i="1" dirty="0" smtClean="0"/>
              <a:t>  Literalmente “los hombres dejando de respirar” (por muerte o por desmayo). La razón básica  de esta angustia es el sacudimiento de “las potencias de los cielos”.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8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lstStyle/>
          <a:p>
            <a:r>
              <a:rPr lang="es-CO" dirty="0" smtClean="0"/>
              <a:t>¿Cuándo sucederán estas escenas?</a:t>
            </a:r>
            <a:endParaRPr lang="es-CO" dirty="0"/>
          </a:p>
        </p:txBody>
      </p:sp>
      <p:sp>
        <p:nvSpPr>
          <p:cNvPr id="3" name="2 Marcador de contenido"/>
          <p:cNvSpPr>
            <a:spLocks noGrp="1"/>
          </p:cNvSpPr>
          <p:nvPr>
            <p:ph idx="1"/>
          </p:nvPr>
        </p:nvSpPr>
        <p:spPr>
          <a:xfrm>
            <a:off x="457200" y="1600200"/>
            <a:ext cx="8229600" cy="4781128"/>
          </a:xfrm>
          <a:solidFill>
            <a:srgbClr val="92D050"/>
          </a:solidFill>
        </p:spPr>
        <p:txBody>
          <a:bodyPr>
            <a:normAutofit fontScale="85000" lnSpcReduction="20000"/>
          </a:bodyPr>
          <a:lstStyle/>
          <a:p>
            <a:pPr>
              <a:buNone/>
            </a:pPr>
            <a:r>
              <a:rPr lang="es-CO" dirty="0" smtClean="0"/>
              <a:t>     Estas escenas ocurrirán bajo la séptima plaga</a:t>
            </a:r>
            <a:r>
              <a:rPr lang="es-CO" dirty="0" smtClean="0">
                <a:solidFill>
                  <a:srgbClr val="FF0000"/>
                </a:solidFill>
              </a:rPr>
              <a:t> (PE 41; CS 694)</a:t>
            </a:r>
            <a:r>
              <a:rPr lang="es-CO" dirty="0" smtClean="0"/>
              <a:t>, o sea, cuando ya se haya “acabado el tiempo”, y los santos ya han sido sellados en sus frentes </a:t>
            </a:r>
            <a:r>
              <a:rPr lang="es-CO" dirty="0" smtClean="0">
                <a:solidFill>
                  <a:srgbClr val="FF0000"/>
                </a:solidFill>
              </a:rPr>
              <a:t>(Apoc.7:2-3). </a:t>
            </a:r>
          </a:p>
          <a:p>
            <a:endParaRPr lang="es-CO" dirty="0" smtClean="0"/>
          </a:p>
          <a:p>
            <a:pPr>
              <a:buNone/>
            </a:pPr>
            <a:r>
              <a:rPr lang="es-CO" dirty="0" smtClean="0"/>
              <a:t>     Los que dejaron pasar su “tiempo” contemplarán estas escenas “</a:t>
            </a:r>
            <a:r>
              <a:rPr lang="es-CO" b="1" dirty="0" smtClean="0"/>
              <a:t>con terror y asombro</a:t>
            </a:r>
            <a:r>
              <a:rPr lang="es-CO" dirty="0" smtClean="0"/>
              <a:t>”</a:t>
            </a:r>
            <a:r>
              <a:rPr lang="es-CO" dirty="0" smtClean="0">
                <a:solidFill>
                  <a:srgbClr val="FF0000"/>
                </a:solidFill>
              </a:rPr>
              <a:t> (CS 694)</a:t>
            </a:r>
            <a:r>
              <a:rPr lang="es-CO" dirty="0" smtClean="0"/>
              <a:t>, y pedirán a las montañas y a las rocas que caigan sobre ellos y los escondan</a:t>
            </a:r>
            <a:r>
              <a:rPr lang="es-CO" dirty="0" smtClean="0">
                <a:solidFill>
                  <a:srgbClr val="FF0000"/>
                </a:solidFill>
              </a:rPr>
              <a:t> (Apoc.6:14-17).</a:t>
            </a:r>
          </a:p>
          <a:p>
            <a:pPr>
              <a:buNone/>
            </a:pPr>
            <a:r>
              <a:rPr lang="es-CO" i="1" dirty="0" smtClean="0">
                <a:solidFill>
                  <a:srgbClr val="FF0000"/>
                </a:solidFill>
              </a:rPr>
              <a:t>     </a:t>
            </a:r>
          </a:p>
          <a:p>
            <a:pPr>
              <a:buNone/>
            </a:pPr>
            <a:r>
              <a:rPr lang="es-CO" i="1" dirty="0" smtClean="0"/>
              <a:t> </a:t>
            </a:r>
            <a:r>
              <a:rPr lang="es-CO" i="1" dirty="0" smtClean="0"/>
              <a:t>    Esto sucederá cuando: “</a:t>
            </a:r>
            <a:r>
              <a:rPr lang="es-ES" i="1" dirty="0" smtClean="0"/>
              <a:t> </a:t>
            </a:r>
            <a:r>
              <a:rPr lang="es-ES" i="1" dirty="0" smtClean="0"/>
              <a:t>verán al Hijo del Hombre, que vendrá en una nube con poder y gran </a:t>
            </a:r>
            <a:r>
              <a:rPr lang="es-ES" i="1" dirty="0" smtClean="0"/>
              <a:t>gloria </a:t>
            </a:r>
            <a:r>
              <a:rPr lang="es-ES" i="1" dirty="0" smtClean="0">
                <a:solidFill>
                  <a:srgbClr val="FF0000"/>
                </a:solidFill>
              </a:rPr>
              <a:t>(Luc.21:27).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8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bg1"/>
          </a:solidFill>
        </p:spPr>
        <p:txBody>
          <a:bodyPr>
            <a:normAutofit fontScale="92500" lnSpcReduction="10000"/>
          </a:bodyPr>
          <a:lstStyle/>
          <a:p>
            <a:pPr>
              <a:buNone/>
            </a:pPr>
            <a:r>
              <a:rPr lang="es-ES" b="1" i="1" dirty="0" smtClean="0"/>
              <a:t>   </a:t>
            </a:r>
            <a:r>
              <a:rPr lang="es-ES" sz="3600" b="1" i="1" dirty="0" smtClean="0">
                <a:solidFill>
                  <a:srgbClr val="FF0000"/>
                </a:solidFill>
              </a:rPr>
              <a:t>¿Qué debe de hacer el pueblo de Dios cuando vean suceder todas estas cosas?</a:t>
            </a:r>
            <a:br>
              <a:rPr lang="es-ES" sz="3600" b="1" i="1" dirty="0" smtClean="0">
                <a:solidFill>
                  <a:srgbClr val="FF0000"/>
                </a:solidFill>
              </a:rPr>
            </a:br>
            <a:endParaRPr lang="es-ES" sz="3600" b="1" i="1" dirty="0" smtClean="0">
              <a:solidFill>
                <a:srgbClr val="FF0000"/>
              </a:solidFill>
            </a:endParaRPr>
          </a:p>
          <a:p>
            <a:pPr>
              <a:buNone/>
            </a:pPr>
            <a:r>
              <a:rPr lang="es-ES" b="1" dirty="0" smtClean="0">
                <a:solidFill>
                  <a:srgbClr val="FF0000"/>
                </a:solidFill>
              </a:rPr>
              <a:t>                                Lucas </a:t>
            </a:r>
            <a:r>
              <a:rPr lang="es-ES" b="1" dirty="0" smtClean="0">
                <a:solidFill>
                  <a:srgbClr val="FF0000"/>
                </a:solidFill>
              </a:rPr>
              <a:t>21:28</a:t>
            </a:r>
          </a:p>
          <a:p>
            <a:pPr algn="ctr">
              <a:buNone/>
            </a:pPr>
            <a:r>
              <a:rPr lang="es-ES" i="1" dirty="0" smtClean="0"/>
              <a:t>    "</a:t>
            </a:r>
            <a:r>
              <a:rPr lang="es-ES" b="1" i="1" dirty="0" smtClean="0"/>
              <a:t>Cuando estas cosas comiencen a suceder, erguíos y levantad vuestra cabeza,</a:t>
            </a:r>
            <a:r>
              <a:rPr lang="es-ES" b="1" dirty="0" smtClean="0"/>
              <a:t> porque vuestra redención está </a:t>
            </a:r>
            <a:r>
              <a:rPr lang="es-ES" b="1" dirty="0" smtClean="0"/>
              <a:t>cerca</a:t>
            </a:r>
            <a:r>
              <a:rPr lang="es-ES" b="1" dirty="0" smtClean="0"/>
              <a:t>”,</a:t>
            </a:r>
            <a:r>
              <a:rPr lang="es-ES" dirty="0" smtClean="0"/>
              <a:t> Les dijo Jesús a sus discípulos.</a:t>
            </a:r>
          </a:p>
          <a:p>
            <a:pPr algn="ctr">
              <a:buNone/>
            </a:pPr>
            <a:endParaRPr lang="es-ES" dirty="0" smtClean="0"/>
          </a:p>
          <a:p>
            <a:pPr algn="ctr">
              <a:buNone/>
            </a:pPr>
            <a:r>
              <a:rPr lang="es-ES" dirty="0" smtClean="0"/>
              <a:t>   Es decir, </a:t>
            </a:r>
            <a:r>
              <a:rPr lang="es-ES" b="1" u="sng" dirty="0" smtClean="0">
                <a:solidFill>
                  <a:srgbClr val="0070C0"/>
                </a:solidFill>
              </a:rPr>
              <a:t>este es el momento de “levantarnos y levantar </a:t>
            </a:r>
            <a:r>
              <a:rPr lang="es-ES" b="1" u="sng" dirty="0" smtClean="0">
                <a:solidFill>
                  <a:srgbClr val="0070C0"/>
                </a:solidFill>
              </a:rPr>
              <a:t>n</a:t>
            </a:r>
            <a:r>
              <a:rPr lang="es-ES" b="1" u="sng" dirty="0" smtClean="0">
                <a:solidFill>
                  <a:srgbClr val="0070C0"/>
                </a:solidFill>
              </a:rPr>
              <a:t>uestra cabeza” porque la segunda venida de Cristo está a las puertas.</a:t>
            </a:r>
            <a:endParaRPr lang="es-CO" b="1" u="sng" dirty="0" smtClean="0">
              <a:solidFill>
                <a:srgbClr val="0070C0"/>
              </a:solidFill>
            </a:endParaRP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algn="ctr">
              <a:buNone/>
            </a:pPr>
            <a:r>
              <a:rPr lang="es-CO" dirty="0" smtClean="0"/>
              <a:t>     Mateo </a:t>
            </a:r>
            <a:r>
              <a:rPr lang="es-CO" dirty="0" smtClean="0"/>
              <a:t>24:26 Por cuanto nadie sabe el momento exacto de la segunda venida de Cristo, como cristianos sinceros debemos estar en</a:t>
            </a:r>
            <a:r>
              <a:rPr lang="es-CO" u="sng" dirty="0" smtClean="0">
                <a:solidFill>
                  <a:srgbClr val="0070C0"/>
                </a:solidFill>
              </a:rPr>
              <a:t> todo momento preparados aguardando su retorno</a:t>
            </a:r>
            <a:r>
              <a:rPr lang="es-CO" dirty="0" smtClean="0"/>
              <a:t>, debiéramos vivir como si hoy, en estos momentos ya viene el Señor. </a:t>
            </a:r>
            <a:endParaRPr lang="es-CO" dirty="0"/>
          </a:p>
        </p:txBody>
      </p:sp>
    </p:spTree>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bg1"/>
          </a:solidFill>
        </p:spPr>
        <p:txBody>
          <a:bodyPr/>
          <a:lstStyle/>
          <a:p>
            <a:pPr algn="ctr">
              <a:buNone/>
            </a:pPr>
            <a:r>
              <a:rPr lang="es-CO" dirty="0" smtClean="0"/>
              <a:t>    Deseo con oración que este tema sea de bendición para su vida espiritual, si desea más información, no dude en escribir al  correo “todoesjesus @hotmail.com temas de fe”.</a:t>
            </a:r>
            <a:endParaRPr lang="es-CO"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5264</TotalTime>
  <Words>9408</Words>
  <Application>Microsoft Office PowerPoint</Application>
  <PresentationFormat>Presentación en pantalla (4:3)</PresentationFormat>
  <Paragraphs>844</Paragraphs>
  <Slides>184</Slides>
  <Notes>3</Notes>
  <HiddenSlides>2</HiddenSlides>
  <MMClips>0</MMClips>
  <ScaleCrop>false</ScaleCrop>
  <HeadingPairs>
    <vt:vector size="4" baseType="variant">
      <vt:variant>
        <vt:lpstr>Tema</vt:lpstr>
      </vt:variant>
      <vt:variant>
        <vt:i4>1</vt:i4>
      </vt:variant>
      <vt:variant>
        <vt:lpstr>Títulos de diapositiva</vt:lpstr>
      </vt:variant>
      <vt:variant>
        <vt:i4>184</vt:i4>
      </vt:variant>
    </vt:vector>
  </HeadingPairs>
  <TitlesOfParts>
    <vt:vector size="185" baseType="lpstr">
      <vt:lpstr>Tema de Office</vt:lpstr>
      <vt:lpstr>El tiempo se está acabando</vt:lpstr>
      <vt:lpstr>Se está acabando el tiempo: ¿de qué?</vt:lpstr>
      <vt:lpstr>Diapositiva 3</vt:lpstr>
      <vt:lpstr>Diapositiva 4</vt:lpstr>
      <vt:lpstr>Diapositiva 5</vt:lpstr>
      <vt:lpstr>Diapositiva 6</vt:lpstr>
      <vt:lpstr>Diapositiva 7</vt:lpstr>
      <vt:lpstr>Diapositiva 8</vt:lpstr>
      <vt:lpstr>Diapositiva 9</vt:lpstr>
      <vt:lpstr>Diapositiva 10</vt:lpstr>
      <vt:lpstr>¿Qué lección hay para nosotros allí?</vt:lpstr>
      <vt:lpstr> ¿Qué pregunta le hicieron los discípulos a Jesús con respecto al fin del mundo? </vt:lpstr>
      <vt:lpstr>¿Qué Impresionante respuesta da Jesús al interrogante de los discípulos? </vt:lpstr>
      <vt:lpstr> </vt:lpstr>
      <vt:lpstr>¿Cuál es nuestra única seguridad para no ser engañados?</vt:lpstr>
      <vt:lpstr>Diapositiva 16</vt:lpstr>
      <vt:lpstr>Diapositiva 17</vt:lpstr>
      <vt:lpstr>Diapositiva 18</vt:lpstr>
      <vt:lpstr>Diapositiva 19</vt:lpstr>
      <vt:lpstr>Diapositiva 20</vt:lpstr>
      <vt:lpstr>Diapositiva 21</vt:lpstr>
      <vt:lpstr> </vt:lpstr>
      <vt:lpstr>Diapositiva 23</vt:lpstr>
      <vt:lpstr>Diapositiva 24</vt:lpstr>
      <vt:lpstr>Diapositiva 25</vt:lpstr>
      <vt:lpstr>Diapositiva 26</vt:lpstr>
      <vt:lpstr>Diapositiva 27</vt:lpstr>
      <vt:lpstr> Estadísticas de terremotos a nivel mundial 2010 </vt:lpstr>
      <vt:lpstr>Diapositiva 29</vt:lpstr>
      <vt:lpstr>Incluso edificios construidos a prueba de terremotos se derrumbaron como castillo de naipes</vt:lpstr>
      <vt:lpstr>Maremoto de 8,9 provoca tsunami de más 10 mts en Japón.</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¿Se cumplió esta profecía?</vt:lpstr>
      <vt:lpstr>Diapositiva 96</vt:lpstr>
      <vt:lpstr>Diapositiva 97</vt:lpstr>
      <vt:lpstr>¿Qué otro peligro amenazaría a la iglesia antes del fin?</vt:lpstr>
      <vt:lpstr>Diapositiva 99</vt:lpstr>
      <vt:lpstr>Diapositiva 100</vt:lpstr>
      <vt:lpstr>Diapositiva 101</vt:lpstr>
      <vt:lpstr>Una falsa adoración es aquella que nos conduce a desobedecer cualquiera de los Mandamientos de Dios.</vt:lpstr>
      <vt:lpstr>Diapositiva 103</vt:lpstr>
      <vt:lpstr>Diapositiva 104</vt:lpstr>
      <vt:lpstr>Diapositiva 105</vt:lpstr>
      <vt:lpstr>Diapositiva 106</vt:lpstr>
      <vt:lpstr>¿Si Dios aborrece el divorcio, será que se goza en la apostasía? </vt:lpstr>
      <vt:lpstr>Diapositiva 108</vt:lpstr>
      <vt:lpstr>Diapositiva 109</vt:lpstr>
      <vt:lpstr>Diapositiva 110</vt:lpstr>
      <vt:lpstr>Diapositiva 111</vt:lpstr>
      <vt:lpstr>Diapositiva 112</vt:lpstr>
      <vt:lpstr>¿Se está cumpliendo en nuestros días la profecía de la “sodomía”?</vt:lpstr>
      <vt:lpstr>Diapositiva 114</vt:lpstr>
      <vt:lpstr>Diapositiva 115</vt:lpstr>
      <vt:lpstr>Diapositiva 116</vt:lpstr>
      <vt:lpstr>Diapositiva 117</vt:lpstr>
      <vt:lpstr>Diapositiva 118</vt:lpstr>
      <vt:lpstr>Diapositiva 119</vt:lpstr>
      <vt:lpstr>Diapositiva 120</vt:lpstr>
      <vt:lpstr>Diapositiva 121</vt:lpstr>
      <vt:lpstr>Diapositiva 122</vt:lpstr>
      <vt:lpstr>Diapositiva 123</vt:lpstr>
      <vt:lpstr>Diapositiva 124</vt:lpstr>
      <vt:lpstr>Diapositiva 125</vt:lpstr>
      <vt:lpstr>Diapositiva 126</vt:lpstr>
      <vt:lpstr>Diapositiva 127</vt:lpstr>
      <vt:lpstr>Diapositiva 128</vt:lpstr>
      <vt:lpstr>Diapositiva 129</vt:lpstr>
      <vt:lpstr>Diapositiva 130</vt:lpstr>
      <vt:lpstr>Diapositiva 131</vt:lpstr>
      <vt:lpstr>Diapositiva 132</vt:lpstr>
      <vt:lpstr>Diapositiva 133</vt:lpstr>
      <vt:lpstr>¿A qué se debe tanta euforia en esta fiesta gay? </vt:lpstr>
      <vt:lpstr>Diapositiva 135</vt:lpstr>
      <vt:lpstr>Diapositiva 136</vt:lpstr>
      <vt:lpstr>Diapositiva 137</vt:lpstr>
      <vt:lpstr> En una sola notaría de Bogotá se han legalizado 100 matrimonios gays. </vt:lpstr>
      <vt:lpstr>Diapositiva 139</vt:lpstr>
      <vt:lpstr>¿Ha qué se debe está relajación de la moral?</vt:lpstr>
      <vt:lpstr>¿Tiene que ver en esto los falsos profetas?</vt:lpstr>
      <vt:lpstr>Diapositiva 142</vt:lpstr>
      <vt:lpstr>¿Qué pasa si alguien aprueba en su mente la homosexualidad o el lesbianismo?</vt:lpstr>
      <vt:lpstr> Otras señales de los "últimos días" </vt:lpstr>
      <vt:lpstr>El Pentágono</vt:lpstr>
      <vt:lpstr>Diapositiva 146</vt:lpstr>
      <vt:lpstr>Diapositiva 147</vt:lpstr>
      <vt:lpstr>Diapositiva 148</vt:lpstr>
      <vt:lpstr>Diapositiva 149</vt:lpstr>
      <vt:lpstr>Diapositiva 150</vt:lpstr>
      <vt:lpstr>Diapositiva 151</vt:lpstr>
      <vt:lpstr>Diapositiva 152</vt:lpstr>
      <vt:lpstr>Diapositiva 153</vt:lpstr>
      <vt:lpstr>Diapositiva 154</vt:lpstr>
      <vt:lpstr>Diapositiva 155</vt:lpstr>
      <vt:lpstr>Diapositiva 156</vt:lpstr>
      <vt:lpstr>Diapositiva 157</vt:lpstr>
      <vt:lpstr>Diapositiva 158</vt:lpstr>
      <vt:lpstr>Diapositiva 159</vt:lpstr>
      <vt:lpstr>Diapositiva 160</vt:lpstr>
      <vt:lpstr>Diapositiva 161</vt:lpstr>
      <vt:lpstr>Diapositiva 162</vt:lpstr>
      <vt:lpstr>Diapositiva 163</vt:lpstr>
      <vt:lpstr>¿Cuál será la recompensa por la apostasía y la fidelidad?</vt:lpstr>
      <vt:lpstr>Diapositiva 165</vt:lpstr>
      <vt:lpstr>Diapositiva 166</vt:lpstr>
      <vt:lpstr>Diapositiva 167</vt:lpstr>
      <vt:lpstr>Diapositiva 168</vt:lpstr>
      <vt:lpstr>Diapositiva 169</vt:lpstr>
      <vt:lpstr>Diapositiva 170</vt:lpstr>
      <vt:lpstr>Diapositiva 171</vt:lpstr>
      <vt:lpstr>Diapositiva 172</vt:lpstr>
      <vt:lpstr>Diapositiva 173</vt:lpstr>
      <vt:lpstr>Diapositiva 174</vt:lpstr>
      <vt:lpstr>Diapositiva 175</vt:lpstr>
      <vt:lpstr>¿En qué consiste el Evangelio eterno?</vt:lpstr>
      <vt:lpstr>Diapositiva 177</vt:lpstr>
      <vt:lpstr>Diapositiva 178</vt:lpstr>
      <vt:lpstr>Diapositiva 179</vt:lpstr>
      <vt:lpstr>Diapositiva 180</vt:lpstr>
      <vt:lpstr>¿Cuándo sucederán estas escenas?</vt:lpstr>
      <vt:lpstr>Diapositiva 182</vt:lpstr>
      <vt:lpstr>Diapositiva 183</vt:lpstr>
      <vt:lpstr>Diapositiva 184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tiempo se està acabando</dc:title>
  <dc:creator>HUMBERTO</dc:creator>
  <cp:lastModifiedBy>FAMILIA FIERRO CH</cp:lastModifiedBy>
  <cp:revision>621</cp:revision>
  <dcterms:created xsi:type="dcterms:W3CDTF">2010-03-05T13:40:21Z</dcterms:created>
  <dcterms:modified xsi:type="dcterms:W3CDTF">2011-03-17T06:27:55Z</dcterms:modified>
</cp:coreProperties>
</file>